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7"/>
  </p:handoutMasterIdLst>
  <p:sldIdLst>
    <p:sldId id="2305" r:id="rId3"/>
    <p:sldId id="2306" r:id="rId5"/>
    <p:sldId id="2307" r:id="rId6"/>
    <p:sldId id="2308" r:id="rId7"/>
    <p:sldId id="2309" r:id="rId8"/>
    <p:sldId id="2310" r:id="rId9"/>
    <p:sldId id="2311" r:id="rId10"/>
    <p:sldId id="2159" r:id="rId11"/>
    <p:sldId id="2233" r:id="rId12"/>
    <p:sldId id="2161" r:id="rId13"/>
    <p:sldId id="2234" r:id="rId14"/>
    <p:sldId id="2235" r:id="rId15"/>
    <p:sldId id="2163" r:id="rId16"/>
    <p:sldId id="2236" r:id="rId17"/>
    <p:sldId id="2237" r:id="rId18"/>
    <p:sldId id="2238" r:id="rId19"/>
    <p:sldId id="2239" r:id="rId20"/>
    <p:sldId id="2169" r:id="rId21"/>
    <p:sldId id="2240" r:id="rId22"/>
    <p:sldId id="2244" r:id="rId23"/>
    <p:sldId id="2242" r:id="rId24"/>
    <p:sldId id="2245" r:id="rId25"/>
    <p:sldId id="2174" r:id="rId26"/>
    <p:sldId id="2243" r:id="rId27"/>
    <p:sldId id="2176" r:id="rId28"/>
    <p:sldId id="2164" r:id="rId29"/>
    <p:sldId id="2178" r:id="rId30"/>
    <p:sldId id="2179" r:id="rId31"/>
    <p:sldId id="2180" r:id="rId32"/>
    <p:sldId id="2181" r:id="rId33"/>
    <p:sldId id="2182" r:id="rId34"/>
    <p:sldId id="2190" r:id="rId35"/>
    <p:sldId id="2189" r:id="rId36"/>
    <p:sldId id="2191" r:id="rId37"/>
    <p:sldId id="2183" r:id="rId38"/>
    <p:sldId id="2192" r:id="rId39"/>
    <p:sldId id="2184" r:id="rId40"/>
    <p:sldId id="2193" r:id="rId41"/>
    <p:sldId id="2185" r:id="rId42"/>
    <p:sldId id="2186" r:id="rId43"/>
    <p:sldId id="2187" r:id="rId44"/>
    <p:sldId id="2188" r:id="rId45"/>
    <p:sldId id="2194" r:id="rId46"/>
    <p:sldId id="2195" r:id="rId47"/>
    <p:sldId id="2196" r:id="rId48"/>
    <p:sldId id="2201" r:id="rId49"/>
    <p:sldId id="2197" r:id="rId50"/>
    <p:sldId id="2202" r:id="rId51"/>
    <p:sldId id="2198" r:id="rId52"/>
    <p:sldId id="2199" r:id="rId53"/>
    <p:sldId id="2209" r:id="rId54"/>
    <p:sldId id="2210" r:id="rId55"/>
    <p:sldId id="2214" r:id="rId56"/>
    <p:sldId id="2211" r:id="rId57"/>
    <p:sldId id="2212" r:id="rId58"/>
    <p:sldId id="2200" r:id="rId59"/>
    <p:sldId id="2203" r:id="rId60"/>
    <p:sldId id="2204" r:id="rId61"/>
    <p:sldId id="2205" r:id="rId62"/>
    <p:sldId id="2206" r:id="rId63"/>
    <p:sldId id="2207" r:id="rId64"/>
    <p:sldId id="2208" r:id="rId65"/>
    <p:sldId id="2215" r:id="rId66"/>
    <p:sldId id="2216" r:id="rId67"/>
    <p:sldId id="2224" r:id="rId68"/>
    <p:sldId id="2217" r:id="rId69"/>
    <p:sldId id="2225" r:id="rId70"/>
    <p:sldId id="2223" r:id="rId71"/>
    <p:sldId id="2246" r:id="rId72"/>
    <p:sldId id="2228" r:id="rId73"/>
    <p:sldId id="2229" r:id="rId74"/>
    <p:sldId id="2231" r:id="rId75"/>
    <p:sldId id="2158" r:id="rId76"/>
  </p:sldIdLst>
  <p:sldSz cx="12192000" cy="6858000"/>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40" autoAdjust="0"/>
    <p:restoredTop sz="94106" autoAdjust="0"/>
  </p:normalViewPr>
  <p:slideViewPr>
    <p:cSldViewPr snapToGrid="0">
      <p:cViewPr varScale="1">
        <p:scale>
          <a:sx n="92" d="100"/>
          <a:sy n="92" d="100"/>
        </p:scale>
        <p:origin x="84" y="1650"/>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gs" Target="tags/tag97.xml"/><Relationship Id="rId81" Type="http://schemas.openxmlformats.org/officeDocument/2006/relationships/commentAuthors" Target="commentAuthors.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962065"/>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714010"/>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1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3" Type="http://schemas.openxmlformats.org/officeDocument/2006/relationships/slideLayout" Target="../slideLayouts/slideLayout2.xml"/><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2" Type="http://schemas.openxmlformats.org/officeDocument/2006/relationships/slideLayout" Target="../slideLayouts/slideLayout2.xml"/><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3" Type="http://schemas.openxmlformats.org/officeDocument/2006/relationships/slideLayout" Target="../slideLayouts/slideLayout2.xml"/><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49.png"/><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6" Type="http://schemas.openxmlformats.org/officeDocument/2006/relationships/slideLayout" Target="../slideLayouts/slideLayout2.xml"/><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24.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2" Type="http://schemas.openxmlformats.org/officeDocument/2006/relationships/slideLayout" Target="../slideLayouts/slideLayout2.xml"/><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86.png"/><Relationship Id="rId7" Type="http://schemas.openxmlformats.org/officeDocument/2006/relationships/image" Target="../media/image85.png"/><Relationship Id="rId6" Type="http://schemas.openxmlformats.org/officeDocument/2006/relationships/image" Target="../media/image84.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5" Type="http://schemas.openxmlformats.org/officeDocument/2006/relationships/slideLayout" Target="../slideLayouts/slideLayout2.xml"/><Relationship Id="rId14" Type="http://schemas.openxmlformats.org/officeDocument/2006/relationships/image" Target="../media/image91.png"/><Relationship Id="rId13" Type="http://schemas.openxmlformats.org/officeDocument/2006/relationships/image" Target="../media/image90.png"/><Relationship Id="rId12" Type="http://schemas.openxmlformats.org/officeDocument/2006/relationships/image" Target="../media/image89.png"/><Relationship Id="rId11" Type="http://schemas.openxmlformats.org/officeDocument/2006/relationships/image" Target="../media/image88.png"/><Relationship Id="rId10" Type="http://schemas.openxmlformats.org/officeDocument/2006/relationships/image" Target="../media/image49.png"/><Relationship Id="rId1" Type="http://schemas.openxmlformats.org/officeDocument/2006/relationships/image" Target="../media/image83.png"/></Relationships>
</file>

<file path=ppt/slides/_rels/slide26.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image" Target="../media/image99.png"/><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9" Type="http://schemas.openxmlformats.org/officeDocument/2006/relationships/slideLayout" Target="../slideLayouts/slideLayout2.xml"/><Relationship Id="rId18" Type="http://schemas.openxmlformats.org/officeDocument/2006/relationships/image" Target="../media/image109.png"/><Relationship Id="rId17" Type="http://schemas.openxmlformats.org/officeDocument/2006/relationships/image" Target="../media/image108.png"/><Relationship Id="rId16" Type="http://schemas.openxmlformats.org/officeDocument/2006/relationships/image" Target="../media/image107.png"/><Relationship Id="rId15" Type="http://schemas.openxmlformats.org/officeDocument/2006/relationships/image" Target="../media/image106.png"/><Relationship Id="rId14" Type="http://schemas.openxmlformats.org/officeDocument/2006/relationships/image" Target="../media/image105.png"/><Relationship Id="rId13" Type="http://schemas.openxmlformats.org/officeDocument/2006/relationships/image" Target="../media/image104.png"/><Relationship Id="rId12" Type="http://schemas.openxmlformats.org/officeDocument/2006/relationships/image" Target="../media/image103.png"/><Relationship Id="rId11" Type="http://schemas.openxmlformats.org/officeDocument/2006/relationships/image" Target="../media/image102.png"/><Relationship Id="rId10" Type="http://schemas.openxmlformats.org/officeDocument/2006/relationships/image" Target="../media/image101.png"/><Relationship Id="rId1"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5.xml"/><Relationship Id="rId17" Type="http://schemas.openxmlformats.org/officeDocument/2006/relationships/image" Target="../media/image1.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37.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5" Type="http://schemas.openxmlformats.org/officeDocument/2006/relationships/slideLayout" Target="../slideLayouts/slideLayout2.xml"/><Relationship Id="rId14" Type="http://schemas.openxmlformats.org/officeDocument/2006/relationships/image" Target="../media/image143.png"/><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png"/><Relationship Id="rId1" Type="http://schemas.openxmlformats.org/officeDocument/2006/relationships/image" Target="../media/image1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3.xml"/><Relationship Id="rId18" Type="http://schemas.openxmlformats.org/officeDocument/2006/relationships/tags" Target="../tags/tag52.xml"/><Relationship Id="rId17" Type="http://schemas.openxmlformats.org/officeDocument/2006/relationships/image" Target="../media/image1.png"/><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0.png"/><Relationship Id="rId7" Type="http://schemas.openxmlformats.org/officeDocument/2006/relationships/image" Target="../media/image159.png"/><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45.xml.rels><?xml version="1.0" encoding="UTF-8" standalone="yes"?>
<Relationships xmlns="http://schemas.openxmlformats.org/package/2006/relationships"><Relationship Id="rId9" Type="http://schemas.openxmlformats.org/officeDocument/2006/relationships/image" Target="../media/image176.png"/><Relationship Id="rId8" Type="http://schemas.openxmlformats.org/officeDocument/2006/relationships/image" Target="../media/image175.png"/><Relationship Id="rId7" Type="http://schemas.openxmlformats.org/officeDocument/2006/relationships/image" Target="../media/image174.png"/><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2" Type="http://schemas.openxmlformats.org/officeDocument/2006/relationships/slideLayout" Target="../slideLayouts/slideLayout2.xml"/><Relationship Id="rId11" Type="http://schemas.openxmlformats.org/officeDocument/2006/relationships/image" Target="../media/image178.png"/><Relationship Id="rId10" Type="http://schemas.openxmlformats.org/officeDocument/2006/relationships/image" Target="../media/image177.png"/><Relationship Id="rId1" Type="http://schemas.openxmlformats.org/officeDocument/2006/relationships/image" Target="../media/image1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4.png"/><Relationship Id="rId7" Type="http://schemas.openxmlformats.org/officeDocument/2006/relationships/image" Target="../media/image193.png"/><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slideLayout" Target="../slideLayouts/slideLayout3.xml"/><Relationship Id="rId18" Type="http://schemas.openxmlformats.org/officeDocument/2006/relationships/tags" Target="../tags/tag69.xml"/><Relationship Id="rId17" Type="http://schemas.openxmlformats.org/officeDocument/2006/relationships/image" Target="../media/image1.png"/><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50.xml.rels><?xml version="1.0" encoding="UTF-8" standalone="yes"?>
<Relationships xmlns="http://schemas.openxmlformats.org/package/2006/relationships"><Relationship Id="rId9" Type="http://schemas.openxmlformats.org/officeDocument/2006/relationships/image" Target="../media/image203.png"/><Relationship Id="rId8" Type="http://schemas.openxmlformats.org/officeDocument/2006/relationships/image" Target="../media/image202.png"/><Relationship Id="rId7" Type="http://schemas.openxmlformats.org/officeDocument/2006/relationships/image" Target="../media/image201.png"/><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7" Type="http://schemas.openxmlformats.org/officeDocument/2006/relationships/slideLayout" Target="../slideLayouts/slideLayout2.xml"/><Relationship Id="rId16" Type="http://schemas.openxmlformats.org/officeDocument/2006/relationships/image" Target="../media/image210.png"/><Relationship Id="rId15" Type="http://schemas.openxmlformats.org/officeDocument/2006/relationships/image" Target="../media/image209.png"/><Relationship Id="rId14" Type="http://schemas.openxmlformats.org/officeDocument/2006/relationships/image" Target="../media/image208.png"/><Relationship Id="rId13" Type="http://schemas.openxmlformats.org/officeDocument/2006/relationships/image" Target="../media/image207.png"/><Relationship Id="rId12" Type="http://schemas.openxmlformats.org/officeDocument/2006/relationships/image" Target="../media/image206.png"/><Relationship Id="rId11" Type="http://schemas.openxmlformats.org/officeDocument/2006/relationships/image" Target="../media/image205.png"/><Relationship Id="rId10" Type="http://schemas.openxmlformats.org/officeDocument/2006/relationships/image" Target="../media/image204.png"/><Relationship Id="rId1" Type="http://schemas.openxmlformats.org/officeDocument/2006/relationships/image" Target="../media/image195.png"/></Relationships>
</file>

<file path=ppt/slides/_rels/slide51.xml.rels><?xml version="1.0" encoding="UTF-8" standalone="yes"?>
<Relationships xmlns="http://schemas.openxmlformats.org/package/2006/relationships"><Relationship Id="rId9" Type="http://schemas.openxmlformats.org/officeDocument/2006/relationships/image" Target="../media/image203.png"/><Relationship Id="rId8" Type="http://schemas.openxmlformats.org/officeDocument/2006/relationships/image" Target="../media/image202.png"/><Relationship Id="rId7" Type="http://schemas.openxmlformats.org/officeDocument/2006/relationships/image" Target="../media/image201.png"/><Relationship Id="rId6" Type="http://schemas.openxmlformats.org/officeDocument/2006/relationships/image" Target="../media/image200.png"/><Relationship Id="rId5" Type="http://schemas.openxmlformats.org/officeDocument/2006/relationships/image" Target="../media/image215.png"/><Relationship Id="rId4" Type="http://schemas.openxmlformats.org/officeDocument/2006/relationships/image" Target="../media/image214.png"/><Relationship Id="rId3" Type="http://schemas.openxmlformats.org/officeDocument/2006/relationships/image" Target="../media/image213.png"/><Relationship Id="rId2" Type="http://schemas.openxmlformats.org/officeDocument/2006/relationships/image" Target="../media/image212.png"/><Relationship Id="rId17" Type="http://schemas.openxmlformats.org/officeDocument/2006/relationships/slideLayout" Target="../slideLayouts/slideLayout2.xml"/><Relationship Id="rId16" Type="http://schemas.openxmlformats.org/officeDocument/2006/relationships/image" Target="../media/image216.png"/><Relationship Id="rId15" Type="http://schemas.openxmlformats.org/officeDocument/2006/relationships/image" Target="../media/image209.png"/><Relationship Id="rId14" Type="http://schemas.openxmlformats.org/officeDocument/2006/relationships/image" Target="../media/image208.png"/><Relationship Id="rId13" Type="http://schemas.openxmlformats.org/officeDocument/2006/relationships/image" Target="../media/image207.png"/><Relationship Id="rId12" Type="http://schemas.openxmlformats.org/officeDocument/2006/relationships/image" Target="../media/image206.png"/><Relationship Id="rId11" Type="http://schemas.openxmlformats.org/officeDocument/2006/relationships/image" Target="../media/image205.png"/><Relationship Id="rId10" Type="http://schemas.openxmlformats.org/officeDocument/2006/relationships/image" Target="../media/image204.png"/><Relationship Id="rId1" Type="http://schemas.openxmlformats.org/officeDocument/2006/relationships/image" Target="../media/image211.png"/></Relationships>
</file>

<file path=ppt/slides/_rels/slide52.xml.rels><?xml version="1.0" encoding="UTF-8" standalone="yes"?>
<Relationships xmlns="http://schemas.openxmlformats.org/package/2006/relationships"><Relationship Id="rId9" Type="http://schemas.openxmlformats.org/officeDocument/2006/relationships/image" Target="../media/image203.png"/><Relationship Id="rId8" Type="http://schemas.openxmlformats.org/officeDocument/2006/relationships/image" Target="../media/image202.png"/><Relationship Id="rId7" Type="http://schemas.openxmlformats.org/officeDocument/2006/relationships/image" Target="../media/image201.png"/><Relationship Id="rId6" Type="http://schemas.openxmlformats.org/officeDocument/2006/relationships/image" Target="../media/image200.png"/><Relationship Id="rId5" Type="http://schemas.openxmlformats.org/officeDocument/2006/relationships/image" Target="../media/image221.png"/><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png"/><Relationship Id="rId18" Type="http://schemas.openxmlformats.org/officeDocument/2006/relationships/slideLayout" Target="../slideLayouts/slideLayout2.xml"/><Relationship Id="rId17" Type="http://schemas.openxmlformats.org/officeDocument/2006/relationships/image" Target="../media/image214.png"/><Relationship Id="rId16" Type="http://schemas.openxmlformats.org/officeDocument/2006/relationships/image" Target="../media/image222.png"/><Relationship Id="rId15" Type="http://schemas.openxmlformats.org/officeDocument/2006/relationships/image" Target="../media/image209.png"/><Relationship Id="rId14" Type="http://schemas.openxmlformats.org/officeDocument/2006/relationships/image" Target="../media/image208.png"/><Relationship Id="rId13" Type="http://schemas.openxmlformats.org/officeDocument/2006/relationships/image" Target="../media/image207.png"/><Relationship Id="rId12" Type="http://schemas.openxmlformats.org/officeDocument/2006/relationships/image" Target="../media/image206.png"/><Relationship Id="rId11" Type="http://schemas.openxmlformats.org/officeDocument/2006/relationships/image" Target="../media/image205.png"/><Relationship Id="rId10" Type="http://schemas.openxmlformats.org/officeDocument/2006/relationships/image" Target="../media/image204.png"/><Relationship Id="rId1" Type="http://schemas.openxmlformats.org/officeDocument/2006/relationships/image" Target="../media/image217.png"/></Relationships>
</file>

<file path=ppt/slides/_rels/slide53.xml.rels><?xml version="1.0" encoding="UTF-8" standalone="yes"?>
<Relationships xmlns="http://schemas.openxmlformats.org/package/2006/relationships"><Relationship Id="rId9" Type="http://schemas.openxmlformats.org/officeDocument/2006/relationships/image" Target="../media/image208.png"/><Relationship Id="rId8" Type="http://schemas.openxmlformats.org/officeDocument/2006/relationships/image" Target="../media/image207.png"/><Relationship Id="rId7" Type="http://schemas.openxmlformats.org/officeDocument/2006/relationships/image" Target="../media/image206.png"/><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3" Type="http://schemas.openxmlformats.org/officeDocument/2006/relationships/image" Target="../media/image202.png"/><Relationship Id="rId2" Type="http://schemas.openxmlformats.org/officeDocument/2006/relationships/image" Target="../media/image201.png"/><Relationship Id="rId19" Type="http://schemas.openxmlformats.org/officeDocument/2006/relationships/slideLayout" Target="../slideLayouts/slideLayout2.xml"/><Relationship Id="rId18" Type="http://schemas.openxmlformats.org/officeDocument/2006/relationships/image" Target="../media/image230.png"/><Relationship Id="rId17" Type="http://schemas.openxmlformats.org/officeDocument/2006/relationships/image" Target="../media/image229.png"/><Relationship Id="rId16" Type="http://schemas.openxmlformats.org/officeDocument/2006/relationships/image" Target="../media/image228.png"/><Relationship Id="rId15" Type="http://schemas.openxmlformats.org/officeDocument/2006/relationships/image" Target="../media/image227.png"/><Relationship Id="rId14" Type="http://schemas.openxmlformats.org/officeDocument/2006/relationships/image" Target="../media/image226.png"/><Relationship Id="rId13" Type="http://schemas.openxmlformats.org/officeDocument/2006/relationships/image" Target="../media/image225.png"/><Relationship Id="rId12" Type="http://schemas.openxmlformats.org/officeDocument/2006/relationships/image" Target="../media/image224.png"/><Relationship Id="rId11" Type="http://schemas.openxmlformats.org/officeDocument/2006/relationships/image" Target="../media/image223.png"/><Relationship Id="rId10" Type="http://schemas.openxmlformats.org/officeDocument/2006/relationships/image" Target="../media/image209.png"/><Relationship Id="rId1" Type="http://schemas.openxmlformats.org/officeDocument/2006/relationships/image" Target="../media/image200.png"/></Relationships>
</file>

<file path=ppt/slides/_rels/slide54.xml.rels><?xml version="1.0" encoding="UTF-8" standalone="yes"?>
<Relationships xmlns="http://schemas.openxmlformats.org/package/2006/relationships"><Relationship Id="rId9" Type="http://schemas.openxmlformats.org/officeDocument/2006/relationships/image" Target="../media/image239.png"/><Relationship Id="rId8" Type="http://schemas.openxmlformats.org/officeDocument/2006/relationships/image" Target="../media/image238.png"/><Relationship Id="rId7" Type="http://schemas.openxmlformats.org/officeDocument/2006/relationships/image" Target="../media/image237.png"/><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7" Type="http://schemas.openxmlformats.org/officeDocument/2006/relationships/slideLayout" Target="../slideLayouts/slideLayout2.xml"/><Relationship Id="rId16" Type="http://schemas.openxmlformats.org/officeDocument/2006/relationships/image" Target="../media/image246.png"/><Relationship Id="rId15" Type="http://schemas.openxmlformats.org/officeDocument/2006/relationships/image" Target="../media/image245.png"/><Relationship Id="rId14" Type="http://schemas.openxmlformats.org/officeDocument/2006/relationships/image" Target="../media/image244.png"/><Relationship Id="rId13" Type="http://schemas.openxmlformats.org/officeDocument/2006/relationships/image" Target="../media/image243.png"/><Relationship Id="rId12" Type="http://schemas.openxmlformats.org/officeDocument/2006/relationships/image" Target="../media/image242.png"/><Relationship Id="rId11" Type="http://schemas.openxmlformats.org/officeDocument/2006/relationships/image" Target="../media/image241.png"/><Relationship Id="rId10" Type="http://schemas.openxmlformats.org/officeDocument/2006/relationships/image" Target="../media/image240.png"/><Relationship Id="rId1" Type="http://schemas.openxmlformats.org/officeDocument/2006/relationships/image" Target="../media/image231.png"/></Relationships>
</file>

<file path=ppt/slides/_rels/slide55.xml.rels><?xml version="1.0" encoding="UTF-8" standalone="yes"?>
<Relationships xmlns="http://schemas.openxmlformats.org/package/2006/relationships"><Relationship Id="rId9" Type="http://schemas.openxmlformats.org/officeDocument/2006/relationships/image" Target="../media/image255.png"/><Relationship Id="rId8" Type="http://schemas.openxmlformats.org/officeDocument/2006/relationships/image" Target="../media/image254.png"/><Relationship Id="rId7" Type="http://schemas.openxmlformats.org/officeDocument/2006/relationships/image" Target="../media/image253.png"/><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3" Type="http://schemas.openxmlformats.org/officeDocument/2006/relationships/image" Target="../media/image249.png"/><Relationship Id="rId2" Type="http://schemas.openxmlformats.org/officeDocument/2006/relationships/image" Target="../media/image248.png"/><Relationship Id="rId10" Type="http://schemas.openxmlformats.org/officeDocument/2006/relationships/slideLayout" Target="../slideLayouts/slideLayout2.xml"/><Relationship Id="rId1" Type="http://schemas.openxmlformats.org/officeDocument/2006/relationships/image" Target="../media/image247.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2.png"/><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57.xml.rels><?xml version="1.0" encoding="UTF-8" standalone="yes"?>
<Relationships xmlns="http://schemas.openxmlformats.org/package/2006/relationships"><Relationship Id="rId9" Type="http://schemas.openxmlformats.org/officeDocument/2006/relationships/image" Target="../media/image266.png"/><Relationship Id="rId8" Type="http://schemas.openxmlformats.org/officeDocument/2006/relationships/image" Target="../media/image265.png"/><Relationship Id="rId7" Type="http://schemas.openxmlformats.org/officeDocument/2006/relationships/image" Target="../media/image264.png"/><Relationship Id="rId6" Type="http://schemas.openxmlformats.org/officeDocument/2006/relationships/image" Target="../media/image263.png"/><Relationship Id="rId5" Type="http://schemas.openxmlformats.org/officeDocument/2006/relationships/image" Target="../media/image261.png"/><Relationship Id="rId4" Type="http://schemas.openxmlformats.org/officeDocument/2006/relationships/image" Target="../media/image260.png"/><Relationship Id="rId3" Type="http://schemas.openxmlformats.org/officeDocument/2006/relationships/image" Target="../media/image259.png"/><Relationship Id="rId2" Type="http://schemas.openxmlformats.org/officeDocument/2006/relationships/image" Target="../media/image258.png"/><Relationship Id="rId10" Type="http://schemas.openxmlformats.org/officeDocument/2006/relationships/slideLayout" Target="../slideLayouts/slideLayout2.xml"/><Relationship Id="rId1" Type="http://schemas.openxmlformats.org/officeDocument/2006/relationships/image" Target="../media/image25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8.png"/><Relationship Id="rId1" Type="http://schemas.openxmlformats.org/officeDocument/2006/relationships/image" Target="../media/image267.png"/></Relationships>
</file>

<file path=ppt/slides/_rels/slide59.xml.rels><?xml version="1.0" encoding="UTF-8" standalone="yes"?>
<Relationships xmlns="http://schemas.openxmlformats.org/package/2006/relationships"><Relationship Id="rId9" Type="http://schemas.openxmlformats.org/officeDocument/2006/relationships/image" Target="../media/image277.png"/><Relationship Id="rId8" Type="http://schemas.openxmlformats.org/officeDocument/2006/relationships/image" Target="../media/image276.png"/><Relationship Id="rId7" Type="http://schemas.openxmlformats.org/officeDocument/2006/relationships/image" Target="../media/image275.png"/><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 Id="rId3" Type="http://schemas.openxmlformats.org/officeDocument/2006/relationships/image" Target="../media/image271.png"/><Relationship Id="rId2" Type="http://schemas.openxmlformats.org/officeDocument/2006/relationships/image" Target="../media/image270.png"/><Relationship Id="rId14" Type="http://schemas.openxmlformats.org/officeDocument/2006/relationships/slideLayout" Target="../slideLayouts/slideLayout2.xml"/><Relationship Id="rId13" Type="http://schemas.openxmlformats.org/officeDocument/2006/relationships/image" Target="../media/image281.png"/><Relationship Id="rId12" Type="http://schemas.openxmlformats.org/officeDocument/2006/relationships/image" Target="../media/image280.png"/><Relationship Id="rId11" Type="http://schemas.openxmlformats.org/officeDocument/2006/relationships/image" Target="../media/image279.png"/><Relationship Id="rId10" Type="http://schemas.openxmlformats.org/officeDocument/2006/relationships/image" Target="../media/image278.png"/><Relationship Id="rId1" Type="http://schemas.openxmlformats.org/officeDocument/2006/relationships/image" Target="../media/image269.png"/></Relationships>
</file>

<file path=ppt/slides/_rels/slide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9" Type="http://schemas.openxmlformats.org/officeDocument/2006/relationships/slideLayout" Target="../slideLayouts/slideLayout3.xml"/><Relationship Id="rId18" Type="http://schemas.openxmlformats.org/officeDocument/2006/relationships/tags" Target="../tags/tag86.xml"/><Relationship Id="rId17" Type="http://schemas.openxmlformats.org/officeDocument/2006/relationships/image" Target="../media/image1.png"/><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5.png"/><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image" Target="../media/image28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7.png"/><Relationship Id="rId1" Type="http://schemas.openxmlformats.org/officeDocument/2006/relationships/image" Target="../media/image2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9.png"/><Relationship Id="rId1" Type="http://schemas.openxmlformats.org/officeDocument/2006/relationships/image" Target="../media/image288.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image" Target="../media/image29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image" Target="../media/image2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8.png"/><Relationship Id="rId1" Type="http://schemas.openxmlformats.org/officeDocument/2006/relationships/image" Target="../media/image297.png"/></Relationships>
</file>

<file path=ppt/slides/_rels/slide7.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1" Type="http://schemas.openxmlformats.org/officeDocument/2006/relationships/slideLayout" Target="../slideLayouts/slideLayout3.xml"/><Relationship Id="rId10" Type="http://schemas.openxmlformats.org/officeDocument/2006/relationships/tags" Target="../tags/tag95.xml"/><Relationship Id="rId1" Type="http://schemas.openxmlformats.org/officeDocument/2006/relationships/tags" Target="../tags/tag8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0.png"/><Relationship Id="rId1" Type="http://schemas.openxmlformats.org/officeDocument/2006/relationships/image" Target="../media/image299.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4.png"/><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image" Target="../media/image30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强化学习</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强化学习：在与环境交互之中进行学习</a:t>
            </a:r>
            <a:endParaRPr lang="zh-CN" altLang="en-US" dirty="0"/>
          </a:p>
        </p:txBody>
      </p:sp>
      <p:sp>
        <p:nvSpPr>
          <p:cNvPr id="4" name="矩形 3"/>
          <p:cNvSpPr/>
          <p:nvPr/>
        </p:nvSpPr>
        <p:spPr>
          <a:xfrm>
            <a:off x="407543" y="841221"/>
            <a:ext cx="5753955" cy="3240246"/>
          </a:xfrm>
          <a:prstGeom prst="rect">
            <a:avLst/>
          </a:prstGeom>
        </p:spPr>
        <p:txBody>
          <a:bodyPr wrap="square">
            <a:spAutoFit/>
          </a:bodyPr>
          <a:lstStyle/>
          <a:p>
            <a:pPr>
              <a:lnSpc>
                <a:spcPct val="150000"/>
              </a:lnSpc>
            </a:pPr>
            <a:r>
              <a:rPr lang="zh-CN" altLang="en-US" sz="2800" dirty="0">
                <a:latin typeface="黑体" panose="02010609060101010101" pitchFamily="49" charset="-122"/>
                <a:ea typeface="黑体" panose="02010609060101010101" pitchFamily="49" charset="-122"/>
              </a:rPr>
              <a:t>生活中常见的学习过程</a:t>
            </a:r>
            <a:endParaRPr lang="en-US" altLang="zh-CN" sz="28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人通过动作对环境产生影响</a:t>
            </a:r>
            <a:endParaRPr lang="en-US" altLang="zh-CN" sz="28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环境向人反馈状态的变化</a:t>
            </a:r>
            <a:endParaRPr lang="en-US" altLang="zh-CN" sz="28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人估计动作得到的收益</a:t>
            </a:r>
            <a:endParaRPr lang="en-US" altLang="zh-CN" sz="28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更新做出动作的策略</a:t>
            </a:r>
            <a:endParaRPr lang="zh-CN" altLang="en-US" sz="2800" dirty="0">
              <a:latin typeface="Cambria Math" panose="02040503050406030204" pitchFamily="18" charset="0"/>
              <a:ea typeface="黑体" panose="02010609060101010101" pitchFamily="49" charset="-122"/>
            </a:endParaRPr>
          </a:p>
        </p:txBody>
      </p:sp>
      <p:grpSp>
        <p:nvGrpSpPr>
          <p:cNvPr id="5" name="组合 4"/>
          <p:cNvGrpSpPr/>
          <p:nvPr/>
        </p:nvGrpSpPr>
        <p:grpSpPr>
          <a:xfrm>
            <a:off x="5848082" y="4224104"/>
            <a:ext cx="4310604" cy="2255575"/>
            <a:chOff x="6394648" y="2915947"/>
            <a:chExt cx="4310604" cy="2255575"/>
          </a:xfrm>
        </p:grpSpPr>
        <p:sp>
          <p:nvSpPr>
            <p:cNvPr id="6" name="文本框 5"/>
            <p:cNvSpPr txBox="1"/>
            <p:nvPr/>
          </p:nvSpPr>
          <p:spPr>
            <a:xfrm>
              <a:off x="7272859" y="2915947"/>
              <a:ext cx="2646878" cy="461665"/>
            </a:xfrm>
            <a:prstGeom prst="rect">
              <a:avLst/>
            </a:prstGeom>
            <a:noFill/>
          </p:spPr>
          <p:txBody>
            <a:bodyPr wrap="none" rtlCol="0">
              <a:spAutoFit/>
            </a:bodyPr>
            <a:lstStyle/>
            <a:p>
              <a:r>
                <a:rPr lang="zh-CN" altLang="en-US" sz="2400" dirty="0">
                  <a:ea typeface="黑体" panose="02010609060101010101" pitchFamily="49" charset="-122"/>
                </a:rPr>
                <a:t>通过动作施加影响</a:t>
              </a:r>
              <a:endParaRPr lang="zh-CN" altLang="en-US" sz="2400" dirty="0">
                <a:ea typeface="黑体" panose="02010609060101010101" pitchFamily="49" charset="-122"/>
              </a:endParaRPr>
            </a:p>
          </p:txBody>
        </p:sp>
        <p:sp>
          <p:nvSpPr>
            <p:cNvPr id="7" name="文本框 6"/>
            <p:cNvSpPr txBox="1"/>
            <p:nvPr/>
          </p:nvSpPr>
          <p:spPr>
            <a:xfrm>
              <a:off x="7146824" y="4709857"/>
              <a:ext cx="2954655" cy="461665"/>
            </a:xfrm>
            <a:prstGeom prst="rect">
              <a:avLst/>
            </a:prstGeom>
            <a:noFill/>
          </p:spPr>
          <p:txBody>
            <a:bodyPr wrap="none" rtlCol="0">
              <a:spAutoFit/>
            </a:bodyPr>
            <a:lstStyle/>
            <a:p>
              <a:r>
                <a:rPr lang="zh-CN" altLang="en-US" sz="2400" dirty="0">
                  <a:ea typeface="黑体" panose="02010609060101010101" pitchFamily="49" charset="-122"/>
                </a:rPr>
                <a:t>反馈环境状态的变化</a:t>
              </a:r>
              <a:endParaRPr lang="zh-CN" altLang="en-US" sz="2400" dirty="0">
                <a:ea typeface="黑体" panose="02010609060101010101" pitchFamily="49" charset="-122"/>
              </a:endParaRPr>
            </a:p>
          </p:txBody>
        </p:sp>
        <p:grpSp>
          <p:nvGrpSpPr>
            <p:cNvPr id="8" name="组合 7"/>
            <p:cNvGrpSpPr/>
            <p:nvPr/>
          </p:nvGrpSpPr>
          <p:grpSpPr>
            <a:xfrm>
              <a:off x="6394648" y="3570725"/>
              <a:ext cx="4310604" cy="919464"/>
              <a:chOff x="2672708" y="3784196"/>
              <a:chExt cx="4851126" cy="948998"/>
            </a:xfrm>
          </p:grpSpPr>
          <p:grpSp>
            <p:nvGrpSpPr>
              <p:cNvPr id="11" name="组合 10"/>
              <p:cNvGrpSpPr/>
              <p:nvPr/>
            </p:nvGrpSpPr>
            <p:grpSpPr>
              <a:xfrm>
                <a:off x="2672708" y="3784196"/>
                <a:ext cx="4851126" cy="948998"/>
                <a:chOff x="2672708" y="3784202"/>
                <a:chExt cx="4851126" cy="948994"/>
              </a:xfrm>
            </p:grpSpPr>
            <p:sp>
              <p:nvSpPr>
                <p:cNvPr id="13" name="矩形 12"/>
                <p:cNvSpPr/>
                <p:nvPr/>
              </p:nvSpPr>
              <p:spPr>
                <a:xfrm>
                  <a:off x="2672708" y="3784202"/>
                  <a:ext cx="1570604" cy="94899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solidFill>
                        <a:srgbClr val="FF0000"/>
                      </a:solidFill>
                      <a:ea typeface="黑体" panose="02010609060101010101" pitchFamily="49" charset="-122"/>
                    </a:rPr>
                    <a:t>智能</a:t>
                  </a:r>
                  <a:endParaRPr lang="en-US" altLang="zh-CN" sz="2800" b="1" dirty="0">
                    <a:solidFill>
                      <a:srgbClr val="FF0000"/>
                    </a:solidFill>
                    <a:ea typeface="黑体" panose="02010609060101010101" pitchFamily="49" charset="-122"/>
                  </a:endParaRPr>
                </a:p>
                <a:p>
                  <a:pPr algn="ctr"/>
                  <a:r>
                    <a:rPr lang="zh-CN" altLang="en-US" sz="2800" b="1" dirty="0">
                      <a:solidFill>
                        <a:srgbClr val="FF0000"/>
                      </a:solidFill>
                      <a:ea typeface="黑体" panose="02010609060101010101" pitchFamily="49" charset="-122"/>
                    </a:rPr>
                    <a:t>主体</a:t>
                  </a:r>
                  <a:endParaRPr lang="zh-CN" altLang="en-US" sz="2800" b="1" dirty="0">
                    <a:solidFill>
                      <a:srgbClr val="FF0000"/>
                    </a:solidFill>
                    <a:ea typeface="黑体" panose="02010609060101010101" pitchFamily="49" charset="-122"/>
                  </a:endParaRPr>
                </a:p>
              </p:txBody>
            </p:sp>
            <p:sp>
              <p:nvSpPr>
                <p:cNvPr id="14" name="矩形 13"/>
                <p:cNvSpPr/>
                <p:nvPr/>
              </p:nvSpPr>
              <p:spPr>
                <a:xfrm>
                  <a:off x="6057551" y="3803251"/>
                  <a:ext cx="1466283" cy="929945"/>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solidFill>
                        <a:srgbClr val="FF0000"/>
                      </a:solidFill>
                      <a:ea typeface="黑体" panose="02010609060101010101" pitchFamily="49" charset="-122"/>
                    </a:rPr>
                    <a:t>环境</a:t>
                  </a:r>
                  <a:endParaRPr lang="zh-CN" altLang="en-US" sz="2800" b="1" dirty="0">
                    <a:solidFill>
                      <a:srgbClr val="FF0000"/>
                    </a:solidFill>
                    <a:ea typeface="黑体" panose="02010609060101010101" pitchFamily="49" charset="-122"/>
                  </a:endParaRPr>
                </a:p>
              </p:txBody>
            </p:sp>
            <p:cxnSp>
              <p:nvCxnSpPr>
                <p:cNvPr id="15" name="连接符: 肘形 14"/>
                <p:cNvCxnSpPr>
                  <a:stCxn id="13" idx="0"/>
                  <a:endCxn id="14" idx="0"/>
                </p:cNvCxnSpPr>
                <p:nvPr/>
              </p:nvCxnSpPr>
              <p:spPr>
                <a:xfrm rot="16200000" flipH="1">
                  <a:off x="5114825" y="2127385"/>
                  <a:ext cx="19050" cy="3332683"/>
                </a:xfrm>
                <a:prstGeom prst="bentConnector3">
                  <a:avLst>
                    <a:gd name="adj1" fmla="val -12385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连接符: 肘形 11"/>
              <p:cNvCxnSpPr>
                <a:stCxn id="13" idx="2"/>
                <a:endCxn id="14" idx="2"/>
              </p:cNvCxnSpPr>
              <p:nvPr/>
            </p:nvCxnSpPr>
            <p:spPr>
              <a:xfrm rot="16200000" flipH="1">
                <a:off x="5124351" y="3066852"/>
                <a:ext cx="1" cy="3332683"/>
              </a:xfrm>
              <a:prstGeom prst="bentConnector3">
                <a:avLst>
                  <a:gd name="adj1" fmla="val 22860100000"/>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9" name="直接箭头连接符 8"/>
            <p:cNvCxnSpPr>
              <a:stCxn id="14" idx="1"/>
              <a:endCxn id="13" idx="3"/>
            </p:cNvCxnSpPr>
            <p:nvPr/>
          </p:nvCxnSpPr>
          <p:spPr>
            <a:xfrm flipH="1" flipV="1">
              <a:off x="7790252" y="4030457"/>
              <a:ext cx="1612093" cy="9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070153" y="3614958"/>
              <a:ext cx="1107996" cy="830997"/>
            </a:xfrm>
            <a:prstGeom prst="rect">
              <a:avLst/>
            </a:prstGeom>
            <a:noFill/>
          </p:spPr>
          <p:txBody>
            <a:bodyPr wrap="none" rtlCol="0">
              <a:spAutoFit/>
            </a:bodyPr>
            <a:lstStyle/>
            <a:p>
              <a:pPr algn="ctr"/>
              <a:r>
                <a:rPr lang="zh-CN" altLang="en-US" sz="2400" dirty="0">
                  <a:ea typeface="黑体" panose="02010609060101010101" pitchFamily="49" charset="-122"/>
                </a:rPr>
                <a:t>动作的</a:t>
              </a:r>
              <a:endParaRPr lang="en-US" altLang="zh-CN" sz="2400" dirty="0">
                <a:ea typeface="黑体" panose="02010609060101010101" pitchFamily="49" charset="-122"/>
              </a:endParaRPr>
            </a:p>
            <a:p>
              <a:pPr algn="ctr"/>
              <a:r>
                <a:rPr lang="zh-CN" altLang="en-US" sz="2400" dirty="0">
                  <a:ea typeface="黑体" panose="02010609060101010101" pitchFamily="49" charset="-122"/>
                </a:rPr>
                <a:t>收益</a:t>
              </a:r>
              <a:endParaRPr lang="zh-CN" altLang="en-US" sz="2400" dirty="0">
                <a:ea typeface="黑体" panose="02010609060101010101" pitchFamily="49" charset="-122"/>
              </a:endParaRPr>
            </a:p>
          </p:txBody>
        </p:sp>
      </p:grpSp>
      <p:cxnSp>
        <p:nvCxnSpPr>
          <p:cNvPr id="16" name="连接符: 肘形 15"/>
          <p:cNvCxnSpPr>
            <a:cxnSpLocks noChangeAspect="1"/>
          </p:cNvCxnSpPr>
          <p:nvPr/>
        </p:nvCxnSpPr>
        <p:spPr>
          <a:xfrm rot="10800000" flipV="1">
            <a:off x="814406" y="2013075"/>
            <a:ext cx="12700" cy="1662699"/>
          </a:xfrm>
          <a:prstGeom prst="bentConnector3">
            <a:avLst>
              <a:gd name="adj1" fmla="val 4294740"/>
            </a:avLst>
          </a:prstGeom>
          <a:ln w="381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7543" y="4382673"/>
            <a:ext cx="4579244" cy="1930337"/>
          </a:xfrm>
          <a:prstGeom prst="rect">
            <a:avLst/>
          </a:prstGeom>
        </p:spPr>
        <p:txBody>
          <a:bodyPr wrap="square">
            <a:spAutoFit/>
          </a:bodyPr>
          <a:lstStyle/>
          <a:p>
            <a:pPr algn="just">
              <a:lnSpc>
                <a:spcPct val="150000"/>
              </a:lnSpc>
            </a:pPr>
            <a:r>
              <a:rPr lang="zh-CN" altLang="en-US" sz="2800" dirty="0">
                <a:solidFill>
                  <a:srgbClr val="0070C0"/>
                </a:solidFill>
                <a:latin typeface="黑体" panose="02010609060101010101" pitchFamily="49" charset="-122"/>
                <a:ea typeface="黑体" panose="02010609060101010101" pitchFamily="49" charset="-122"/>
              </a:rPr>
              <a:t>强化学习模仿了这个过程，在智能主体与环境的交互中，学习能最大化收益的模式</a:t>
            </a:r>
            <a:endParaRPr lang="en-US" altLang="zh-CN" sz="2800" dirty="0">
              <a:solidFill>
                <a:srgbClr val="0070C0"/>
              </a:solidFill>
              <a:latin typeface="黑体" panose="02010609060101010101" pitchFamily="49" charset="-122"/>
              <a:ea typeface="黑体" panose="02010609060101010101" pitchFamily="49" charset="-122"/>
            </a:endParaRPr>
          </a:p>
        </p:txBody>
      </p:sp>
      <p:sp>
        <p:nvSpPr>
          <p:cNvPr id="18" name="矩形 17"/>
          <p:cNvSpPr/>
          <p:nvPr/>
        </p:nvSpPr>
        <p:spPr>
          <a:xfrm>
            <a:off x="5726315" y="1466315"/>
            <a:ext cx="6465684" cy="2593915"/>
          </a:xfrm>
          <a:prstGeom prst="rect">
            <a:avLst/>
          </a:prstGeom>
        </p:spPr>
        <p:txBody>
          <a:bodyPr wrap="square">
            <a:spAutoFit/>
          </a:bodyPr>
          <a:lstStyle/>
          <a:p>
            <a:pPr>
              <a:lnSpc>
                <a:spcPct val="150000"/>
              </a:lnSpc>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向前走一步</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撞到了树上</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疼痛</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nSpc>
                <a:spcPct val="150000"/>
              </a:lnSpc>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下次避免向有树这一障碍的方向前进</a:t>
            </a:r>
            <a:r>
              <a:rPr lang="en-US" altLang="zh-CN" sz="2800" dirty="0">
                <a:latin typeface="黑体" panose="02010609060101010101" pitchFamily="49" charset="-122"/>
                <a:ea typeface="黑体" panose="02010609060101010101" pitchFamily="49" charset="-122"/>
              </a:rPr>
              <a:t>)</a:t>
            </a:r>
            <a:endParaRPr lang="zh-CN" altLang="en-US" sz="2800" dirty="0">
              <a:latin typeface="Cambria Math" panose="02040503050406030204" pitchFamily="18" charset="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强化学习中的概念</a:t>
            </a:r>
            <a:endParaRPr lang="zh-CN" altLang="en-US" dirty="0"/>
          </a:p>
        </p:txBody>
      </p:sp>
      <p:sp>
        <p:nvSpPr>
          <p:cNvPr id="3" name="内容占位符 2"/>
          <p:cNvSpPr>
            <a:spLocks noGrp="1"/>
          </p:cNvSpPr>
          <p:nvPr>
            <p:ph idx="1"/>
          </p:nvPr>
        </p:nvSpPr>
        <p:spPr/>
        <p:txBody>
          <a:bodyPr/>
          <a:lstStyle/>
          <a:p>
            <a:r>
              <a:rPr lang="zh-CN" altLang="en-US" dirty="0"/>
              <a:t>智能主体</a:t>
            </a:r>
            <a:r>
              <a:rPr lang="en-US" altLang="zh-CN" dirty="0"/>
              <a:t>(agent)</a:t>
            </a:r>
            <a:endParaRPr lang="zh-CN" altLang="en-US" dirty="0"/>
          </a:p>
          <a:p>
            <a:pPr lvl="1"/>
            <a:r>
              <a:rPr lang="zh-CN" altLang="en-US" dirty="0"/>
              <a:t>按照某种策略</a:t>
            </a:r>
            <a:r>
              <a:rPr lang="en-US" altLang="zh-CN" dirty="0"/>
              <a:t>(policy)</a:t>
            </a:r>
            <a:r>
              <a:rPr lang="zh-CN" altLang="en-US" dirty="0"/>
              <a:t>，根据当前的状态</a:t>
            </a:r>
            <a:r>
              <a:rPr lang="en-US" altLang="zh-CN" dirty="0"/>
              <a:t>(state)</a:t>
            </a:r>
            <a:r>
              <a:rPr lang="zh-CN" altLang="en-US" dirty="0"/>
              <a:t>选择合适的动作</a:t>
            </a:r>
            <a:r>
              <a:rPr lang="en-US" altLang="zh-CN" dirty="0"/>
              <a:t>(action)</a:t>
            </a:r>
            <a:endParaRPr lang="zh-CN" altLang="en-US" dirty="0"/>
          </a:p>
          <a:p>
            <a:pPr lvl="1"/>
            <a:r>
              <a:rPr lang="zh-CN" altLang="en-US" dirty="0"/>
              <a:t>状态指的是智能主体对环境的一种解释</a:t>
            </a:r>
            <a:endParaRPr lang="zh-CN" altLang="en-US" dirty="0"/>
          </a:p>
          <a:p>
            <a:pPr lvl="1"/>
            <a:r>
              <a:rPr lang="zh-CN" altLang="en-US" dirty="0"/>
              <a:t>动作反映了智能主体对环境主观能动的影响，动作带来的收益称为奖励</a:t>
            </a:r>
            <a:r>
              <a:rPr lang="en-US" altLang="zh-CN" dirty="0"/>
              <a:t>(reward)</a:t>
            </a:r>
            <a:endParaRPr lang="zh-CN" altLang="en-US" dirty="0"/>
          </a:p>
          <a:p>
            <a:pPr lvl="1"/>
            <a:r>
              <a:rPr lang="zh-CN" altLang="en-US" dirty="0"/>
              <a:t>智能主体可能知道也可能不知道环境变化的规律</a:t>
            </a:r>
            <a:endParaRPr lang="zh-CN" altLang="en-US"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强化学习中的概念</a:t>
            </a:r>
            <a:endParaRPr lang="zh-CN" altLang="en-US" dirty="0"/>
          </a:p>
        </p:txBody>
      </p:sp>
      <p:sp>
        <p:nvSpPr>
          <p:cNvPr id="3" name="内容占位符 2"/>
          <p:cNvSpPr>
            <a:spLocks noGrp="1"/>
          </p:cNvSpPr>
          <p:nvPr>
            <p:ph idx="1"/>
          </p:nvPr>
        </p:nvSpPr>
        <p:spPr/>
        <p:txBody>
          <a:bodyPr/>
          <a:lstStyle/>
          <a:p>
            <a:r>
              <a:rPr lang="zh-CN" altLang="en-US" dirty="0"/>
              <a:t>智能主体</a:t>
            </a:r>
            <a:r>
              <a:rPr lang="en-US" altLang="zh-CN" dirty="0"/>
              <a:t>(agent)</a:t>
            </a:r>
            <a:endParaRPr lang="zh-CN" altLang="en-US" dirty="0"/>
          </a:p>
          <a:p>
            <a:r>
              <a:rPr lang="zh-CN" altLang="en-US" dirty="0"/>
              <a:t>环境</a:t>
            </a:r>
            <a:r>
              <a:rPr lang="en-US" altLang="zh-CN" dirty="0"/>
              <a:t>(environment)</a:t>
            </a:r>
            <a:endParaRPr lang="zh-CN" altLang="en-US" dirty="0"/>
          </a:p>
          <a:p>
            <a:pPr lvl="1"/>
            <a:r>
              <a:rPr lang="zh-CN" altLang="en-US" dirty="0"/>
              <a:t>系统中智能主体以外的部分</a:t>
            </a:r>
            <a:r>
              <a:rPr lang="en-US" altLang="zh-CN" dirty="0"/>
              <a:t>	</a:t>
            </a:r>
            <a:endParaRPr lang="zh-CN" altLang="en-US" dirty="0"/>
          </a:p>
          <a:p>
            <a:pPr lvl="1"/>
            <a:r>
              <a:rPr lang="zh-CN" altLang="en-US" dirty="0"/>
              <a:t>向智能主体反馈状态和奖励</a:t>
            </a:r>
            <a:endParaRPr lang="zh-CN" altLang="en-US" dirty="0"/>
          </a:p>
          <a:p>
            <a:pPr lvl="1"/>
            <a:r>
              <a:rPr lang="zh-CN" altLang="en-US" dirty="0"/>
              <a:t>按照一定的规律发生变化</a:t>
            </a:r>
            <a:endParaRPr lang="zh-CN" altLang="en-US" dirty="0"/>
          </a:p>
          <a:p>
            <a:endParaRPr lang="zh-CN" altLang="en-US" dirty="0"/>
          </a:p>
        </p:txBody>
      </p:sp>
      <p:grpSp>
        <p:nvGrpSpPr>
          <p:cNvPr id="4" name="组合 3"/>
          <p:cNvGrpSpPr/>
          <p:nvPr/>
        </p:nvGrpSpPr>
        <p:grpSpPr>
          <a:xfrm>
            <a:off x="6641184" y="3197736"/>
            <a:ext cx="4310604" cy="2255575"/>
            <a:chOff x="6394648" y="2915947"/>
            <a:chExt cx="4310604" cy="2255575"/>
          </a:xfrm>
        </p:grpSpPr>
        <p:sp>
          <p:nvSpPr>
            <p:cNvPr id="5" name="文本框 4"/>
            <p:cNvSpPr txBox="1"/>
            <p:nvPr/>
          </p:nvSpPr>
          <p:spPr>
            <a:xfrm>
              <a:off x="7272859" y="2915947"/>
              <a:ext cx="2646878" cy="461665"/>
            </a:xfrm>
            <a:prstGeom prst="rect">
              <a:avLst/>
            </a:prstGeom>
            <a:noFill/>
          </p:spPr>
          <p:txBody>
            <a:bodyPr wrap="none" rtlCol="0">
              <a:spAutoFit/>
            </a:bodyPr>
            <a:lstStyle/>
            <a:p>
              <a:r>
                <a:rPr lang="zh-CN" altLang="en-US" sz="2400" dirty="0">
                  <a:ea typeface="黑体" panose="02010609060101010101" pitchFamily="49" charset="-122"/>
                </a:rPr>
                <a:t>通过动作施加影响</a:t>
              </a:r>
              <a:endParaRPr lang="zh-CN" altLang="en-US" sz="2400" dirty="0">
                <a:ea typeface="黑体" panose="02010609060101010101" pitchFamily="49" charset="-122"/>
              </a:endParaRPr>
            </a:p>
          </p:txBody>
        </p:sp>
        <p:sp>
          <p:nvSpPr>
            <p:cNvPr id="6" name="文本框 5"/>
            <p:cNvSpPr txBox="1"/>
            <p:nvPr/>
          </p:nvSpPr>
          <p:spPr>
            <a:xfrm>
              <a:off x="7146824" y="4709857"/>
              <a:ext cx="2954655" cy="461665"/>
            </a:xfrm>
            <a:prstGeom prst="rect">
              <a:avLst/>
            </a:prstGeom>
            <a:noFill/>
          </p:spPr>
          <p:txBody>
            <a:bodyPr wrap="none" rtlCol="0">
              <a:spAutoFit/>
            </a:bodyPr>
            <a:lstStyle/>
            <a:p>
              <a:r>
                <a:rPr lang="zh-CN" altLang="en-US" sz="2400" dirty="0">
                  <a:ea typeface="黑体" panose="02010609060101010101" pitchFamily="49" charset="-122"/>
                </a:rPr>
                <a:t>反馈环境状态的变化</a:t>
              </a:r>
              <a:endParaRPr lang="zh-CN" altLang="en-US" sz="2400" dirty="0">
                <a:ea typeface="黑体" panose="02010609060101010101" pitchFamily="49" charset="-122"/>
              </a:endParaRPr>
            </a:p>
          </p:txBody>
        </p:sp>
        <p:grpSp>
          <p:nvGrpSpPr>
            <p:cNvPr id="7" name="组合 6"/>
            <p:cNvGrpSpPr/>
            <p:nvPr/>
          </p:nvGrpSpPr>
          <p:grpSpPr>
            <a:xfrm>
              <a:off x="6394648" y="3570725"/>
              <a:ext cx="4310604" cy="919464"/>
              <a:chOff x="2672708" y="3784196"/>
              <a:chExt cx="4851126" cy="948998"/>
            </a:xfrm>
          </p:grpSpPr>
          <p:grpSp>
            <p:nvGrpSpPr>
              <p:cNvPr id="10" name="组合 9"/>
              <p:cNvGrpSpPr/>
              <p:nvPr/>
            </p:nvGrpSpPr>
            <p:grpSpPr>
              <a:xfrm>
                <a:off x="2672708" y="3784196"/>
                <a:ext cx="4851126" cy="948998"/>
                <a:chOff x="2672708" y="3784202"/>
                <a:chExt cx="4851126" cy="948994"/>
              </a:xfrm>
            </p:grpSpPr>
            <p:sp>
              <p:nvSpPr>
                <p:cNvPr id="12" name="矩形 11"/>
                <p:cNvSpPr/>
                <p:nvPr/>
              </p:nvSpPr>
              <p:spPr>
                <a:xfrm>
                  <a:off x="2672708" y="3784202"/>
                  <a:ext cx="1570604" cy="94899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solidFill>
                        <a:srgbClr val="FF0000"/>
                      </a:solidFill>
                      <a:ea typeface="黑体" panose="02010609060101010101" pitchFamily="49" charset="-122"/>
                    </a:rPr>
                    <a:t>智能</a:t>
                  </a:r>
                  <a:endParaRPr lang="en-US" altLang="zh-CN" sz="2800" b="1" dirty="0">
                    <a:solidFill>
                      <a:srgbClr val="FF0000"/>
                    </a:solidFill>
                    <a:ea typeface="黑体" panose="02010609060101010101" pitchFamily="49" charset="-122"/>
                  </a:endParaRPr>
                </a:p>
                <a:p>
                  <a:pPr algn="ctr"/>
                  <a:r>
                    <a:rPr lang="zh-CN" altLang="en-US" sz="2800" b="1" dirty="0">
                      <a:solidFill>
                        <a:srgbClr val="FF0000"/>
                      </a:solidFill>
                      <a:ea typeface="黑体" panose="02010609060101010101" pitchFamily="49" charset="-122"/>
                    </a:rPr>
                    <a:t>主体</a:t>
                  </a:r>
                  <a:endParaRPr lang="zh-CN" altLang="en-US" sz="2800" b="1" dirty="0">
                    <a:solidFill>
                      <a:srgbClr val="FF0000"/>
                    </a:solidFill>
                    <a:ea typeface="黑体" panose="02010609060101010101" pitchFamily="49" charset="-122"/>
                  </a:endParaRPr>
                </a:p>
              </p:txBody>
            </p:sp>
            <p:sp>
              <p:nvSpPr>
                <p:cNvPr id="13" name="矩形 12"/>
                <p:cNvSpPr/>
                <p:nvPr/>
              </p:nvSpPr>
              <p:spPr>
                <a:xfrm>
                  <a:off x="6057551" y="3803251"/>
                  <a:ext cx="1466283" cy="929945"/>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solidFill>
                        <a:srgbClr val="FF0000"/>
                      </a:solidFill>
                      <a:ea typeface="黑体" panose="02010609060101010101" pitchFamily="49" charset="-122"/>
                    </a:rPr>
                    <a:t>环境</a:t>
                  </a:r>
                  <a:endParaRPr lang="zh-CN" altLang="en-US" sz="2800" b="1" dirty="0">
                    <a:solidFill>
                      <a:srgbClr val="FF0000"/>
                    </a:solidFill>
                    <a:ea typeface="黑体" panose="02010609060101010101" pitchFamily="49" charset="-122"/>
                  </a:endParaRPr>
                </a:p>
              </p:txBody>
            </p:sp>
            <p:cxnSp>
              <p:nvCxnSpPr>
                <p:cNvPr id="14" name="连接符: 肘形 13"/>
                <p:cNvCxnSpPr>
                  <a:stCxn id="12" idx="0"/>
                  <a:endCxn id="13" idx="0"/>
                </p:cNvCxnSpPr>
                <p:nvPr/>
              </p:nvCxnSpPr>
              <p:spPr>
                <a:xfrm rot="16200000" flipH="1">
                  <a:off x="5114825" y="2127385"/>
                  <a:ext cx="19050" cy="3332683"/>
                </a:xfrm>
                <a:prstGeom prst="bentConnector3">
                  <a:avLst>
                    <a:gd name="adj1" fmla="val -12385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连接符: 肘形 10"/>
              <p:cNvCxnSpPr>
                <a:stCxn id="12" idx="2"/>
                <a:endCxn id="13" idx="2"/>
              </p:cNvCxnSpPr>
              <p:nvPr/>
            </p:nvCxnSpPr>
            <p:spPr>
              <a:xfrm rot="16200000" flipH="1">
                <a:off x="5124351" y="3066852"/>
                <a:ext cx="1" cy="3332683"/>
              </a:xfrm>
              <a:prstGeom prst="bentConnector3">
                <a:avLst>
                  <a:gd name="adj1" fmla="val 22860100000"/>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 name="直接箭头连接符 7"/>
            <p:cNvCxnSpPr>
              <a:stCxn id="13" idx="1"/>
              <a:endCxn id="12" idx="3"/>
            </p:cNvCxnSpPr>
            <p:nvPr/>
          </p:nvCxnSpPr>
          <p:spPr>
            <a:xfrm flipH="1" flipV="1">
              <a:off x="7790252" y="4030457"/>
              <a:ext cx="1612093" cy="9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070153" y="3614958"/>
              <a:ext cx="1107996" cy="830997"/>
            </a:xfrm>
            <a:prstGeom prst="rect">
              <a:avLst/>
            </a:prstGeom>
            <a:noFill/>
          </p:spPr>
          <p:txBody>
            <a:bodyPr wrap="none" rtlCol="0">
              <a:spAutoFit/>
            </a:bodyPr>
            <a:lstStyle/>
            <a:p>
              <a:pPr algn="ctr"/>
              <a:r>
                <a:rPr lang="zh-CN" altLang="en-US" sz="2400" dirty="0">
                  <a:ea typeface="黑体" panose="02010609060101010101" pitchFamily="49" charset="-122"/>
                </a:rPr>
                <a:t>动作的</a:t>
              </a:r>
              <a:endParaRPr lang="en-US" altLang="zh-CN" sz="2400" dirty="0">
                <a:ea typeface="黑体" panose="02010609060101010101" pitchFamily="49" charset="-122"/>
              </a:endParaRPr>
            </a:p>
            <a:p>
              <a:pPr algn="ctr"/>
              <a:r>
                <a:rPr lang="zh-CN" altLang="en-US" sz="2400" dirty="0">
                  <a:ea typeface="黑体" panose="02010609060101010101" pitchFamily="49" charset="-122"/>
                </a:rPr>
                <a:t>收益</a:t>
              </a:r>
              <a:endParaRPr lang="zh-CN" altLang="en-US" sz="2400" dirty="0">
                <a:ea typeface="黑体" panose="02010609060101010101" pitchFamily="49"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机器学习的不同类型</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440304" y="1447677"/>
                <a:ext cx="6084301" cy="654923"/>
              </a:xfrm>
              <a:prstGeom prst="rect">
                <a:avLst/>
              </a:prstGeom>
            </p:spPr>
            <p:txBody>
              <a:bodyPr wrap="square">
                <a:spAutoFit/>
              </a:bodyPr>
              <a:lstStyle/>
              <a:p>
                <a:pPr>
                  <a:lnSpc>
                    <a:spcPct val="150000"/>
                  </a:lnSpc>
                </a:pPr>
                <a:r>
                  <a:rPr lang="zh-CN" altLang="en-US" sz="2800" dirty="0">
                    <a:latin typeface="黑体" panose="02010609060101010101" pitchFamily="49" charset="-122"/>
                    <a:ea typeface="黑体" panose="02010609060101010101" pitchFamily="49" charset="-122"/>
                  </a:rPr>
                  <a:t>从数据</a:t>
                </a:r>
                <a14:m>
                  <m:oMath xmlns:m="http://schemas.openxmlformats.org/officeDocument/2006/math">
                    <m:r>
                      <a:rPr lang="en-US" altLang="zh-CN" sz="2800" b="0" i="1" smtClean="0">
                        <a:latin typeface="Cambria Math" panose="02040503050406030204" pitchFamily="18" charset="0"/>
                        <a:ea typeface="黑体" panose="02010609060101010101" pitchFamily="49" charset="-122"/>
                      </a:rPr>
                      <m:t>𝑋</m:t>
                    </m:r>
                    <m:r>
                      <a:rPr lang="zh-CN" altLang="en-US" sz="2800" i="1">
                        <a:latin typeface="Cambria Math" panose="02040503050406030204" pitchFamily="18" charset="0"/>
                        <a:ea typeface="黑体" panose="02010609060101010101" pitchFamily="49" charset="-122"/>
                      </a:rPr>
                      <m:t>和</m:t>
                    </m:r>
                  </m:oMath>
                </a14:m>
                <a:r>
                  <a:rPr lang="zh-CN" altLang="en-US" sz="2800" dirty="0">
                    <a:latin typeface="黑体" panose="02010609060101010101" pitchFamily="49" charset="-122"/>
                    <a:ea typeface="黑体" panose="02010609060101010101" pitchFamily="49" charset="-122"/>
                  </a:rPr>
                  <a:t>标签</a:t>
                </a:r>
                <a14:m>
                  <m:oMath xmlns:m="http://schemas.openxmlformats.org/officeDocument/2006/math">
                    <m:r>
                      <a:rPr lang="en-US" altLang="zh-CN" sz="2800" dirty="0">
                        <a:latin typeface="Cambria Math" panose="02040503050406030204" pitchFamily="18" charset="0"/>
                        <a:ea typeface="黑体" panose="02010609060101010101" pitchFamily="49" charset="-122"/>
                      </a:rPr>
                      <m:t>𝑦</m:t>
                    </m:r>
                  </m:oMath>
                </a14:m>
                <a:r>
                  <a:rPr lang="zh-CN" altLang="en-US" sz="2800" dirty="0">
                    <a:latin typeface="黑体" panose="02010609060101010101" pitchFamily="49" charset="-122"/>
                    <a:ea typeface="黑体" panose="02010609060101010101" pitchFamily="49" charset="-122"/>
                  </a:rPr>
                  <a:t>中学习映射</a:t>
                </a:r>
                <a14:m>
                  <m:oMath xmlns:m="http://schemas.openxmlformats.org/officeDocument/2006/math">
                    <m:r>
                      <a:rPr lang="en-US" altLang="zh-CN" sz="2800" i="1">
                        <a:latin typeface="Cambria Math" panose="02040503050406030204" pitchFamily="18" charset="0"/>
                        <a:ea typeface="黑体" panose="02010609060101010101" pitchFamily="49" charset="-122"/>
                      </a:rPr>
                      <m:t>𝑓</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𝑋</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𝑦</m:t>
                    </m:r>
                  </m:oMath>
                </a14:m>
                <a:endParaRPr lang="zh-CN" altLang="en-US" sz="2800" i="1" dirty="0">
                  <a:latin typeface="Cambria Math" panose="02040503050406030204" pitchFamily="18" charset="0"/>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440304" y="1447677"/>
                <a:ext cx="6084301" cy="654923"/>
              </a:xfrm>
              <a:prstGeom prst="rect">
                <a:avLst/>
              </a:prstGeom>
              <a:blipFill rotWithShape="1">
                <a:blip r:embed="rId1"/>
                <a:stretch>
                  <a:fillRect l="-4" t="-78" r="10" b="-47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40304" y="2080698"/>
                <a:ext cx="5828502" cy="654923"/>
              </a:xfrm>
              <a:prstGeom prst="rect">
                <a:avLst/>
              </a:prstGeom>
            </p:spPr>
            <p:txBody>
              <a:bodyPr wrap="square">
                <a:spAutoFit/>
              </a:bodyPr>
              <a:lstStyle/>
              <a:p>
                <a:pPr>
                  <a:lnSpc>
                    <a:spcPct val="150000"/>
                  </a:lnSpc>
                </a:pPr>
                <a14:m>
                  <m:oMath xmlns:m="http://schemas.openxmlformats.org/officeDocument/2006/math">
                    <m:r>
                      <a:rPr lang="en-US" altLang="zh-CN" sz="2800" b="0" i="1" smtClean="0">
                        <a:latin typeface="Cambria Math" panose="02040503050406030204" pitchFamily="18" charset="0"/>
                        <a:ea typeface="黑体" panose="02010609060101010101" pitchFamily="49" charset="-122"/>
                      </a:rPr>
                      <m:t>𝑋</m:t>
                    </m:r>
                  </m:oMath>
                </a14:m>
                <a:r>
                  <a:rPr lang="zh-CN" altLang="en-US" sz="2800" dirty="0">
                    <a:latin typeface="Cambria Math" panose="02040503050406030204" pitchFamily="18" charset="0"/>
                    <a:ea typeface="黑体" panose="02010609060101010101" pitchFamily="49" charset="-122"/>
                  </a:rPr>
                  <a:t>：图像、文本、音频、视频等</a:t>
                </a:r>
                <a:endParaRPr lang="zh-CN" altLang="en-US" sz="2800" i="1" dirty="0">
                  <a:latin typeface="Cambria Math" panose="02040503050406030204" pitchFamily="18" charset="0"/>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440304" y="2080698"/>
                <a:ext cx="5828502" cy="654923"/>
              </a:xfrm>
              <a:prstGeom prst="rect">
                <a:avLst/>
              </a:prstGeom>
              <a:blipFill rotWithShape="1">
                <a:blip r:embed="rId2"/>
                <a:stretch>
                  <a:fillRect l="-4" t="-67" r="1" b="-46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40304" y="2658485"/>
                <a:ext cx="5828502" cy="654923"/>
              </a:xfrm>
              <a:prstGeom prst="rect">
                <a:avLst/>
              </a:prstGeom>
            </p:spPr>
            <p:txBody>
              <a:bodyPr wrap="square">
                <a:spAutoFit/>
              </a:bodyPr>
              <a:lstStyle/>
              <a:p>
                <a:pPr>
                  <a:lnSpc>
                    <a:spcPct val="150000"/>
                  </a:lnSpc>
                </a:pPr>
                <a14:m>
                  <m:oMath xmlns:m="http://schemas.openxmlformats.org/officeDocument/2006/math">
                    <m:r>
                      <a:rPr lang="en-US" altLang="zh-CN" sz="2800" b="0" i="1" smtClean="0">
                        <a:latin typeface="Cambria Math" panose="02040503050406030204" pitchFamily="18" charset="0"/>
                        <a:ea typeface="黑体" panose="02010609060101010101" pitchFamily="49" charset="-122"/>
                      </a:rPr>
                      <m:t>𝑦</m:t>
                    </m:r>
                  </m:oMath>
                </a14:m>
                <a:r>
                  <a:rPr lang="zh-CN" altLang="en-US" sz="2800" dirty="0">
                    <a:latin typeface="Cambria Math" panose="02040503050406030204" pitchFamily="18" charset="0"/>
                    <a:ea typeface="黑体" panose="02010609060101010101" pitchFamily="49" charset="-122"/>
                  </a:rPr>
                  <a:t>：连续或离散的标量、结构数据</a:t>
                </a:r>
                <a:endParaRPr lang="zh-CN" altLang="en-US" sz="2800" i="1" dirty="0">
                  <a:latin typeface="Cambria Math" panose="02040503050406030204" pitchFamily="18" charset="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440304" y="2658485"/>
                <a:ext cx="5828502" cy="654923"/>
              </a:xfrm>
              <a:prstGeom prst="rect">
                <a:avLst/>
              </a:prstGeom>
              <a:blipFill rotWithShape="1">
                <a:blip r:embed="rId3"/>
                <a:stretch>
                  <a:fillRect l="-4" t="-57" r="1" b="-4657"/>
                </a:stretch>
              </a:blipFill>
            </p:spPr>
            <p:txBody>
              <a:bodyPr/>
              <a:lstStyle/>
              <a:p>
                <a:r>
                  <a:rPr lang="zh-CN" altLang="en-US">
                    <a:noFill/>
                  </a:rPr>
                  <a:t> </a:t>
                </a:r>
              </a:p>
            </p:txBody>
          </p:sp>
        </mc:Fallback>
      </mc:AlternateContent>
      <p:grpSp>
        <p:nvGrpSpPr>
          <p:cNvPr id="7" name="组合 6"/>
          <p:cNvGrpSpPr/>
          <p:nvPr/>
        </p:nvGrpSpPr>
        <p:grpSpPr>
          <a:xfrm>
            <a:off x="951407" y="3304265"/>
            <a:ext cx="4817928" cy="2652555"/>
            <a:chOff x="6569997" y="646650"/>
            <a:chExt cx="4817928" cy="3321180"/>
          </a:xfrm>
        </p:grpSpPr>
        <p:pic>
          <p:nvPicPr>
            <p:cNvPr id="8" name="Picture 2" descr="http://www.image-net.org/nodes/9/02124484/8b/8b80f35bc140207b2c21b4a3e1b90dc038b63f50.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997" y="1456862"/>
              <a:ext cx="1448203" cy="1524000"/>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p:cNvSpPr/>
            <p:nvPr/>
          </p:nvSpPr>
          <p:spPr>
            <a:xfrm>
              <a:off x="8191500" y="2052174"/>
              <a:ext cx="581025" cy="3333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 name="椭圆 9"/>
            <p:cNvSpPr/>
            <p:nvPr/>
          </p:nvSpPr>
          <p:spPr>
            <a:xfrm>
              <a:off x="8945825" y="1219200"/>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 name="椭圆 10"/>
            <p:cNvSpPr/>
            <p:nvPr/>
          </p:nvSpPr>
          <p:spPr>
            <a:xfrm>
              <a:off x="8945825" y="1644587"/>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 name="椭圆 11"/>
            <p:cNvSpPr/>
            <p:nvPr/>
          </p:nvSpPr>
          <p:spPr>
            <a:xfrm>
              <a:off x="8945825" y="2069974"/>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 name="椭圆 12"/>
            <p:cNvSpPr/>
            <p:nvPr/>
          </p:nvSpPr>
          <p:spPr>
            <a:xfrm>
              <a:off x="8945825" y="2495361"/>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 name="椭圆 13"/>
            <p:cNvSpPr/>
            <p:nvPr/>
          </p:nvSpPr>
          <p:spPr>
            <a:xfrm>
              <a:off x="8945825" y="2920748"/>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 name="椭圆 14"/>
            <p:cNvSpPr/>
            <p:nvPr/>
          </p:nvSpPr>
          <p:spPr>
            <a:xfrm>
              <a:off x="9617199" y="1644587"/>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 name="椭圆 15"/>
            <p:cNvSpPr/>
            <p:nvPr/>
          </p:nvSpPr>
          <p:spPr>
            <a:xfrm>
              <a:off x="9617199" y="2069974"/>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椭圆 16"/>
            <p:cNvSpPr/>
            <p:nvPr/>
          </p:nvSpPr>
          <p:spPr>
            <a:xfrm>
              <a:off x="9617199" y="2495361"/>
              <a:ext cx="340126" cy="34012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8" name="直接连接符 17"/>
            <p:cNvCxnSpPr>
              <a:stCxn id="10" idx="6"/>
              <a:endCxn id="15" idx="2"/>
            </p:cNvCxnSpPr>
            <p:nvPr/>
          </p:nvCxnSpPr>
          <p:spPr>
            <a:xfrm>
              <a:off x="9285951" y="1389263"/>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6"/>
              <a:endCxn id="16" idx="2"/>
            </p:cNvCxnSpPr>
            <p:nvPr/>
          </p:nvCxnSpPr>
          <p:spPr>
            <a:xfrm>
              <a:off x="9285951" y="1389263"/>
              <a:ext cx="331248" cy="850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6"/>
              <a:endCxn id="17" idx="2"/>
            </p:cNvCxnSpPr>
            <p:nvPr/>
          </p:nvCxnSpPr>
          <p:spPr>
            <a:xfrm>
              <a:off x="9285951" y="1389263"/>
              <a:ext cx="331248" cy="127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6"/>
              <a:endCxn id="15" idx="2"/>
            </p:cNvCxnSpPr>
            <p:nvPr/>
          </p:nvCxnSpPr>
          <p:spPr>
            <a:xfrm>
              <a:off x="9285951" y="1814650"/>
              <a:ext cx="331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6"/>
              <a:endCxn id="16" idx="2"/>
            </p:cNvCxnSpPr>
            <p:nvPr/>
          </p:nvCxnSpPr>
          <p:spPr>
            <a:xfrm>
              <a:off x="9285951" y="1814650"/>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6"/>
              <a:endCxn id="17" idx="2"/>
            </p:cNvCxnSpPr>
            <p:nvPr/>
          </p:nvCxnSpPr>
          <p:spPr>
            <a:xfrm>
              <a:off x="9285951" y="1814650"/>
              <a:ext cx="331248" cy="850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6"/>
              <a:endCxn id="16" idx="2"/>
            </p:cNvCxnSpPr>
            <p:nvPr/>
          </p:nvCxnSpPr>
          <p:spPr>
            <a:xfrm>
              <a:off x="9285951" y="2240037"/>
              <a:ext cx="331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2" idx="6"/>
              <a:endCxn id="15" idx="2"/>
            </p:cNvCxnSpPr>
            <p:nvPr/>
          </p:nvCxnSpPr>
          <p:spPr>
            <a:xfrm flipV="1">
              <a:off x="9285951" y="1814650"/>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2" idx="6"/>
              <a:endCxn id="17" idx="2"/>
            </p:cNvCxnSpPr>
            <p:nvPr/>
          </p:nvCxnSpPr>
          <p:spPr>
            <a:xfrm>
              <a:off x="9285951" y="2240037"/>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3" idx="6"/>
              <a:endCxn id="15" idx="2"/>
            </p:cNvCxnSpPr>
            <p:nvPr/>
          </p:nvCxnSpPr>
          <p:spPr>
            <a:xfrm flipV="1">
              <a:off x="9285951" y="1814650"/>
              <a:ext cx="331248" cy="850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3" idx="6"/>
              <a:endCxn id="16" idx="2"/>
            </p:cNvCxnSpPr>
            <p:nvPr/>
          </p:nvCxnSpPr>
          <p:spPr>
            <a:xfrm flipV="1">
              <a:off x="9285951" y="2240037"/>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3" idx="6"/>
              <a:endCxn id="17" idx="2"/>
            </p:cNvCxnSpPr>
            <p:nvPr/>
          </p:nvCxnSpPr>
          <p:spPr>
            <a:xfrm>
              <a:off x="9285951" y="2665424"/>
              <a:ext cx="331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6"/>
              <a:endCxn id="15" idx="2"/>
            </p:cNvCxnSpPr>
            <p:nvPr/>
          </p:nvCxnSpPr>
          <p:spPr>
            <a:xfrm flipV="1">
              <a:off x="9285951" y="1814650"/>
              <a:ext cx="331248" cy="127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4" idx="6"/>
              <a:endCxn id="17" idx="2"/>
            </p:cNvCxnSpPr>
            <p:nvPr/>
          </p:nvCxnSpPr>
          <p:spPr>
            <a:xfrm flipV="1">
              <a:off x="9285951" y="2665424"/>
              <a:ext cx="331248" cy="42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4" idx="6"/>
              <a:endCxn id="16" idx="2"/>
            </p:cNvCxnSpPr>
            <p:nvPr/>
          </p:nvCxnSpPr>
          <p:spPr>
            <a:xfrm flipV="1">
              <a:off x="9285951" y="2240037"/>
              <a:ext cx="331248" cy="8507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箭头: 右 32"/>
            <p:cNvSpPr/>
            <p:nvPr/>
          </p:nvSpPr>
          <p:spPr>
            <a:xfrm>
              <a:off x="10140150" y="2050735"/>
              <a:ext cx="581025" cy="3333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10806900" y="1868595"/>
              <a:ext cx="581025" cy="820008"/>
            </a:xfrm>
            <a:prstGeom prst="rect">
              <a:avLst/>
            </a:prstGeom>
          </p:spPr>
          <p:txBody>
            <a:bodyPr wrap="square">
              <a:spAutoFit/>
            </a:bodyPr>
            <a:lstStyle/>
            <a:p>
              <a:pPr>
                <a:lnSpc>
                  <a:spcPct val="150000"/>
                </a:lnSpc>
              </a:pPr>
              <a:r>
                <a:rPr lang="zh-CN" altLang="en-US" sz="2800" dirty="0">
                  <a:latin typeface="Cambria Math" panose="02040503050406030204" pitchFamily="18" charset="0"/>
                  <a:ea typeface="黑体" panose="02010609060101010101" pitchFamily="49" charset="-122"/>
                </a:rPr>
                <a:t>猫</a:t>
              </a:r>
              <a:endParaRPr lang="zh-CN" altLang="en-US" sz="2800" dirty="0">
                <a:latin typeface="Cambria Math" panose="020405030504060302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35" name="矩形 34"/>
                <p:cNvSpPr/>
                <p:nvPr/>
              </p:nvSpPr>
              <p:spPr>
                <a:xfrm>
                  <a:off x="7003585" y="646650"/>
                  <a:ext cx="581025" cy="104046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黑体" panose="02010609060101010101" pitchFamily="49" charset="-122"/>
                          </a:rPr>
                          <m:t>𝑋</m:t>
                        </m:r>
                      </m:oMath>
                    </m:oMathPara>
                  </a14:m>
                  <a:endParaRPr lang="zh-CN" altLang="en-US" sz="3200" dirty="0">
                    <a:latin typeface="Cambria Math" panose="02040503050406030204" pitchFamily="18" charset="0"/>
                    <a:ea typeface="黑体" panose="02010609060101010101" pitchFamily="49" charset="-122"/>
                  </a:endParaRPr>
                </a:p>
              </p:txBody>
            </p:sp>
          </mc:Choice>
          <mc:Fallback>
            <p:sp>
              <p:nvSpPr>
                <p:cNvPr id="35" name="矩形 34"/>
                <p:cNvSpPr>
                  <a:spLocks noRot="1" noChangeAspect="1" noMove="1" noResize="1" noEditPoints="1" noAdjustHandles="1" noChangeArrowheads="1" noChangeShapeType="1" noTextEdit="1"/>
                </p:cNvSpPr>
                <p:nvPr/>
              </p:nvSpPr>
              <p:spPr>
                <a:xfrm>
                  <a:off x="7003585" y="646650"/>
                  <a:ext cx="581025" cy="104046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10806899" y="726995"/>
                  <a:ext cx="581025" cy="1040464"/>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黑体" panose="02010609060101010101" pitchFamily="49" charset="-122"/>
                          </a:rPr>
                          <m:t>𝑦</m:t>
                        </m:r>
                      </m:oMath>
                    </m:oMathPara>
                  </a14:m>
                  <a:endParaRPr lang="zh-CN" altLang="en-US" sz="3200" dirty="0">
                    <a:latin typeface="Cambria Math" panose="02040503050406030204" pitchFamily="18" charset="0"/>
                    <a:ea typeface="黑体" panose="02010609060101010101" pitchFamily="49" charset="-122"/>
                  </a:endParaRPr>
                </a:p>
              </p:txBody>
            </p:sp>
          </mc:Choice>
          <mc:Fallback>
            <p:sp>
              <p:nvSpPr>
                <p:cNvPr id="36" name="矩形 35"/>
                <p:cNvSpPr>
                  <a:spLocks noRot="1" noChangeAspect="1" noMove="1" noResize="1" noEditPoints="1" noAdjustHandles="1" noChangeArrowheads="1" noChangeShapeType="1" noTextEdit="1"/>
                </p:cNvSpPr>
                <p:nvPr/>
              </p:nvSpPr>
              <p:spPr>
                <a:xfrm>
                  <a:off x="10806899" y="726995"/>
                  <a:ext cx="581025" cy="1040464"/>
                </a:xfrm>
                <a:prstGeom prst="rect">
                  <a:avLst/>
                </a:prstGeom>
                <a:blipFill rotWithShape="1">
                  <a:blip r:embed="rId6"/>
                </a:blipFill>
              </p:spPr>
              <p:txBody>
                <a:bodyPr/>
                <a:lstStyle/>
                <a:p>
                  <a:r>
                    <a:rPr lang="zh-CN" altLang="en-US">
                      <a:noFill/>
                    </a:rPr>
                    <a:t> </a:t>
                  </a:r>
                </a:p>
              </p:txBody>
            </p:sp>
          </mc:Fallback>
        </mc:AlternateContent>
        <p:sp>
          <p:nvSpPr>
            <p:cNvPr id="37" name="矩形 36"/>
            <p:cNvSpPr/>
            <p:nvPr/>
          </p:nvSpPr>
          <p:spPr>
            <a:xfrm>
              <a:off x="8191500" y="3147822"/>
              <a:ext cx="1882413" cy="820008"/>
            </a:xfrm>
            <a:prstGeom prst="rect">
              <a:avLst/>
            </a:prstGeom>
          </p:spPr>
          <p:txBody>
            <a:bodyPr wrap="square">
              <a:spAutoFit/>
            </a:bodyPr>
            <a:lstStyle/>
            <a:p>
              <a:pPr>
                <a:lnSpc>
                  <a:spcPct val="150000"/>
                </a:lnSpc>
              </a:pPr>
              <a:r>
                <a:rPr lang="zh-CN" altLang="en-US" sz="2800" dirty="0">
                  <a:latin typeface="Cambria Math" panose="02040503050406030204" pitchFamily="18" charset="0"/>
                  <a:ea typeface="黑体" panose="02010609060101010101" pitchFamily="49" charset="-122"/>
                </a:rPr>
                <a:t>分类问题</a:t>
              </a:r>
              <a:endParaRPr lang="zh-CN" altLang="en-US" sz="2800" dirty="0">
                <a:latin typeface="Cambria Math" panose="02040503050406030204" pitchFamily="18" charset="0"/>
                <a:ea typeface="黑体" panose="02010609060101010101" pitchFamily="49" charset="-122"/>
              </a:endParaRPr>
            </a:p>
          </p:txBody>
        </p:sp>
      </p:grpSp>
      <p:sp>
        <p:nvSpPr>
          <p:cNvPr id="38" name="文本占位符 1"/>
          <p:cNvSpPr txBox="1"/>
          <p:nvPr/>
        </p:nvSpPr>
        <p:spPr>
          <a:xfrm>
            <a:off x="440304" y="918585"/>
            <a:ext cx="5386917" cy="639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4265" kern="1200" baseline="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3735"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32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solidFill>
                  <a:srgbClr val="0070C0"/>
                </a:solidFill>
                <a:latin typeface="黑体" panose="02010609060101010101" pitchFamily="49" charset="-122"/>
                <a:ea typeface="黑体" panose="02010609060101010101" pitchFamily="49" charset="-122"/>
              </a:rPr>
              <a:t>有监督学习</a:t>
            </a:r>
            <a:endParaRPr lang="zh-CN" altLang="en-US" sz="3600" b="1" dirty="0">
              <a:solidFill>
                <a:srgbClr val="0070C0"/>
              </a:solidFill>
              <a:latin typeface="黑体" panose="02010609060101010101" pitchFamily="49" charset="-122"/>
              <a:ea typeface="黑体" panose="02010609060101010101" pitchFamily="49" charset="-122"/>
            </a:endParaRPr>
          </a:p>
        </p:txBody>
      </p:sp>
      <p:sp>
        <p:nvSpPr>
          <p:cNvPr id="39" name="文本占位符 1"/>
          <p:cNvSpPr txBox="1"/>
          <p:nvPr/>
        </p:nvSpPr>
        <p:spPr>
          <a:xfrm>
            <a:off x="6302047" y="918585"/>
            <a:ext cx="5386917" cy="639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4265" kern="1200" baseline="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3735"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32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solidFill>
                  <a:srgbClr val="0070C0"/>
                </a:solidFill>
                <a:latin typeface="黑体" panose="02010609060101010101" pitchFamily="49" charset="-122"/>
                <a:ea typeface="黑体" panose="02010609060101010101" pitchFamily="49" charset="-122"/>
              </a:rPr>
              <a:t>无监督学习</a:t>
            </a:r>
            <a:endParaRPr lang="zh-CN" altLang="en-US" sz="3600" b="1" dirty="0">
              <a:solidFill>
                <a:srgbClr val="0070C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0" name="矩形 39"/>
              <p:cNvSpPr/>
              <p:nvPr/>
            </p:nvSpPr>
            <p:spPr>
              <a:xfrm>
                <a:off x="6779909" y="1442038"/>
                <a:ext cx="5216948" cy="654923"/>
              </a:xfrm>
              <a:prstGeom prst="rect">
                <a:avLst/>
              </a:prstGeom>
            </p:spPr>
            <p:txBody>
              <a:bodyPr wrap="square">
                <a:spAutoFit/>
              </a:bodyPr>
              <a:lstStyle/>
              <a:p>
                <a:pPr algn="ctr">
                  <a:lnSpc>
                    <a:spcPct val="150000"/>
                  </a:lnSpc>
                </a:pPr>
                <a:r>
                  <a:rPr lang="zh-CN" altLang="en-US" sz="2800" dirty="0">
                    <a:latin typeface="黑体" panose="02010609060101010101" pitchFamily="49" charset="-122"/>
                    <a:ea typeface="黑体" panose="02010609060101010101" pitchFamily="49" charset="-122"/>
                  </a:rPr>
                  <a:t>寻找数据</a:t>
                </a:r>
                <a14:m>
                  <m:oMath xmlns:m="http://schemas.openxmlformats.org/officeDocument/2006/math">
                    <m:r>
                      <a:rPr lang="en-US" altLang="zh-CN" sz="2800" b="0" i="1" smtClean="0">
                        <a:latin typeface="Cambria Math" panose="02040503050406030204" pitchFamily="18" charset="0"/>
                        <a:ea typeface="黑体" panose="02010609060101010101" pitchFamily="49" charset="-122"/>
                      </a:rPr>
                      <m:t>𝑋</m:t>
                    </m:r>
                  </m:oMath>
                </a14:m>
                <a:r>
                  <a:rPr lang="zh-CN" altLang="en-US" sz="2800" dirty="0">
                    <a:latin typeface="黑体" panose="02010609060101010101" pitchFamily="49" charset="-122"/>
                    <a:ea typeface="黑体" panose="02010609060101010101" pitchFamily="49" charset="-122"/>
                  </a:rPr>
                  <a:t>中存在的结构和模式</a:t>
                </a:r>
                <a:endParaRPr lang="zh-CN" altLang="en-US" sz="2800" i="1" dirty="0">
                  <a:latin typeface="Cambria Math" panose="02040503050406030204" pitchFamily="18" charset="0"/>
                  <a:ea typeface="黑体" panose="02010609060101010101" pitchFamily="49" charset="-122"/>
                </a:endParaRPr>
              </a:p>
            </p:txBody>
          </p:sp>
        </mc:Choice>
        <mc:Fallback>
          <p:sp>
            <p:nvSpPr>
              <p:cNvPr id="40" name="矩形 39"/>
              <p:cNvSpPr>
                <a:spLocks noRot="1" noChangeAspect="1" noMove="1" noResize="1" noEditPoints="1" noAdjustHandles="1" noChangeArrowheads="1" noChangeShapeType="1" noTextEdit="1"/>
              </p:cNvSpPr>
              <p:nvPr/>
            </p:nvSpPr>
            <p:spPr>
              <a:xfrm>
                <a:off x="6779909" y="1442038"/>
                <a:ext cx="5216948" cy="654923"/>
              </a:xfrm>
              <a:prstGeom prst="rect">
                <a:avLst/>
              </a:prstGeom>
              <a:blipFill rotWithShape="1">
                <a:blip r:embed="rId7"/>
                <a:stretch>
                  <a:fillRect t="-90" r="8" b="-4625"/>
                </a:stretch>
              </a:blipFill>
            </p:spPr>
            <p:txBody>
              <a:bodyPr/>
              <a:lstStyle/>
              <a:p>
                <a:r>
                  <a:rPr lang="zh-CN" altLang="en-US">
                    <a:noFill/>
                  </a:rPr>
                  <a:t> </a:t>
                </a:r>
              </a:p>
            </p:txBody>
          </p:sp>
        </mc:Fallback>
      </mc:AlternateContent>
      <p:grpSp>
        <p:nvGrpSpPr>
          <p:cNvPr id="41" name="组合 40"/>
          <p:cNvGrpSpPr/>
          <p:nvPr/>
        </p:nvGrpSpPr>
        <p:grpSpPr>
          <a:xfrm>
            <a:off x="7310666" y="2519925"/>
            <a:ext cx="3421677" cy="3450025"/>
            <a:chOff x="2375441" y="2605916"/>
            <a:chExt cx="3421677" cy="3450025"/>
          </a:xfrm>
        </p:grpSpPr>
        <p:pic>
          <p:nvPicPr>
            <p:cNvPr id="42" name="图片 41"/>
            <p:cNvPicPr>
              <a:picLocks noChangeAspect="1"/>
            </p:cNvPicPr>
            <p:nvPr/>
          </p:nvPicPr>
          <p:blipFill>
            <a:blip r:embed="rId8"/>
            <a:stretch>
              <a:fillRect/>
            </a:stretch>
          </p:blipFill>
          <p:spPr>
            <a:xfrm>
              <a:off x="2375441" y="2605916"/>
              <a:ext cx="3421677" cy="2865368"/>
            </a:xfrm>
            <a:prstGeom prst="rect">
              <a:avLst/>
            </a:prstGeom>
          </p:spPr>
        </p:pic>
        <p:sp>
          <p:nvSpPr>
            <p:cNvPr id="43" name="矩形 42"/>
            <p:cNvSpPr/>
            <p:nvPr/>
          </p:nvSpPr>
          <p:spPr>
            <a:xfrm>
              <a:off x="3298316" y="5401018"/>
              <a:ext cx="1882413" cy="654923"/>
            </a:xfrm>
            <a:prstGeom prst="rect">
              <a:avLst/>
            </a:prstGeom>
          </p:spPr>
          <p:txBody>
            <a:bodyPr wrap="square">
              <a:spAutoFit/>
            </a:bodyPr>
            <a:lstStyle/>
            <a:p>
              <a:pPr>
                <a:lnSpc>
                  <a:spcPct val="150000"/>
                </a:lnSpc>
              </a:pPr>
              <a:r>
                <a:rPr lang="zh-CN" altLang="en-US" sz="2800" dirty="0">
                  <a:latin typeface="Cambria Math" panose="02040503050406030204" pitchFamily="18" charset="0"/>
                  <a:ea typeface="黑体" panose="02010609060101010101" pitchFamily="49" charset="-122"/>
                </a:rPr>
                <a:t>聚类问题</a:t>
              </a:r>
              <a:endParaRPr lang="zh-CN" altLang="en-US" sz="2800" dirty="0">
                <a:latin typeface="Cambria Math" panose="02040503050406030204" pitchFamily="18" charset="0"/>
                <a:ea typeface="黑体" panose="02010609060101010101"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强化学习的特点</a:t>
            </a:r>
            <a:endParaRPr lang="zh-CN" altLang="en-US" dirty="0"/>
          </a:p>
        </p:txBody>
      </p:sp>
      <p:sp>
        <p:nvSpPr>
          <p:cNvPr id="3" name="内容占位符 2"/>
          <p:cNvSpPr>
            <a:spLocks noGrp="1"/>
          </p:cNvSpPr>
          <p:nvPr>
            <p:ph idx="1"/>
          </p:nvPr>
        </p:nvSpPr>
        <p:spPr/>
        <p:txBody>
          <a:bodyPr>
            <a:normAutofit/>
          </a:bodyPr>
          <a:lstStyle/>
          <a:p>
            <a:r>
              <a:rPr lang="zh-CN" altLang="en-US" dirty="0"/>
              <a:t>基于评估：</a:t>
            </a:r>
            <a:endParaRPr lang="en-US" altLang="zh-CN" dirty="0"/>
          </a:p>
          <a:p>
            <a:pPr lvl="1"/>
            <a:r>
              <a:rPr lang="zh-CN" altLang="en-US" dirty="0"/>
              <a:t>强化学习利用环境评估当前策略，以此为依据进行优化</a:t>
            </a:r>
            <a:endParaRPr lang="zh-CN" altLang="en-US" dirty="0"/>
          </a:p>
          <a:p>
            <a:r>
              <a:rPr lang="zh-CN" altLang="en-US" dirty="0"/>
              <a:t>交互性：</a:t>
            </a:r>
            <a:endParaRPr lang="en-US" altLang="zh-CN" dirty="0"/>
          </a:p>
          <a:p>
            <a:pPr lvl="1"/>
            <a:r>
              <a:rPr lang="zh-CN" altLang="en-US" dirty="0"/>
              <a:t>强化学习的数据在与环境的交互中产生</a:t>
            </a:r>
            <a:endParaRPr lang="zh-CN" altLang="en-US" dirty="0"/>
          </a:p>
          <a:p>
            <a:r>
              <a:rPr lang="zh-CN" altLang="en-US" dirty="0"/>
              <a:t>序列决策过程：</a:t>
            </a:r>
            <a:endParaRPr lang="en-US" altLang="zh-CN" dirty="0"/>
          </a:p>
          <a:p>
            <a:pPr lvl="1"/>
            <a:r>
              <a:rPr lang="zh-CN" altLang="en-US" dirty="0"/>
              <a:t>智能体在与环境的交互中需要作出一系列的决策，这些决策往往是前后关联的</a:t>
            </a:r>
            <a:endParaRPr lang="en-US" altLang="zh-CN" dirty="0"/>
          </a:p>
          <a:p>
            <a:endParaRPr lang="zh-CN" altLang="en-US" dirty="0"/>
          </a:p>
        </p:txBody>
      </p:sp>
      <p:sp>
        <p:nvSpPr>
          <p:cNvPr id="4" name="矩形 3"/>
          <p:cNvSpPr/>
          <p:nvPr/>
        </p:nvSpPr>
        <p:spPr>
          <a:xfrm>
            <a:off x="1106652" y="5372103"/>
            <a:ext cx="9930883" cy="1167692"/>
          </a:xfrm>
          <a:prstGeom prst="rect">
            <a:avLst/>
          </a:prstGeom>
        </p:spPr>
        <p:txBody>
          <a:bodyPr wrap="square">
            <a:spAutoFit/>
          </a:bodyPr>
          <a:lstStyle/>
          <a:p>
            <a:pPr lvl="1" algn="ctr">
              <a:lnSpc>
                <a:spcPct val="120000"/>
              </a:lnSpc>
              <a:spcBef>
                <a:spcPts val="500"/>
              </a:spcBef>
            </a:pPr>
            <a:r>
              <a:rPr lang="zh-CN" altLang="en-US" sz="3000" dirty="0">
                <a:ea typeface="华文楷体" panose="02010600040101010101" pitchFamily="2" charset="-122"/>
              </a:rPr>
              <a:t>注：现实中常见的强化学习问题往往还具有奖励滞后，基于采样的评估等特点</a:t>
            </a:r>
            <a:endParaRPr lang="zh-CN" altLang="en-US" sz="3000" dirty="0">
              <a:ea typeface="华文楷体"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强化学习的特点</a:t>
            </a:r>
            <a:endParaRPr lang="zh-CN" altLang="en-US" dirty="0"/>
          </a:p>
        </p:txBody>
      </p:sp>
      <p:sp>
        <p:nvSpPr>
          <p:cNvPr id="3" name="内容占位符 2"/>
          <p:cNvSpPr>
            <a:spLocks noGrp="1"/>
          </p:cNvSpPr>
          <p:nvPr>
            <p:ph idx="1"/>
          </p:nvPr>
        </p:nvSpPr>
        <p:spPr/>
        <p:txBody>
          <a:bodyPr>
            <a:normAutofit/>
          </a:bodyPr>
          <a:lstStyle/>
          <a:p>
            <a:r>
              <a:rPr lang="zh-CN" altLang="en-US" dirty="0"/>
              <a:t>根据以下特点直观定位强化学习</a:t>
            </a:r>
            <a:endParaRPr lang="zh-CN" altLang="en-US" dirty="0"/>
          </a:p>
          <a:p>
            <a:pPr lvl="1"/>
            <a:r>
              <a:rPr lang="zh-CN" altLang="en-US" dirty="0">
                <a:solidFill>
                  <a:schemeClr val="accent1">
                    <a:lumMod val="75000"/>
                  </a:schemeClr>
                </a:solidFill>
              </a:rPr>
              <a:t>有</a:t>
            </a:r>
            <a:r>
              <a:rPr lang="en-US" altLang="zh-CN" dirty="0"/>
              <a:t>/</a:t>
            </a:r>
            <a:r>
              <a:rPr lang="zh-CN" altLang="en-US" dirty="0"/>
              <a:t>无可靠的反馈信息</a:t>
            </a:r>
            <a:endParaRPr lang="zh-CN" altLang="en-US" dirty="0"/>
          </a:p>
          <a:p>
            <a:pPr lvl="1"/>
            <a:r>
              <a:rPr lang="zh-CN" altLang="en-US" dirty="0">
                <a:solidFill>
                  <a:schemeClr val="accent1">
                    <a:lumMod val="75000"/>
                  </a:schemeClr>
                </a:solidFill>
              </a:rPr>
              <a:t>基于评估</a:t>
            </a:r>
            <a:r>
              <a:rPr lang="en-US" altLang="zh-CN" dirty="0"/>
              <a:t>/</a:t>
            </a:r>
            <a:r>
              <a:rPr lang="zh-CN" altLang="en-US" dirty="0"/>
              <a:t>基于监督信息</a:t>
            </a:r>
            <a:endParaRPr lang="zh-CN" altLang="en-US" dirty="0"/>
          </a:p>
          <a:p>
            <a:pPr lvl="1"/>
            <a:r>
              <a:rPr lang="zh-CN" altLang="en-US" dirty="0">
                <a:solidFill>
                  <a:schemeClr val="accent1">
                    <a:lumMod val="75000"/>
                  </a:schemeClr>
                </a:solidFill>
              </a:rPr>
              <a:t>序列决策</a:t>
            </a:r>
            <a:r>
              <a:rPr lang="en-US" altLang="zh-CN" dirty="0"/>
              <a:t>/</a:t>
            </a:r>
            <a:r>
              <a:rPr lang="zh-CN" altLang="en-US" dirty="0"/>
              <a:t>单步决策</a:t>
            </a:r>
            <a:endParaRPr lang="zh-CN" altLang="en-US" dirty="0"/>
          </a:p>
          <a:p>
            <a:pPr lvl="1"/>
            <a:r>
              <a:rPr lang="zh-CN" altLang="en-US" dirty="0">
                <a:solidFill>
                  <a:schemeClr val="accent1">
                    <a:lumMod val="75000"/>
                  </a:schemeClr>
                </a:solidFill>
              </a:rPr>
              <a:t>基于采样</a:t>
            </a:r>
            <a:r>
              <a:rPr lang="en-US" altLang="zh-CN" dirty="0"/>
              <a:t>/</a:t>
            </a:r>
            <a:r>
              <a:rPr lang="zh-CN" altLang="en-US" dirty="0"/>
              <a:t>基于穷举</a:t>
            </a:r>
            <a:endParaRPr lang="zh-CN" altLang="en-US" dirty="0"/>
          </a:p>
          <a:p>
            <a:endParaRPr lang="en-US" altLang="zh-CN" dirty="0"/>
          </a:p>
          <a:p>
            <a:endParaRPr lang="zh-CN" altLang="en-US" dirty="0"/>
          </a:p>
        </p:txBody>
      </p:sp>
      <p:grpSp>
        <p:nvGrpSpPr>
          <p:cNvPr id="5" name="组合 4"/>
          <p:cNvGrpSpPr/>
          <p:nvPr/>
        </p:nvGrpSpPr>
        <p:grpSpPr>
          <a:xfrm>
            <a:off x="6293223" y="275907"/>
            <a:ext cx="5598693" cy="3699616"/>
            <a:chOff x="954012" y="1638300"/>
            <a:chExt cx="6685038" cy="4841633"/>
          </a:xfrm>
        </p:grpSpPr>
        <p:sp>
          <p:nvSpPr>
            <p:cNvPr id="15" name="椭圆 14"/>
            <p:cNvSpPr/>
            <p:nvPr/>
          </p:nvSpPr>
          <p:spPr>
            <a:xfrm>
              <a:off x="954012" y="1638300"/>
              <a:ext cx="6685038" cy="4822454"/>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6" name="椭圆 5"/>
            <p:cNvSpPr/>
            <p:nvPr/>
          </p:nvSpPr>
          <p:spPr>
            <a:xfrm>
              <a:off x="2015231" y="2317072"/>
              <a:ext cx="3089429" cy="308942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7" name="椭圆 6"/>
            <p:cNvSpPr/>
            <p:nvPr/>
          </p:nvSpPr>
          <p:spPr>
            <a:xfrm>
              <a:off x="4055304" y="2317072"/>
              <a:ext cx="3089429" cy="308942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 name="文本框 7"/>
            <p:cNvSpPr txBox="1"/>
            <p:nvPr/>
          </p:nvSpPr>
          <p:spPr>
            <a:xfrm>
              <a:off x="3040956" y="4828263"/>
              <a:ext cx="1445485" cy="523618"/>
            </a:xfrm>
            <a:prstGeom prst="rect">
              <a:avLst/>
            </a:prstGeom>
            <a:noFill/>
          </p:spPr>
          <p:txBody>
            <a:bodyPr wrap="none" rtlCol="0">
              <a:spAutoFit/>
            </a:bodyPr>
            <a:lstStyle/>
            <a:p>
              <a:r>
                <a:rPr lang="zh-CN" altLang="en-US" sz="2000" dirty="0">
                  <a:ea typeface="黑体" panose="02010609060101010101" pitchFamily="49" charset="-122"/>
                </a:rPr>
                <a:t>序列决策</a:t>
              </a:r>
              <a:endParaRPr lang="zh-CN" altLang="en-US" sz="2000" dirty="0">
                <a:ea typeface="黑体" panose="02010609060101010101" pitchFamily="49" charset="-122"/>
              </a:endParaRPr>
            </a:p>
          </p:txBody>
        </p:sp>
        <p:sp>
          <p:nvSpPr>
            <p:cNvPr id="9" name="椭圆 8"/>
            <p:cNvSpPr/>
            <p:nvPr/>
          </p:nvSpPr>
          <p:spPr>
            <a:xfrm>
              <a:off x="1477887" y="1853105"/>
              <a:ext cx="4234135" cy="404567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文本框 9"/>
            <p:cNvSpPr txBox="1"/>
            <p:nvPr/>
          </p:nvSpPr>
          <p:spPr>
            <a:xfrm>
              <a:off x="2983828" y="5402472"/>
              <a:ext cx="1445485" cy="523618"/>
            </a:xfrm>
            <a:prstGeom prst="rect">
              <a:avLst/>
            </a:prstGeom>
            <a:noFill/>
          </p:spPr>
          <p:txBody>
            <a:bodyPr wrap="none" rtlCol="0">
              <a:spAutoFit/>
            </a:bodyPr>
            <a:lstStyle/>
            <a:p>
              <a:r>
                <a:rPr lang="zh-CN" altLang="en-US" sz="2000" dirty="0">
                  <a:ea typeface="黑体" panose="02010609060101010101" pitchFamily="49" charset="-122"/>
                </a:rPr>
                <a:t>基于评估</a:t>
              </a:r>
              <a:endParaRPr lang="zh-CN" altLang="en-US" sz="2000" dirty="0">
                <a:ea typeface="黑体" panose="02010609060101010101" pitchFamily="49" charset="-122"/>
              </a:endParaRPr>
            </a:p>
          </p:txBody>
        </p:sp>
        <p:sp>
          <p:nvSpPr>
            <p:cNvPr id="11" name="文本框 10"/>
            <p:cNvSpPr txBox="1"/>
            <p:nvPr/>
          </p:nvSpPr>
          <p:spPr>
            <a:xfrm>
              <a:off x="5064281" y="4939796"/>
              <a:ext cx="1445485" cy="523618"/>
            </a:xfrm>
            <a:prstGeom prst="rect">
              <a:avLst/>
            </a:prstGeom>
            <a:noFill/>
          </p:spPr>
          <p:txBody>
            <a:bodyPr wrap="none" rtlCol="0">
              <a:spAutoFit/>
            </a:bodyPr>
            <a:lstStyle/>
            <a:p>
              <a:r>
                <a:rPr lang="zh-CN" altLang="en-US" sz="2000" dirty="0">
                  <a:ea typeface="黑体" panose="02010609060101010101" pitchFamily="49" charset="-122"/>
                </a:rPr>
                <a:t>基于采样</a:t>
              </a:r>
              <a:endParaRPr lang="zh-CN" altLang="en-US" sz="2000" dirty="0">
                <a:ea typeface="黑体" panose="02010609060101010101" pitchFamily="49" charset="-122"/>
              </a:endParaRPr>
            </a:p>
          </p:txBody>
        </p:sp>
        <p:sp>
          <p:nvSpPr>
            <p:cNvPr id="12" name="文本框 11"/>
            <p:cNvSpPr txBox="1"/>
            <p:nvPr/>
          </p:nvSpPr>
          <p:spPr>
            <a:xfrm>
              <a:off x="5862026" y="3135608"/>
              <a:ext cx="1031991" cy="1329183"/>
            </a:xfrm>
            <a:prstGeom prst="rect">
              <a:avLst/>
            </a:prstGeom>
            <a:noFill/>
          </p:spPr>
          <p:txBody>
            <a:bodyPr wrap="square" rtlCol="0">
              <a:spAutoFit/>
            </a:bodyPr>
            <a:lstStyle/>
            <a:p>
              <a:r>
                <a:rPr lang="zh-CN" altLang="en-US" sz="2000" dirty="0">
                  <a:solidFill>
                    <a:srgbClr val="0070C0"/>
                  </a:solidFill>
                  <a:ea typeface="黑体" panose="02010609060101010101" pitchFamily="49" charset="-122"/>
                </a:rPr>
                <a:t>有监督学习</a:t>
              </a:r>
              <a:endParaRPr lang="zh-CN" altLang="en-US" sz="2000" dirty="0">
                <a:solidFill>
                  <a:srgbClr val="0070C0"/>
                </a:solidFill>
                <a:ea typeface="黑体" panose="02010609060101010101" pitchFamily="49" charset="-122"/>
              </a:endParaRPr>
            </a:p>
          </p:txBody>
        </p:sp>
        <p:sp>
          <p:nvSpPr>
            <p:cNvPr id="13" name="文本框 12"/>
            <p:cNvSpPr txBox="1"/>
            <p:nvPr/>
          </p:nvSpPr>
          <p:spPr>
            <a:xfrm>
              <a:off x="2681231" y="2915956"/>
              <a:ext cx="1054295" cy="1731965"/>
            </a:xfrm>
            <a:prstGeom prst="rect">
              <a:avLst/>
            </a:prstGeom>
            <a:noFill/>
          </p:spPr>
          <p:txBody>
            <a:bodyPr wrap="square" rtlCol="0">
              <a:spAutoFit/>
            </a:bodyPr>
            <a:lstStyle/>
            <a:p>
              <a:r>
                <a:rPr lang="zh-CN" altLang="en-US" sz="2000" dirty="0">
                  <a:solidFill>
                    <a:srgbClr val="0070C0"/>
                  </a:solidFill>
                  <a:ea typeface="黑体" panose="02010609060101010101" pitchFamily="49" charset="-122"/>
                </a:rPr>
                <a:t>有限状态强化学习</a:t>
              </a:r>
              <a:endParaRPr lang="zh-CN" altLang="en-US" sz="2000" dirty="0">
                <a:solidFill>
                  <a:srgbClr val="0070C0"/>
                </a:solidFill>
                <a:ea typeface="黑体" panose="02010609060101010101" pitchFamily="49" charset="-122"/>
              </a:endParaRPr>
            </a:p>
          </p:txBody>
        </p:sp>
        <p:sp>
          <p:nvSpPr>
            <p:cNvPr id="14" name="文本框 13"/>
            <p:cNvSpPr txBox="1"/>
            <p:nvPr/>
          </p:nvSpPr>
          <p:spPr>
            <a:xfrm>
              <a:off x="4113942" y="2995802"/>
              <a:ext cx="977300" cy="1731965"/>
            </a:xfrm>
            <a:prstGeom prst="rect">
              <a:avLst/>
            </a:prstGeom>
            <a:noFill/>
          </p:spPr>
          <p:txBody>
            <a:bodyPr wrap="square" rtlCol="0">
              <a:spAutoFit/>
            </a:bodyPr>
            <a:lstStyle/>
            <a:p>
              <a:r>
                <a:rPr lang="zh-CN" altLang="en-US" sz="2000" dirty="0">
                  <a:solidFill>
                    <a:srgbClr val="0070C0"/>
                  </a:solidFill>
                  <a:ea typeface="黑体" panose="02010609060101010101" pitchFamily="49" charset="-122"/>
                </a:rPr>
                <a:t>无限状态强化学习</a:t>
              </a:r>
              <a:endParaRPr lang="zh-CN" altLang="en-US" sz="2000" dirty="0">
                <a:solidFill>
                  <a:srgbClr val="0070C0"/>
                </a:solidFill>
                <a:ea typeface="黑体" panose="02010609060101010101" pitchFamily="49" charset="-122"/>
              </a:endParaRPr>
            </a:p>
          </p:txBody>
        </p:sp>
        <p:sp>
          <p:nvSpPr>
            <p:cNvPr id="16" name="文本框 15"/>
            <p:cNvSpPr txBox="1"/>
            <p:nvPr/>
          </p:nvSpPr>
          <p:spPr>
            <a:xfrm>
              <a:off x="3610575" y="5956315"/>
              <a:ext cx="1751731" cy="523618"/>
            </a:xfrm>
            <a:prstGeom prst="rect">
              <a:avLst/>
            </a:prstGeom>
            <a:noFill/>
          </p:spPr>
          <p:txBody>
            <a:bodyPr wrap="none" rtlCol="0">
              <a:spAutoFit/>
            </a:bodyPr>
            <a:lstStyle/>
            <a:p>
              <a:r>
                <a:rPr lang="zh-CN" altLang="en-US" sz="2000" dirty="0">
                  <a:ea typeface="黑体" panose="02010609060101010101" pitchFamily="49" charset="-122"/>
                </a:rPr>
                <a:t>有反馈信息</a:t>
              </a:r>
              <a:endParaRPr lang="zh-CN" altLang="en-US" sz="2000" dirty="0">
                <a:ea typeface="黑体" panose="02010609060101010101" pitchFamily="49" charset="-122"/>
              </a:endParaRPr>
            </a:p>
          </p:txBody>
        </p:sp>
      </p:grpSp>
      <p:graphicFrame>
        <p:nvGraphicFramePr>
          <p:cNvPr id="17" name="表格 16"/>
          <p:cNvGraphicFramePr>
            <a:graphicFrameLocks noGrp="1"/>
          </p:cNvGraphicFramePr>
          <p:nvPr>
            <p:custDataLst>
              <p:tags r:id="rId1"/>
            </p:custDataLst>
          </p:nvPr>
        </p:nvGraphicFramePr>
        <p:xfrm>
          <a:off x="394447" y="3979602"/>
          <a:ext cx="11173263" cy="2537460"/>
        </p:xfrm>
        <a:graphic>
          <a:graphicData uri="http://schemas.openxmlformats.org/drawingml/2006/table">
            <a:tbl>
              <a:tblPr firstRow="1" bandRow="1">
                <a:tableStyleId>{5C22544A-7EE6-4342-B048-85BDC9FD1C3A}</a:tableStyleId>
              </a:tblPr>
              <a:tblGrid>
                <a:gridCol w="1562073"/>
                <a:gridCol w="2868868"/>
                <a:gridCol w="3507131"/>
                <a:gridCol w="3235191"/>
              </a:tblGrid>
              <a:tr h="314289">
                <a:tc>
                  <a:txBody>
                    <a:bodyPr/>
                    <a:lstStyle/>
                    <a:p>
                      <a:pPr algn="ctr"/>
                      <a:endPar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有监督学习</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无监督学习</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强化学习</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4289">
                <a:tc>
                  <a:txBody>
                    <a:bodyPr/>
                    <a:lstStyle/>
                    <a:p>
                      <a:pPr marL="0" algn="ctr" defTabSz="685800" rtl="0" eaLnBrk="1" latinLnBrk="0" hangingPunct="1"/>
                      <a:r>
                        <a:rPr lang="zh-CN" altLang="en-US"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学习依据</a:t>
                      </a:r>
                      <a:endParaRPr lang="zh-CN" altLang="en-US"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基于监督信息</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基于对数据结构的假设</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基于评价</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(evaluative)</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4289">
                <a:tc>
                  <a:txBody>
                    <a:bodyPr/>
                    <a:lstStyle/>
                    <a:p>
                      <a:pPr marL="0" algn="ctr" defTabSz="685800" rtl="0" eaLnBrk="1" latinLnBrk="0" hangingPunct="1"/>
                      <a:r>
                        <a:rPr lang="zh-CN" altLang="en-US"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数据来源</a:t>
                      </a:r>
                      <a:endParaRPr lang="en-US" altLang="zh-CN"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一次性给定</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一次性给定</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在交互中产生</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4289">
                <a:tc>
                  <a:txBody>
                    <a:bodyPr/>
                    <a:lstStyle/>
                    <a:p>
                      <a:pPr marL="0" algn="ctr" defTabSz="685800" rtl="0" eaLnBrk="1" latinLnBrk="0" hangingPunct="1"/>
                      <a:r>
                        <a:rPr lang="zh-CN" altLang="en-US"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决策过程</a:t>
                      </a:r>
                      <a:endParaRPr lang="en-US" altLang="zh-CN"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单步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(one-shot)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无</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序列</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(sequential)</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5720">
                <a:tc>
                  <a:txBody>
                    <a:bodyPr/>
                    <a:lstStyle/>
                    <a:p>
                      <a:pPr marL="0" algn="ctr" defTabSz="685800" rtl="0" eaLnBrk="1" latinLnBrk="0" hangingPunct="1"/>
                      <a:r>
                        <a:rPr lang="zh-CN" altLang="en-US"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学习目标</a:t>
                      </a:r>
                      <a:endParaRPr lang="en-US" altLang="zh-CN" sz="24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样本到语义标签的映射</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a:latin typeface="Times New Roman" panose="02020603050405020304" pitchFamily="16" charset="0"/>
                          <a:ea typeface="黑体" panose="02010609060101010101" pitchFamily="49" charset="-122"/>
                          <a:cs typeface="Times New Roman" panose="02020603050405020304" pitchFamily="16" charset="0"/>
                        </a:rPr>
                        <a:t>同一类数据</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的分布模式</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选择能够获取最大收益的状态到动作的映射</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强化学习示例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序列优化问题：</a:t>
                </a:r>
                <a:endParaRPr lang="zh-CN" altLang="en-US" dirty="0"/>
              </a:p>
              <a:p>
                <a:pPr lvl="1"/>
                <a:r>
                  <a:rPr lang="zh-CN" altLang="en-US" dirty="0"/>
                  <a:t>在下图网格中，假设有一个机器人位于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oMath>
                </a14:m>
                <a:r>
                  <a:rPr lang="zh-CN" altLang="en-US" dirty="0"/>
                  <a:t>，其每一步只能向上或向右移动一格，跃出方格会被惩罚</a:t>
                </a:r>
                <a:r>
                  <a:rPr lang="en-US" altLang="zh-CN" dirty="0"/>
                  <a:t>(</a:t>
                </a:r>
                <a:r>
                  <a:rPr lang="zh-CN" altLang="en-US" dirty="0"/>
                  <a:t>且游戏停止</a:t>
                </a:r>
                <a:r>
                  <a:rPr lang="en-US" altLang="zh-CN" dirty="0"/>
                  <a:t>)</a:t>
                </a:r>
                <a:endParaRPr lang="zh-CN" altLang="en-US" dirty="0"/>
              </a:p>
              <a:p>
                <a:pPr lvl="1"/>
                <a:r>
                  <a:rPr lang="zh-CN" altLang="en-US" dirty="0"/>
                  <a:t>如何使用强化学习找到一种策略，使机器人从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oMath>
                </a14:m>
                <a:r>
                  <a:rPr lang="zh-CN" altLang="en-US" dirty="0"/>
                  <a:t>到达</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9</m:t>
                        </m:r>
                      </m:sub>
                    </m:sSub>
                  </m:oMath>
                </a14:m>
                <a:r>
                  <a:rPr lang="zh-CN" altLang="en-US" dirty="0"/>
                  <a:t>？</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p:sp>
        <p:nvSpPr>
          <p:cNvPr id="4" name="矩形 3"/>
          <p:cNvSpPr/>
          <p:nvPr/>
        </p:nvSpPr>
        <p:spPr>
          <a:xfrm>
            <a:off x="2121147" y="3321133"/>
            <a:ext cx="4220885" cy="637675"/>
          </a:xfrm>
          <a:prstGeom prst="rect">
            <a:avLst/>
          </a:prstGeom>
        </p:spPr>
        <p:txBody>
          <a:bodyPr wrap="square">
            <a:spAutoFit/>
          </a:bodyPr>
          <a:lstStyle/>
          <a:p>
            <a:pPr>
              <a:lnSpc>
                <a:spcPct val="150000"/>
              </a:lnSpc>
            </a:pPr>
            <a:r>
              <a:rPr lang="zh-CN" altLang="en-US" sz="2800" b="1" dirty="0">
                <a:latin typeface="黑体" panose="02010609060101010101" pitchFamily="49" charset="-122"/>
                <a:ea typeface="黑体" panose="02010609060101010101" pitchFamily="49" charset="-122"/>
              </a:rPr>
              <a:t>    刻画解该问题的因素</a:t>
            </a:r>
            <a:endParaRPr lang="en-US" altLang="zh-CN" sz="28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880795" y="3951250"/>
              <a:ext cx="6921068" cy="2290895"/>
            </p:xfrm>
            <a:graphic>
              <a:graphicData uri="http://schemas.openxmlformats.org/drawingml/2006/table">
                <a:tbl>
                  <a:tblPr firstRow="1" bandRow="1">
                    <a:tableStyleId>{5C22544A-7EE6-4342-B048-85BDC9FD1C3A}</a:tableStyleId>
                  </a:tblPr>
                  <a:tblGrid>
                    <a:gridCol w="1576608"/>
                    <a:gridCol w="5344460"/>
                  </a:tblGrid>
                  <a:tr h="294278">
                    <a:tc>
                      <a:txBody>
                        <a:bodyPr/>
                        <a:lstStyle/>
                        <a:p>
                          <a:pPr algn="ctr"/>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智能主体</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迷宫机器人</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4278">
                    <a:tc>
                      <a:txBody>
                        <a:bodyPr/>
                        <a:lstStyle/>
                        <a:p>
                          <a:pPr algn="ctr"/>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环境</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6" charset="0"/>
                                </a:rPr>
                                <m:t>3</m:t>
                              </m:r>
                              <m:r>
                                <a:rPr lang="en-US" altLang="zh-CN" sz="2400" b="0" i="1" smtClean="0">
                                  <a:latin typeface="Cambria Math" panose="02040503050406030204"/>
                                  <a:ea typeface="Cambria Math" panose="02040503050406030204"/>
                                  <a:cs typeface="Times New Roman" panose="02020603050405020304" pitchFamily="16" charset="0"/>
                                </a:rPr>
                                <m:t>×</m:t>
                              </m:r>
                              <m:r>
                                <a:rPr lang="en-US" altLang="zh-CN" sz="2400" b="0" i="1" smtClean="0">
                                  <a:latin typeface="Cambria Math" panose="02040503050406030204"/>
                                  <a:ea typeface="Cambria Math" panose="02040503050406030204"/>
                                  <a:cs typeface="Times New Roman" panose="02020603050405020304" pitchFamily="16" charset="0"/>
                                </a:rPr>
                                <m:t>3</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方格</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2197">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状态</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机器人当前时刻所处方格</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2197">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动作</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每次移动一个方格</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3535">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奖励</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zh-CN" altLang="en-US" sz="2400" dirty="0">
                              <a:latin typeface="黑体" panose="02010609060101010101" pitchFamily="49" charset="-122"/>
                              <a:ea typeface="黑体" panose="02010609060101010101" pitchFamily="49" charset="-122"/>
                            </a:rPr>
                            <a:t>到达</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9</m:t>
                                  </m:r>
                                </m:sub>
                              </m:sSub>
                            </m:oMath>
                          </a14:m>
                          <a:r>
                            <a:rPr lang="zh-CN" altLang="en-US" sz="2400" dirty="0">
                              <a:latin typeface="黑体" panose="02010609060101010101" pitchFamily="49" charset="-122"/>
                              <a:ea typeface="黑体" panose="02010609060101010101" pitchFamily="49" charset="-122"/>
                            </a:rPr>
                            <a:t>时给予奖励；越界时给予惩罚</a:t>
                          </a:r>
                          <a:endParaRPr lang="en-US" altLang="zh-CN" sz="2400" dirty="0">
                            <a:latin typeface="黑体" panose="02010609060101010101" pitchFamily="49" charset="-122"/>
                            <a:ea typeface="黑体" panose="02010609060101010101" pitchFamily="49" charset="-122"/>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880795" y="3951250"/>
              <a:ext cx="6921068" cy="2290895"/>
            </p:xfrm>
            <a:graphic>
              <a:graphicData uri="http://schemas.openxmlformats.org/drawingml/2006/table">
                <a:tbl>
                  <a:tblPr firstRow="1" bandRow="1">
                    <a:tableStyleId>{5C22544A-7EE6-4342-B048-85BDC9FD1C3A}</a:tableStyleId>
                  </a:tblPr>
                  <a:tblGrid>
                    <a:gridCol w="1576608"/>
                    <a:gridCol w="5344460"/>
                  </a:tblGrid>
                  <a:tr h="294278">
                    <a:tc>
                      <a:txBody>
                        <a:bodyPr/>
                        <a:lstStyle/>
                        <a:p>
                          <a:pPr algn="ctr"/>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智能主体</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迷宫机器人</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4340">
                    <a:tc>
                      <a:txBody>
                        <a:bodyPr/>
                        <a:lstStyle/>
                        <a:p>
                          <a:pPr algn="ctr"/>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环境</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72197">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状态</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机器人当前时刻所处方格</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2197">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动作</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每次移动一个方格</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7220">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奖励</a:t>
                          </a:r>
                          <a:endParaRPr lang="zh-CN" altLang="en-US" sz="2400" b="1" kern="12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grpSp>
        <p:nvGrpSpPr>
          <p:cNvPr id="6" name="组合 5"/>
          <p:cNvGrpSpPr/>
          <p:nvPr/>
        </p:nvGrpSpPr>
        <p:grpSpPr>
          <a:xfrm>
            <a:off x="8770180" y="4096622"/>
            <a:ext cx="1971676" cy="1971668"/>
            <a:chOff x="8158160" y="4067172"/>
            <a:chExt cx="1971676" cy="1971668"/>
          </a:xfrm>
        </p:grpSpPr>
        <mc:AlternateContent xmlns:mc="http://schemas.openxmlformats.org/markup-compatibility/2006">
          <mc:Choice xmlns:a14="http://schemas.microsoft.com/office/drawing/2010/main" Requires="a14">
            <p:sp>
              <p:nvSpPr>
                <p:cNvPr id="7" name="矩形 6"/>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7</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8</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9</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4</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5</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6</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1</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3" name="矩形 12"/>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2</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矩形 13"/>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3</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cxnSp>
        <p:nvCxnSpPr>
          <p:cNvPr id="16" name="直接箭头连接符 15"/>
          <p:cNvCxnSpPr/>
          <p:nvPr/>
        </p:nvCxnSpPr>
        <p:spPr>
          <a:xfrm flipV="1">
            <a:off x="9098792" y="4474256"/>
            <a:ext cx="1314371"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755970" y="4935819"/>
            <a:ext cx="595035" cy="523220"/>
          </a:xfrm>
          <a:prstGeom prst="rect">
            <a:avLst/>
          </a:prstGeom>
          <a:noFill/>
        </p:spPr>
        <p:txBody>
          <a:bodyPr wrap="square" rtlCol="0">
            <a:spAutoFit/>
          </a:bodyPr>
          <a:lstStyle/>
          <a:p>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离散马尔可夫过程</a:t>
            </a:r>
            <a:r>
              <a:rPr lang="en-US" altLang="zh-CN" dirty="0"/>
              <a:t>(Discrete Markov Process)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noFill/>
            </p:spPr>
            <p:txBody>
              <a:bodyPr>
                <a:normAutofit/>
              </a:bodyPr>
              <a:lstStyle/>
              <a:p>
                <a:r>
                  <a:rPr lang="zh-CN" altLang="en-US" dirty="0"/>
                  <a:t>一个随机过程实际上是一列随时间变化的随机变量</a:t>
                </a:r>
                <a:endParaRPr lang="en-US" altLang="zh-CN" dirty="0"/>
              </a:p>
              <a:p>
                <a:pPr lvl="1"/>
                <a:r>
                  <a:rPr lang="zh-CN" altLang="en-US" dirty="0"/>
                  <a:t>其中当时间是离散量时，一个随机过程可以表示为</a:t>
                </a:r>
                <a14:m>
                  <m:oMath xmlns:m="http://schemas.openxmlformats.org/officeDocument/2006/math">
                    <m:sSub>
                      <m:sSubPr>
                        <m:ctrlPr>
                          <a:rPr lang="en-US" altLang="zh-CN" i="1">
                            <a:latin typeface="Cambria Math" panose="02040503050406030204" pitchFamily="18" charset="0"/>
                            <a:ea typeface="华文楷体" panose="02010600040101010101" pitchFamily="2" charset="-122"/>
                            <a:cs typeface="Times New Roman" panose="02020603050405020304" pitchFamily="16" charset="0"/>
                          </a:rPr>
                        </m:ctrlPr>
                      </m:sSubPr>
                      <m:e>
                        <m:d>
                          <m:dPr>
                            <m:begChr m:val="{"/>
                            <m:endChr m:val="}"/>
                            <m:ctrlPr>
                              <a:rPr lang="en-US" altLang="zh-CN"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𝑿</m:t>
                                </m:r>
                              </m:e>
                              <m:sub>
                                <m:r>
                                  <a:rPr lang="en-US" altLang="zh-CN" i="1">
                                    <a:latin typeface="Cambria Math" panose="02040503050406030204" pitchFamily="18" charset="0"/>
                                    <a:ea typeface="华文楷体" panose="02010600040101010101" pitchFamily="2" charset="-122"/>
                                    <a:cs typeface="Times New Roman" panose="02020603050405020304" pitchFamily="16" charset="0"/>
                                  </a:rPr>
                                  <m:t>𝒕</m:t>
                                </m:r>
                              </m:sub>
                            </m:sSub>
                          </m:e>
                        </m:d>
                      </m:e>
                      <m:sub>
                        <m:r>
                          <a:rPr lang="en-US" altLang="zh-CN" i="1">
                            <a:latin typeface="Cambria Math" panose="02040503050406030204" pitchFamily="18" charset="0"/>
                            <a:ea typeface="华文楷体" panose="02010600040101010101" pitchFamily="2" charset="-122"/>
                            <a:cs typeface="Times New Roman" panose="02020603050405020304" pitchFamily="16" charset="0"/>
                          </a:rPr>
                          <m:t>𝒕</m:t>
                        </m:r>
                        <m:r>
                          <a:rPr lang="en-US" altLang="zh-CN">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𝟎</m:t>
                        </m:r>
                        <m:r>
                          <a:rPr lang="en-US" altLang="zh-CN">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𝟏</m:t>
                        </m:r>
                        <m:r>
                          <a:rPr lang="en-US" altLang="zh-CN">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𝟐</m:t>
                        </m:r>
                        <m:r>
                          <a:rPr lang="en-US" altLang="zh-CN">
                            <a:latin typeface="Cambria Math" panose="02040503050406030204" pitchFamily="18" charset="0"/>
                            <a:ea typeface="华文楷体" panose="02010600040101010101" pitchFamily="2" charset="-122"/>
                            <a:cs typeface="Times New Roman" panose="02020603050405020304" pitchFamily="16" charset="0"/>
                          </a:rPr>
                          <m:t>,⋯</m:t>
                        </m:r>
                      </m:sub>
                    </m:sSub>
                  </m:oMath>
                </a14:m>
                <a:r>
                  <a:rPr lang="zh-CN" altLang="en-US" dirty="0"/>
                  <a:t>，其中每个</a:t>
                </a:r>
                <a14:m>
                  <m:oMath xmlns:m="http://schemas.openxmlformats.org/officeDocument/2006/math">
                    <m:sSub>
                      <m:sSubPr>
                        <m:ctrlPr>
                          <a:rPr lang="en-US" altLang="zh-CN"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𝑿</m:t>
                        </m:r>
                      </m:e>
                      <m:sub>
                        <m:r>
                          <a:rPr lang="en-US" altLang="zh-CN" i="1">
                            <a:latin typeface="Cambria Math" panose="02040503050406030204" pitchFamily="18" charset="0"/>
                            <a:ea typeface="华文楷体" panose="02010600040101010101" pitchFamily="2" charset="-122"/>
                            <a:cs typeface="Times New Roman" panose="02020603050405020304" pitchFamily="16" charset="0"/>
                          </a:rPr>
                          <m:t>𝒕</m:t>
                        </m:r>
                      </m:sub>
                    </m:sSub>
                  </m:oMath>
                </a14:m>
                <a:r>
                  <a:rPr lang="zh-CN" altLang="en-US" dirty="0"/>
                  <a:t>都是一个随机变量，这被称为离散随机过程</a:t>
                </a:r>
                <a:endParaRPr lang="zh-CN" altLang="en-US" dirty="0"/>
              </a:p>
              <a:p>
                <a:r>
                  <a:rPr lang="zh-CN" altLang="en-US" dirty="0"/>
                  <a:t>马尔可夫链</a:t>
                </a:r>
                <a:r>
                  <a:rPr lang="en-US" altLang="zh-CN" dirty="0"/>
                  <a:t>(Markov Chain)</a:t>
                </a:r>
                <a:endParaRPr lang="en-US" altLang="zh-CN" dirty="0"/>
              </a:p>
              <a:p>
                <a:pPr lvl="1"/>
                <a:r>
                  <a:rPr lang="zh-CN" altLang="en-US" dirty="0"/>
                  <a:t>满足马尔可夫性</a:t>
                </a:r>
                <a:r>
                  <a:rPr lang="en-US" altLang="zh-CN" dirty="0"/>
                  <a:t>(Markov Property)</a:t>
                </a:r>
                <a:r>
                  <a:rPr lang="zh-CN" altLang="en-US" dirty="0"/>
                  <a:t>的离散随机过程，也被称为离散马尔科夫过程。</a:t>
                </a:r>
                <a14:m>
                  <m:oMath xmlns:m="http://schemas.openxmlformats.org/officeDocument/2006/math">
                    <m:r>
                      <a:rPr lang="en-US" altLang="zh-CN">
                        <a:latin typeface="Cambria Math" panose="02040503050406030204" pitchFamily="18" charset="0"/>
                      </a:rPr>
                      <m:t>𝑷𝒓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𝒕</m:t>
                            </m:r>
                            <m:r>
                              <a:rPr lang="en-US" altLang="zh-CN">
                                <a:latin typeface="Cambria Math" panose="02040503050406030204" pitchFamily="18" charset="0"/>
                              </a:rPr>
                              <m:t>+</m:t>
                            </m:r>
                            <m:r>
                              <a:rPr lang="en-US" altLang="zh-CN">
                                <a:latin typeface="Cambria Math" panose="02040503050406030204" pitchFamily="18" charset="0"/>
                              </a:rPr>
                              <m:t>𝟏</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𝒕</m:t>
                            </m:r>
                            <m:r>
                              <a:rPr lang="en-US" altLang="zh-CN">
                                <a:latin typeface="Cambria Math" panose="02040503050406030204" pitchFamily="18" charset="0"/>
                              </a:rPr>
                              <m:t>+</m:t>
                            </m:r>
                            <m:r>
                              <a:rPr lang="en-US" altLang="zh-CN">
                                <a:latin typeface="Cambria Math" panose="02040503050406030204" pitchFamily="18" charset="0"/>
                              </a:rPr>
                              <m:t>𝟏</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𝟎</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𝟎</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𝟏</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𝟏</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𝒕</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𝒕</m:t>
                            </m:r>
                          </m:sub>
                        </m:sSub>
                      </m:e>
                    </m:d>
                    <m:r>
                      <a:rPr lang="en-US" altLang="zh-CN">
                        <a:latin typeface="Cambria Math" panose="02040503050406030204" pitchFamily="18" charset="0"/>
                      </a:rPr>
                      <m:t>=</m:t>
                    </m:r>
                    <m:r>
                      <a:rPr lang="en-US" altLang="zh-CN">
                        <a:latin typeface="Cambria Math" panose="02040503050406030204" pitchFamily="18" charset="0"/>
                      </a:rPr>
                      <m:t>𝑷𝒓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𝒕</m:t>
                            </m:r>
                            <m:r>
                              <a:rPr lang="en-US" altLang="zh-CN">
                                <a:latin typeface="Cambria Math" panose="02040503050406030204" pitchFamily="18" charset="0"/>
                              </a:rPr>
                              <m:t>+</m:t>
                            </m:r>
                            <m:r>
                              <a:rPr lang="en-US" altLang="zh-CN">
                                <a:latin typeface="Cambria Math" panose="02040503050406030204" pitchFamily="18" charset="0"/>
                              </a:rPr>
                              <m:t>𝟏</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𝒕</m:t>
                            </m:r>
                            <m:r>
                              <a:rPr lang="en-US" altLang="zh-CN">
                                <a:latin typeface="Cambria Math" panose="02040503050406030204" pitchFamily="18" charset="0"/>
                              </a:rPr>
                              <m:t>+</m:t>
                            </m:r>
                            <m:r>
                              <a:rPr lang="en-US" altLang="zh-CN">
                                <a:latin typeface="Cambria Math" panose="02040503050406030204" pitchFamily="18" charset="0"/>
                              </a:rPr>
                              <m:t>𝟏</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𝑿</m:t>
                            </m:r>
                          </m:e>
                          <m:sub>
                            <m:r>
                              <a:rPr lang="en-US" altLang="zh-CN">
                                <a:latin typeface="Cambria Math" panose="02040503050406030204" pitchFamily="18" charset="0"/>
                              </a:rPr>
                              <m:t>𝒕</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𝒕</m:t>
                            </m:r>
                          </m:sub>
                        </m:sSub>
                      </m:e>
                    </m:d>
                  </m:oMath>
                </a14:m>
                <a:endParaRPr lang="en-US" altLang="zh-CN" dirty="0"/>
              </a:p>
              <a:p>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7" b="-16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293223" y="5645194"/>
                <a:ext cx="5436938" cy="523220"/>
              </a:xfrm>
              <a:prstGeom prst="rect">
                <a:avLst/>
              </a:prstGeom>
            </p:spPr>
            <p:txBody>
              <a:bodyPr wrap="none">
                <a:spAutoFit/>
              </a:bodyPr>
              <a:lstStyle/>
              <a:p>
                <a14:m>
                  <m:oMath xmlns:m="http://schemas.openxmlformats.org/officeDocument/2006/math">
                    <m:r>
                      <a:rPr lang="en-US" altLang="zh-CN" sz="2800" b="1" i="1" smtClean="0">
                        <a:solidFill>
                          <a:srgbClr val="FF0000"/>
                        </a:solidFill>
                        <a:latin typeface="Cambria Math" panose="02040503050406030204"/>
                      </a:rPr>
                      <m:t>𝒕</m:t>
                    </m:r>
                    <m:r>
                      <a:rPr lang="en-US" altLang="zh-CN" sz="2800" b="1" i="1" smtClean="0">
                        <a:solidFill>
                          <a:srgbClr val="FF0000"/>
                        </a:solidFill>
                        <a:latin typeface="Cambria Math" panose="02040503050406030204"/>
                      </a:rPr>
                      <m:t>+</m:t>
                    </m:r>
                    <m:r>
                      <a:rPr lang="en-US" altLang="zh-CN" sz="2800" b="1" i="1" smtClean="0">
                        <a:solidFill>
                          <a:srgbClr val="FF0000"/>
                        </a:solidFill>
                        <a:latin typeface="Cambria Math" panose="02040503050406030204"/>
                      </a:rPr>
                      <m:t>𝟏</m:t>
                    </m:r>
                  </m:oMath>
                </a14:m>
                <a:r>
                  <a:rPr lang="zh-CN" altLang="en-US" sz="2800" b="1" dirty="0">
                    <a:solidFill>
                      <a:srgbClr val="FF0000"/>
                    </a:solidFill>
                    <a:latin typeface="微软雅黑" panose="020B0503020204020204" pitchFamily="34" charset="-122"/>
                    <a:ea typeface="微软雅黑" panose="020B0503020204020204" pitchFamily="34" charset="-122"/>
                  </a:rPr>
                  <a:t>时刻状态仅与</a:t>
                </a:r>
                <a14:m>
                  <m:oMath xmlns:m="http://schemas.openxmlformats.org/officeDocument/2006/math">
                    <m:r>
                      <a:rPr lang="en-US" altLang="zh-CN" sz="2800" b="1" i="1">
                        <a:solidFill>
                          <a:srgbClr val="FF0000"/>
                        </a:solidFill>
                        <a:latin typeface="Cambria Math" panose="02040503050406030204"/>
                      </a:rPr>
                      <m:t>𝒕</m:t>
                    </m:r>
                  </m:oMath>
                </a14:m>
                <a:r>
                  <a:rPr lang="zh-CN" altLang="en-US" sz="2800" b="1" dirty="0">
                    <a:solidFill>
                      <a:srgbClr val="FF0000"/>
                    </a:solidFill>
                    <a:latin typeface="微软雅黑" panose="020B0503020204020204" pitchFamily="34" charset="-122"/>
                    <a:ea typeface="微软雅黑" panose="020B0503020204020204" pitchFamily="34" charset="-122"/>
                  </a:rPr>
                  <a:t>时刻状态相关</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6293223" y="5645194"/>
                <a:ext cx="5436938" cy="523220"/>
              </a:xfrm>
              <a:prstGeom prst="rect">
                <a:avLst/>
              </a:prstGeom>
              <a:blipFill rotWithShape="1">
                <a:blip r:embed="rId2"/>
                <a:stretch>
                  <a:fillRect l="-7" t="-8" r="-1218" b="5"/>
                </a:stretch>
              </a:blipFill>
            </p:spPr>
            <p:txBody>
              <a:bodyPr/>
              <a:lstStyle/>
              <a:p>
                <a:r>
                  <a:rPr lang="zh-CN" altLang="en-US">
                    <a:noFill/>
                  </a:rPr>
                  <a:t> </a:t>
                </a:r>
              </a:p>
            </p:txBody>
          </p:sp>
        </mc:Fallback>
      </mc:AlternateContent>
      <p:sp>
        <p:nvSpPr>
          <p:cNvPr id="6" name="对话气泡: 圆角矩形 5"/>
          <p:cNvSpPr/>
          <p:nvPr/>
        </p:nvSpPr>
        <p:spPr>
          <a:xfrm>
            <a:off x="653142" y="5069917"/>
            <a:ext cx="5436938" cy="575278"/>
          </a:xfrm>
          <a:prstGeom prst="wedgeRoundRectCallout">
            <a:avLst>
              <a:gd name="adj1" fmla="val 52701"/>
              <a:gd name="adj2" fmla="val 1021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离散马尔可夫过程</a:t>
            </a:r>
            <a:r>
              <a:rPr lang="en-US" altLang="zh-CN" dirty="0"/>
              <a:t>(Discrete Markov Process)</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生活中的马尔科夫链</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3121" y="1578738"/>
            <a:ext cx="5642865" cy="42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矩形 4"/>
              <p:cNvSpPr/>
              <p:nvPr/>
            </p:nvSpPr>
            <p:spPr>
              <a:xfrm>
                <a:off x="7496835" y="2790519"/>
                <a:ext cx="36231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b="1" i="0" smtClean="0">
                          <a:solidFill>
                            <a:schemeClr val="accent2"/>
                          </a:solidFill>
                          <a:latin typeface="Cambria Math" panose="02040503050406030204"/>
                        </a:rPr>
                        <m:t>上级法院</m:t>
                      </m:r>
                      <m:r>
                        <a:rPr lang="en-US" altLang="zh-CN" sz="2400" b="1" i="0" smtClean="0">
                          <a:solidFill>
                            <a:schemeClr val="accent2"/>
                          </a:solidFill>
                          <a:latin typeface="Cambria Math" panose="02040503050406030204"/>
                        </a:rPr>
                        <m:t>  </m:t>
                      </m:r>
                      <m:r>
                        <a:rPr lang="zh-CN" altLang="en-US" sz="2400" b="1" i="0">
                          <a:solidFill>
                            <a:schemeClr val="accent2"/>
                          </a:solidFill>
                          <a:latin typeface="Cambria Math" panose="02040503050406030204"/>
                        </a:rPr>
                        <m:t>穿给</m:t>
                      </m:r>
                      <m:r>
                        <a:rPr lang="en-US" altLang="zh-CN" sz="2400" b="1" i="0" smtClean="0">
                          <a:solidFill>
                            <a:schemeClr val="accent2"/>
                          </a:solidFill>
                          <a:latin typeface="Cambria Math" panose="02040503050406030204"/>
                        </a:rPr>
                        <m:t>  </m:t>
                      </m:r>
                      <m:r>
                        <a:rPr lang="zh-CN" altLang="en-US" sz="2400" b="1" i="0">
                          <a:solidFill>
                            <a:schemeClr val="accent2"/>
                          </a:solidFill>
                          <a:latin typeface="Cambria Math" panose="02040503050406030204"/>
                        </a:rPr>
                        <m:t>下级法院</m:t>
                      </m:r>
                    </m:oMath>
                  </m:oMathPara>
                </a14:m>
                <a:endParaRPr lang="zh-CN" altLang="en-US" sz="2400" b="1" dirty="0">
                  <a:solidFill>
                    <a:schemeClr val="accent2"/>
                  </a:solidFill>
                  <a:latin typeface="华文楷体" panose="02010600040101010101" pitchFamily="2" charset="-122"/>
                  <a:ea typeface="华文楷体" panose="0201060004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a:xfrm>
                <a:off x="7496835" y="2790519"/>
                <a:ext cx="3623108" cy="461665"/>
              </a:xfrm>
              <a:prstGeom prst="rect">
                <a:avLst/>
              </a:prstGeom>
              <a:blipFill rotWithShape="1">
                <a:blip r:embed="rId2"/>
                <a:stretch>
                  <a:fillRect l="-1" t="-71" r="13" b="76"/>
                </a:stretch>
              </a:blipFill>
            </p:spPr>
            <p:txBody>
              <a:bodyPr/>
              <a:lstStyle/>
              <a:p>
                <a:r>
                  <a:rPr lang="zh-CN" altLang="en-US">
                    <a:noFill/>
                  </a:rPr>
                  <a:t> </a:t>
                </a:r>
              </a:p>
            </p:txBody>
          </p:sp>
        </mc:Fallback>
      </mc:AlternateContent>
      <p:cxnSp>
        <p:nvCxnSpPr>
          <p:cNvPr id="6" name="直接连接符 5"/>
          <p:cNvCxnSpPr/>
          <p:nvPr/>
        </p:nvCxnSpPr>
        <p:spPr>
          <a:xfrm>
            <a:off x="9023175" y="3252184"/>
            <a:ext cx="65314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9349746" y="3405922"/>
            <a:ext cx="0" cy="620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029987" y="4147275"/>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传给</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p:nvPr/>
            </p:nvSpPr>
            <p:spPr>
              <a:xfrm>
                <a:off x="601437" y="5779338"/>
                <a:ext cx="5085238" cy="830997"/>
              </a:xfrm>
              <a:prstGeom prst="rect">
                <a:avLst/>
              </a:prstGeom>
            </p:spPr>
            <p:txBody>
              <a:bodyPr wrap="none">
                <a:spAutoFit/>
              </a:bodyPr>
              <a:lstStyle/>
              <a:p>
                <a:pPr algn="ctr"/>
                <a:r>
                  <a:rPr lang="zh-CN" altLang="en-US" sz="2400" dirty="0">
                    <a:ea typeface="黑体" panose="02010609060101010101" pitchFamily="49" charset="-122"/>
                  </a:rPr>
                  <a:t>摩尔定律</a:t>
                </a:r>
                <a:endParaRPr lang="en-US" altLang="zh-CN" sz="240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集成电路元器件数目</m:t>
                      </m:r>
                      <m:d>
                        <m:dPr>
                          <m:ctrlPr>
                            <a:rPr lang="en-US" altLang="zh-CN" sz="2400" i="1">
                              <a:latin typeface="Cambria Math" panose="02040503050406030204" pitchFamily="18" charset="0"/>
                              <a:ea typeface="黑体" panose="02010609060101010101" pitchFamily="49" charset="-122"/>
                            </a:rPr>
                          </m:ctrlPr>
                        </m:dPr>
                        <m:e>
                          <m:r>
                            <a:rPr lang="zh-CN" altLang="en-US" sz="2400" i="1">
                              <a:latin typeface="Cambria Math" panose="02040503050406030204"/>
                              <a:ea typeface="黑体" panose="02010609060101010101" pitchFamily="49" charset="-122"/>
                            </a:rPr>
                            <m:t>今天</m:t>
                          </m:r>
                        </m:e>
                        <m:e>
                          <m:r>
                            <a:rPr lang="en-US" altLang="zh-CN" sz="2400" b="0" i="1" smtClean="0">
                              <a:latin typeface="Cambria Math" panose="02040503050406030204"/>
                              <a:ea typeface="黑体" panose="02010609060101010101" pitchFamily="49" charset="-122"/>
                            </a:rPr>
                            <m:t>1</m:t>
                          </m:r>
                          <m:r>
                            <a:rPr lang="zh-CN" altLang="en-US" sz="2400" i="1">
                              <a:latin typeface="Cambria Math" panose="02040503050406030204"/>
                              <a:ea typeface="黑体" panose="02010609060101010101" pitchFamily="49" charset="-122"/>
                            </a:rPr>
                            <m:t>年半前</m:t>
                          </m:r>
                        </m:e>
                      </m:d>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601437" y="5779338"/>
                <a:ext cx="5085238" cy="830997"/>
              </a:xfrm>
              <a:prstGeom prst="rect">
                <a:avLst/>
              </a:prstGeom>
              <a:blipFill rotWithShape="1">
                <a:blip r:embed="rId3"/>
                <a:stretch>
                  <a:fillRect l="-2" t="-24" r="5" b="75"/>
                </a:stretch>
              </a:blipFill>
            </p:spPr>
            <p:txBody>
              <a:bodyPr/>
              <a:lstStyle/>
              <a:p>
                <a:r>
                  <a:rPr lang="zh-CN" altLang="en-US">
                    <a:noFill/>
                  </a:rPr>
                  <a:t> </a:t>
                </a:r>
              </a:p>
            </p:txBody>
          </p:sp>
        </mc:Fallback>
      </mc:AlternateContent>
      <p:sp>
        <p:nvSpPr>
          <p:cNvPr id="10" name="矩形 9"/>
          <p:cNvSpPr/>
          <p:nvPr/>
        </p:nvSpPr>
        <p:spPr>
          <a:xfrm>
            <a:off x="7066644" y="5080192"/>
            <a:ext cx="4566204" cy="1200329"/>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自然语言理解中</a:t>
            </a:r>
            <a:r>
              <a:rPr lang="en-US" altLang="zh-CN" sz="2400" dirty="0">
                <a:latin typeface="Times New Roman" panose="02020603050405020304" pitchFamily="16" charset="0"/>
                <a:cs typeface="Times New Roman" panose="02020603050405020304" pitchFamily="16" charset="0"/>
              </a:rPr>
              <a:t>n</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元文法</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(n</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表示前后相邻单词相互依赖</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(n-gram grammar)</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离散马尔可夫过程：机器人移动问题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09"/>
                <a:ext cx="6080998" cy="5962065"/>
              </a:xfrm>
            </p:spPr>
            <p:txBody>
              <a:bodyPr/>
              <a:lstStyle/>
              <a:p>
                <a14:m>
                  <m:oMath xmlns:m="http://schemas.openxmlformats.org/officeDocument/2006/math">
                    <m:r>
                      <a:rPr lang="zh-CN" altLang="en-US" i="1" dirty="0" smtClean="0">
                        <a:latin typeface="Cambria Math" panose="02040503050406030204" pitchFamily="18" charset="0"/>
                      </a:rPr>
                      <m:t>𝑀𝑃</m:t>
                    </m:r>
                    <m:r>
                      <a:rPr lang="en-US" altLang="zh-CN" i="1" dirty="0">
                        <a:latin typeface="Cambria Math" panose="02040503050406030204" pitchFamily="18" charset="0"/>
                      </a:rPr>
                      <m:t>={</m:t>
                    </m:r>
                    <m:r>
                      <a:rPr lang="zh-CN" altLang="en-US" i="1" dirty="0">
                        <a:latin typeface="Cambria Math" panose="02040503050406030204" pitchFamily="18" charset="0"/>
                      </a:rPr>
                      <m:t>𝑆</m:t>
                    </m:r>
                    <m:r>
                      <a:rPr lang="en-US" altLang="zh-CN" i="1" dirty="0">
                        <a:latin typeface="Cambria Math" panose="02040503050406030204" pitchFamily="18" charset="0"/>
                      </a:rPr>
                      <m:t>,</m:t>
                    </m:r>
                    <m:r>
                      <a:rPr lang="zh-CN" altLang="en-US" i="1" dirty="0">
                        <a:latin typeface="Cambria Math" panose="02040503050406030204" pitchFamily="18" charset="0"/>
                      </a:rPr>
                      <m:t>𝑃𝑟</m:t>
                    </m:r>
                    <m:r>
                      <a:rPr lang="en-US" altLang="zh-CN" i="1" dirty="0">
                        <a:latin typeface="Cambria Math" panose="02040503050406030204" pitchFamily="18" charset="0"/>
                      </a:rPr>
                      <m:t>}</m:t>
                    </m:r>
                  </m:oMath>
                </a14:m>
                <a:r>
                  <a:rPr lang="zh-CN" altLang="en-US" dirty="0"/>
                  <a:t>可用来刻画该问题</a:t>
                </a:r>
                <a:endParaRPr lang="zh-CN" altLang="en-US" dirty="0"/>
              </a:p>
              <a:p>
                <a:pPr lvl="1"/>
                <a:r>
                  <a:rPr lang="zh-CN" altLang="en-US" dirty="0"/>
                  <a:t>随机变量序列</a:t>
                </a:r>
                <a14:m>
                  <m:oMath xmlns:m="http://schemas.openxmlformats.org/officeDocument/2006/math">
                    <m:sSub>
                      <m:sSubPr>
                        <m:ctrlPr>
                          <a:rPr lang="en-US" altLang="zh-CN"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𝑆</m:t>
                                </m:r>
                              </m:e>
                              <m:sub>
                                <m:r>
                                  <a:rPr lang="zh-CN" altLang="en-US" i="1" dirty="0">
                                    <a:latin typeface="Cambria Math" panose="02040503050406030204" pitchFamily="18" charset="0"/>
                                  </a:rPr>
                                  <m:t>𝑡</m:t>
                                </m:r>
                              </m:sub>
                            </m:sSub>
                          </m:e>
                        </m:d>
                      </m:e>
                      <m:sub>
                        <m:r>
                          <a:rPr lang="zh-CN" altLang="en-US"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2</m:t>
                        </m:r>
                        <m:r>
                          <a:rPr lang="en-US" altLang="zh-CN" i="1" dirty="0">
                            <a:latin typeface="Cambria Math" panose="02040503050406030204" pitchFamily="18" charset="0"/>
                          </a:rPr>
                          <m:t>,⋯</m:t>
                        </m:r>
                      </m:sub>
                    </m:sSub>
                  </m:oMath>
                </a14:m>
                <a:r>
                  <a:rPr lang="zh-CN" altLang="en-US" dirty="0"/>
                  <a:t>，其中</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𝑆</m:t>
                        </m:r>
                      </m:e>
                      <m:sub>
                        <m:r>
                          <a:rPr lang="zh-CN" altLang="en-US" i="1" dirty="0">
                            <a:latin typeface="Cambria Math" panose="02040503050406030204" pitchFamily="18" charset="0"/>
                          </a:rPr>
                          <m:t>𝑡</m:t>
                        </m:r>
                      </m:sub>
                    </m:sSub>
                  </m:oMath>
                </a14:m>
                <a:r>
                  <a:rPr lang="zh-CN" altLang="en-US" dirty="0"/>
                  <a:t>表示机器人第</a:t>
                </a:r>
                <a14:m>
                  <m:oMath xmlns:m="http://schemas.openxmlformats.org/officeDocument/2006/math">
                    <m:r>
                      <a:rPr lang="zh-CN" altLang="en-US" i="1" dirty="0" smtClean="0">
                        <a:latin typeface="Cambria Math" panose="02040503050406030204" pitchFamily="18" charset="0"/>
                      </a:rPr>
                      <m:t>𝑡</m:t>
                    </m:r>
                  </m:oMath>
                </a14:m>
                <a:r>
                  <a:rPr lang="zh-CN" altLang="en-US" dirty="0"/>
                  <a:t>步的位置，每个随机变量</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𝑆</m:t>
                        </m:r>
                      </m:e>
                      <m:sub>
                        <m:r>
                          <a:rPr lang="zh-CN" altLang="en-US" i="1" dirty="0">
                            <a:latin typeface="Cambria Math" panose="02040503050406030204" pitchFamily="18" charset="0"/>
                          </a:rPr>
                          <m:t>𝑡</m:t>
                        </m:r>
                      </m:sub>
                    </m:sSub>
                  </m:oMath>
                </a14:m>
                <a:r>
                  <a:rPr lang="zh-CN" altLang="en-US" dirty="0"/>
                  <a:t>的取值范围为</a:t>
                </a:r>
                <a14:m>
                  <m:oMath xmlns:m="http://schemas.openxmlformats.org/officeDocument/2006/math">
                    <m:r>
                      <a:rPr lang="zh-CN" altLang="en-US" i="1" dirty="0" smtClean="0">
                        <a:latin typeface="Cambria Math" panose="02040503050406030204" pitchFamily="18" charset="0"/>
                      </a:rPr>
                      <m:t>𝑆</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9</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zh-CN" altLang="en-US" i="1" dirty="0">
                            <a:latin typeface="Cambria Math" panose="02040503050406030204" pitchFamily="18" charset="0"/>
                          </a:rPr>
                          <m:t>𝑑</m:t>
                        </m:r>
                      </m:sub>
                    </m:sSub>
                    <m:r>
                      <a:rPr lang="en-US" altLang="zh-CN" i="1" dirty="0">
                        <a:latin typeface="Cambria Math" panose="02040503050406030204" pitchFamily="18" charset="0"/>
                      </a:rPr>
                      <m:t>}</m:t>
                    </m:r>
                  </m:oMath>
                </a14:m>
                <a:endParaRPr lang="en-US" altLang="zh-CN" dirty="0"/>
              </a:p>
              <a:p>
                <a:pPr lvl="1"/>
                <a:r>
                  <a:rPr lang="zh-CN" altLang="en-US" dirty="0"/>
                  <a:t>状态转移概率</a:t>
                </a:r>
                <a14:m>
                  <m:oMath xmlns:m="http://schemas.openxmlformats.org/officeDocument/2006/math">
                    <m:r>
                      <m:rPr>
                        <m:sty m:val="p"/>
                      </m:rPr>
                      <a:rPr lang="zh-CN" altLang="en-US" i="0" dirty="0" smtClean="0">
                        <a:latin typeface="Cambria Math" panose="02040503050406030204" pitchFamily="18" charset="0"/>
                      </a:rPr>
                      <m:t>Pr</m:t>
                    </m:r>
                    <m:r>
                      <a:rPr lang="zh-CN" altLang="en-US" i="0"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𝑆</m:t>
                        </m:r>
                      </m:e>
                      <m:sub>
                        <m:r>
                          <a:rPr lang="zh-CN" altLang="en-US"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𝑆</m:t>
                        </m:r>
                      </m:e>
                      <m:sub>
                        <m:r>
                          <a:rPr lang="zh-CN" altLang="en-US" i="1" dirty="0">
                            <a:latin typeface="Cambria Math" panose="02040503050406030204" pitchFamily="18" charset="0"/>
                          </a:rPr>
                          <m:t>𝑡</m:t>
                        </m:r>
                      </m:sub>
                    </m:sSub>
                    <m:r>
                      <a:rPr lang="en-US" altLang="zh-CN" i="1" dirty="0" smtClean="0">
                        <a:latin typeface="Cambria Math" panose="02040503050406030204" pitchFamily="18" charset="0"/>
                      </a:rPr>
                      <m:t>)</m:t>
                    </m:r>
                  </m:oMath>
                </a14:m>
                <a:r>
                  <a:rPr lang="zh-CN" altLang="en-US" dirty="0"/>
                  <a:t>满足马尔可夫性。它的一种取值如图中箭头所示，每个箭头对应</a:t>
                </a:r>
                <a:r>
                  <a:rPr lang="en-US" altLang="zh-CN" dirty="0"/>
                  <a:t>0.5</a:t>
                </a:r>
                <a:r>
                  <a:rPr lang="zh-CN" altLang="en-US" dirty="0"/>
                  <a:t>的转移概率</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09"/>
                <a:ext cx="6080998" cy="5962065"/>
              </a:xfrm>
              <a:blipFill rotWithShape="1">
                <a:blip r:embed="rId1"/>
                <a:stretch>
                  <a:fillRect l="-2" t="-7" r="6"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6521199" y="3352162"/>
                <a:ext cx="5490530" cy="1284006"/>
              </a:xfrm>
              <a:prstGeom prst="rect">
                <a:avLst/>
              </a:prstGeom>
              <a:ln>
                <a:solidFill>
                  <a:schemeClr val="accent1"/>
                </a:solidFill>
              </a:ln>
            </p:spPr>
            <p:txBody>
              <a:bodyPr wrap="square">
                <a:spAutoFit/>
              </a:bodyPr>
              <a:lstStyle/>
              <a:p>
                <a:pPr algn="ctr">
                  <a:lnSpc>
                    <a:spcPct val="150000"/>
                  </a:lnSpc>
                </a:pPr>
                <a:r>
                  <a:rPr lang="zh-CN" altLang="en-US" sz="2800" dirty="0">
                    <a:latin typeface="黑体" panose="02010609060101010101" pitchFamily="49" charset="-122"/>
                    <a:ea typeface="黑体" panose="02010609060101010101" pitchFamily="49" charset="-122"/>
                  </a:rPr>
                  <a:t>状态空间</a:t>
                </a:r>
                <a14:m>
                  <m:oMath xmlns:m="http://schemas.openxmlformats.org/officeDocument/2006/math">
                    <m:r>
                      <a:rPr lang="en-US" altLang="zh-CN" sz="2800" b="0" i="1" smtClean="0">
                        <a:latin typeface="Cambria Math" panose="02040503050406030204" pitchFamily="18" charset="0"/>
                        <a:ea typeface="黑体" panose="02010609060101010101" pitchFamily="49" charset="-122"/>
                      </a:rPr>
                      <m:t>𝑆</m:t>
                    </m:r>
                  </m:oMath>
                </a14:m>
                <a:r>
                  <a:rPr lang="zh-CN" altLang="en-US" sz="2800" dirty="0">
                    <a:latin typeface="黑体" panose="02010609060101010101" pitchFamily="49" charset="-122"/>
                    <a:ea typeface="黑体" panose="02010609060101010101" pitchFamily="49" charset="-122"/>
                  </a:rPr>
                  <a:t>集合可为无限的，如用经纬度表示现实中机器人的位置。</a:t>
                </a:r>
                <a:endParaRPr lang="en-US" altLang="zh-CN" sz="2800" dirty="0">
                  <a:latin typeface="黑体" panose="02010609060101010101" pitchFamily="49" charset="-122"/>
                  <a:ea typeface="黑体" panose="02010609060101010101" pitchFamily="49" charset="-122"/>
                </a:endParaRPr>
              </a:p>
            </p:txBody>
          </p:sp>
        </mc:Choice>
        <mc:Fallback>
          <p:sp>
            <p:nvSpPr>
              <p:cNvPr id="30" name="矩形 29"/>
              <p:cNvSpPr>
                <a:spLocks noRot="1" noChangeAspect="1" noMove="1" noResize="1" noEditPoints="1" noAdjustHandles="1" noChangeArrowheads="1" noChangeShapeType="1" noTextEdit="1"/>
              </p:cNvSpPr>
              <p:nvPr/>
            </p:nvSpPr>
            <p:spPr>
              <a:xfrm>
                <a:off x="6521199" y="3352162"/>
                <a:ext cx="5490530" cy="1284006"/>
              </a:xfrm>
              <a:prstGeom prst="rect">
                <a:avLst/>
              </a:prstGeom>
              <a:blipFill rotWithShape="1">
                <a:blip r:embed="rId2"/>
                <a:stretch>
                  <a:fillRect l="-88" t="-395" r="-80" b="-3212"/>
                </a:stretch>
              </a:blipFill>
              <a:ln>
                <a:solidFill>
                  <a:schemeClr val="accent1"/>
                </a:solidFill>
              </a:ln>
            </p:spPr>
            <p:txBody>
              <a:bodyPr/>
              <a:lstStyle/>
              <a:p>
                <a:r>
                  <a:rPr lang="zh-CN" altLang="en-US">
                    <a:noFill/>
                  </a:rPr>
                  <a:t> </a:t>
                </a:r>
              </a:p>
            </p:txBody>
          </p:sp>
        </mc:Fallback>
      </mc:AlternateContent>
      <p:grpSp>
        <p:nvGrpSpPr>
          <p:cNvPr id="36" name="组合 35"/>
          <p:cNvGrpSpPr/>
          <p:nvPr/>
        </p:nvGrpSpPr>
        <p:grpSpPr>
          <a:xfrm>
            <a:off x="8244026" y="693607"/>
            <a:ext cx="2582410" cy="2480042"/>
            <a:chOff x="8909611" y="789710"/>
            <a:chExt cx="2582410" cy="2480042"/>
          </a:xfrm>
        </p:grpSpPr>
        <p:grpSp>
          <p:nvGrpSpPr>
            <p:cNvPr id="4" name="组合 3"/>
            <p:cNvGrpSpPr/>
            <p:nvPr/>
          </p:nvGrpSpPr>
          <p:grpSpPr>
            <a:xfrm>
              <a:off x="8909611" y="1302957"/>
              <a:ext cx="1971676" cy="1966795"/>
              <a:chOff x="8158160" y="4067172"/>
              <a:chExt cx="1971676" cy="1966795"/>
            </a:xfrm>
          </p:grpSpPr>
          <mc:AlternateContent xmlns:mc="http://schemas.openxmlformats.org/markup-compatibility/2006">
            <mc:Choice xmlns:a14="http://schemas.microsoft.com/office/drawing/2010/main" Requires="a14">
              <p:sp>
                <p:nvSpPr>
                  <p:cNvPr id="5" name="矩形 4"/>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7</m:t>
                              </m:r>
                            </m:sub>
                          </m:sSub>
                        </m:oMath>
                      </m:oMathPara>
                    </a14:m>
                    <a:endParaRPr lang="zh-CN" altLang="en-US" sz="2400" dirty="0">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8</m:t>
                              </m:r>
                            </m:sub>
                          </m:sSub>
                        </m:oMath>
                      </m:oMathPara>
                    </a14:m>
                    <a:endParaRPr lang="zh-CN" altLang="en-US" sz="2400" dirty="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9</m:t>
                              </m:r>
                            </m:sub>
                          </m:sSub>
                        </m:oMath>
                      </m:oMathPara>
                    </a14:m>
                    <a:endParaRPr lang="zh-CN" altLang="en-US" sz="2400" dirty="0">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4</m:t>
                              </m:r>
                            </m:sub>
                          </m:sSub>
                        </m:oMath>
                      </m:oMathPara>
                    </a14:m>
                    <a:endParaRPr lang="zh-CN" altLang="en-US" sz="2400" dirty="0">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5</m:t>
                              </m:r>
                            </m:sub>
                          </m:sSub>
                        </m:oMath>
                      </m:oMathPara>
                    </a14:m>
                    <a:endParaRPr lang="zh-CN" altLang="en-US" sz="2400" dirty="0">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6</m:t>
                              </m:r>
                            </m:sub>
                          </m:sSub>
                        </m:oMath>
                      </m:oMathPara>
                    </a14:m>
                    <a:endParaRPr lang="zh-CN" altLang="en-US" sz="2400" dirty="0">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1</m:t>
                              </m:r>
                            </m:sub>
                          </m:sSub>
                        </m:oMath>
                      </m:oMathPara>
                    </a14:m>
                    <a:endParaRPr lang="zh-CN" altLang="en-US" sz="2400" dirty="0">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815338" y="5372284"/>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2</m:t>
                              </m:r>
                            </m:sub>
                          </m:sSub>
                        </m:oMath>
                      </m:oMathPara>
                    </a14:m>
                    <a:endParaRPr lang="zh-CN" altLang="en-US" sz="2400" dirty="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8815338" y="5372284"/>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3</m:t>
                              </m:r>
                            </m:sub>
                          </m:sSub>
                        </m:oMath>
                      </m:oMathPara>
                    </a14:m>
                    <a:endParaRPr lang="zh-CN" altLang="en-US" sz="2400" dirty="0">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14" name="箭头: 下 13"/>
            <p:cNvSpPr/>
            <p:nvPr/>
          </p:nvSpPr>
          <p:spPr>
            <a:xfrm rot="10800000">
              <a:off x="9164995" y="2454487"/>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 name="箭头: 下 14"/>
            <p:cNvSpPr/>
            <p:nvPr/>
          </p:nvSpPr>
          <p:spPr>
            <a:xfrm rot="10800000">
              <a:off x="9164948" y="116295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 name="箭头: 下 15"/>
            <p:cNvSpPr/>
            <p:nvPr/>
          </p:nvSpPr>
          <p:spPr>
            <a:xfrm rot="10800000">
              <a:off x="9164948" y="1797264"/>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箭头: 下 16"/>
            <p:cNvSpPr/>
            <p:nvPr/>
          </p:nvSpPr>
          <p:spPr>
            <a:xfrm rot="10800000">
              <a:off x="9819720" y="1180911"/>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箭头: 下 17"/>
            <p:cNvSpPr/>
            <p:nvPr/>
          </p:nvSpPr>
          <p:spPr>
            <a:xfrm rot="10800000">
              <a:off x="9819720" y="1792303"/>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箭头: 下 18"/>
            <p:cNvSpPr/>
            <p:nvPr/>
          </p:nvSpPr>
          <p:spPr>
            <a:xfrm rot="10800000">
              <a:off x="9819720" y="245448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箭头: 下 19"/>
            <p:cNvSpPr/>
            <p:nvPr/>
          </p:nvSpPr>
          <p:spPr>
            <a:xfrm rot="10800000">
              <a:off x="10486423" y="2456262"/>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箭头: 下 20"/>
            <p:cNvSpPr/>
            <p:nvPr/>
          </p:nvSpPr>
          <p:spPr>
            <a:xfrm rot="10800000">
              <a:off x="10472436" y="179903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箭头: 下 21"/>
            <p:cNvSpPr/>
            <p:nvPr/>
          </p:nvSpPr>
          <p:spPr>
            <a:xfrm rot="16200000">
              <a:off x="9493497" y="2785260"/>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箭头: 下 22"/>
            <p:cNvSpPr/>
            <p:nvPr/>
          </p:nvSpPr>
          <p:spPr>
            <a:xfrm rot="16200000">
              <a:off x="10777204" y="2786200"/>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箭头: 下 23"/>
            <p:cNvSpPr/>
            <p:nvPr/>
          </p:nvSpPr>
          <p:spPr>
            <a:xfrm rot="16200000">
              <a:off x="10119932" y="279082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箭头: 下 24"/>
            <p:cNvSpPr/>
            <p:nvPr/>
          </p:nvSpPr>
          <p:spPr>
            <a:xfrm rot="16200000">
              <a:off x="9493497" y="212241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箭头: 下 25"/>
            <p:cNvSpPr/>
            <p:nvPr/>
          </p:nvSpPr>
          <p:spPr>
            <a:xfrm rot="16200000">
              <a:off x="10136359" y="2122417"/>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箭头: 下 26"/>
            <p:cNvSpPr/>
            <p:nvPr/>
          </p:nvSpPr>
          <p:spPr>
            <a:xfrm rot="16200000">
              <a:off x="10777205" y="2124758"/>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箭头: 下 27"/>
            <p:cNvSpPr/>
            <p:nvPr/>
          </p:nvSpPr>
          <p:spPr>
            <a:xfrm rot="16200000">
              <a:off x="9463018" y="1466275"/>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箭头: 下 28"/>
            <p:cNvSpPr/>
            <p:nvPr/>
          </p:nvSpPr>
          <p:spPr>
            <a:xfrm rot="16200000">
              <a:off x="10131713" y="1456523"/>
              <a:ext cx="133350" cy="387153"/>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31" name="矩形 30"/>
                <p:cNvSpPr/>
                <p:nvPr/>
              </p:nvSpPr>
              <p:spPr>
                <a:xfrm>
                  <a:off x="9655595" y="789710"/>
                  <a:ext cx="5529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oMath>
                    </m:oMathPara>
                  </a14:m>
                  <a:endParaRPr lang="zh-CN" altLang="en-US" sz="2400" dirty="0"/>
                </a:p>
              </p:txBody>
            </p:sp>
          </mc:Choice>
          <mc:Fallback>
            <p:sp>
              <p:nvSpPr>
                <p:cNvPr id="31" name="矩形 30"/>
                <p:cNvSpPr>
                  <a:spLocks noRot="1" noChangeAspect="1" noMove="1" noResize="1" noEditPoints="1" noAdjustHandles="1" noChangeArrowheads="1" noChangeShapeType="1" noTextEdit="1"/>
                </p:cNvSpPr>
                <p:nvPr/>
              </p:nvSpPr>
              <p:spPr>
                <a:xfrm>
                  <a:off x="9655595" y="789710"/>
                  <a:ext cx="552908" cy="461665"/>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10939113" y="2078208"/>
                  <a:ext cx="5529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oMath>
                    </m:oMathPara>
                  </a14:m>
                  <a:endParaRPr lang="zh-CN"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10939113" y="2078208"/>
                  <a:ext cx="552908" cy="461665"/>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9015347" y="808654"/>
                  <a:ext cx="5529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oMath>
                    </m:oMathPara>
                  </a14:m>
                  <a:endParaRPr lang="zh-CN"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9015347" y="808654"/>
                  <a:ext cx="552908" cy="461665"/>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10939113" y="2759641"/>
                  <a:ext cx="55290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oMath>
                    </m:oMathPara>
                  </a14:m>
                  <a:endParaRPr lang="zh-CN"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10939113" y="2759641"/>
                  <a:ext cx="552908" cy="461665"/>
                </a:xfrm>
                <a:prstGeom prst="rect">
                  <a:avLst/>
                </a:prstGeom>
                <a:blipFill rotWithShape="1">
                  <a:blip r:embed="rId12"/>
                </a:blipFill>
              </p:spPr>
              <p:txBody>
                <a:bodyPr/>
                <a:lstStyle/>
                <a:p>
                  <a:r>
                    <a:rPr lang="zh-CN" altLang="en-US">
                      <a:noFill/>
                    </a:rPr>
                    <a:t> </a:t>
                  </a:r>
                </a:p>
              </p:txBody>
            </p:sp>
          </mc:Fallback>
        </mc:AlternateContent>
      </p:grpSp>
      <p:sp>
        <p:nvSpPr>
          <p:cNvPr id="35" name="矩形 34"/>
          <p:cNvSpPr/>
          <p:nvPr/>
        </p:nvSpPr>
        <p:spPr>
          <a:xfrm>
            <a:off x="6768145" y="4817263"/>
            <a:ext cx="4905330" cy="1667764"/>
          </a:xfrm>
          <a:prstGeom prst="rect">
            <a:avLst/>
          </a:prstGeom>
        </p:spPr>
        <p:txBody>
          <a:bodyPr wrap="square">
            <a:spAutoFit/>
          </a:bodyPr>
          <a:lstStyle/>
          <a:p>
            <a:pPr algn="ctr">
              <a:lnSpc>
                <a:spcPct val="150000"/>
              </a:lnSpc>
            </a:pPr>
            <a:r>
              <a:rPr lang="zh-CN" altLang="en-US" sz="2400" b="1" dirty="0">
                <a:solidFill>
                  <a:srgbClr val="FF0000"/>
                </a:solidFill>
                <a:latin typeface="黑体" panose="02010609060101010101" pitchFamily="49" charset="-122"/>
                <a:ea typeface="黑体" panose="02010609060101010101" pitchFamily="49" charset="-122"/>
              </a:rPr>
              <a:t>这个模型不能体现机器人能动性，缺乏与环境进行进行交互的手段</a:t>
            </a:r>
            <a:endParaRPr lang="en-US" altLang="zh-CN" sz="2400" b="1" dirty="0">
              <a:solidFill>
                <a:srgbClr val="FF0000"/>
              </a:solidFill>
              <a:latin typeface="黑体" panose="02010609060101010101" pitchFamily="49" charset="-122"/>
              <a:ea typeface="黑体" panose="02010609060101010101" pitchFamily="49" charset="-122"/>
            </a:endParaRPr>
          </a:p>
          <a:p>
            <a:pPr algn="ctr">
              <a:lnSpc>
                <a:spcPct val="150000"/>
              </a:lnSpc>
            </a:pP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如目标优化方式等</a:t>
            </a:r>
            <a:r>
              <a:rPr lang="en-US" altLang="zh-CN" sz="2400" b="1" dirty="0">
                <a:solidFill>
                  <a:srgbClr val="FF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a:t>
            </a:r>
            <a:endParaRPr lang="en-US" altLang="zh-CN"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zh-CN" sz="1950" dirty="0">
                <a:solidFill>
                  <a:srgbClr val="000000"/>
                </a:solidFill>
                <a:latin typeface="微软雅黑" panose="020B0503020204020204" pitchFamily="34" charset="-122"/>
                <a:ea typeface="微软雅黑" panose="020B0503020204020204" pitchFamily="34" charset="-122"/>
              </a:rPr>
              <a:t>你有一个</a:t>
            </a:r>
            <a:r>
              <a:rPr lang="en-US" altLang="zh-CN" sz="1950" dirty="0">
                <a:solidFill>
                  <a:srgbClr val="000000"/>
                </a:solidFill>
                <a:latin typeface="微软雅黑" panose="020B0503020204020204" pitchFamily="34" charset="-122"/>
                <a:ea typeface="微软雅黑" panose="020B0503020204020204" pitchFamily="34" charset="-122"/>
              </a:rPr>
              <a:t>7x7x8</a:t>
            </a:r>
            <a:r>
              <a:rPr lang="zh-CN" altLang="zh-CN" sz="1950" dirty="0">
                <a:solidFill>
                  <a:srgbClr val="000000"/>
                </a:solidFill>
                <a:latin typeface="微软雅黑" panose="020B0503020204020204" pitchFamily="34" charset="-122"/>
                <a:ea typeface="微软雅黑" panose="020B0503020204020204" pitchFamily="34" charset="-122"/>
              </a:rPr>
              <a:t>的输入，并使用“</a:t>
            </a:r>
            <a:r>
              <a:rPr lang="en-US" altLang="zh-CN" sz="1950" dirty="0">
                <a:solidFill>
                  <a:srgbClr val="000000"/>
                </a:solidFill>
                <a:latin typeface="微软雅黑" panose="020B0503020204020204" pitchFamily="34" charset="-122"/>
                <a:ea typeface="微软雅黑" panose="020B0503020204020204" pitchFamily="34" charset="-122"/>
              </a:rPr>
              <a:t>pad = 2</a:t>
            </a:r>
            <a:r>
              <a:rPr lang="zh-CN" altLang="zh-CN" sz="1950" dirty="0">
                <a:solidFill>
                  <a:srgbClr val="000000"/>
                </a:solidFill>
                <a:latin typeface="微软雅黑" panose="020B0503020204020204" pitchFamily="34" charset="-122"/>
                <a:ea typeface="微软雅黑" panose="020B0503020204020204" pitchFamily="34" charset="-122"/>
              </a:rPr>
              <a:t>”进行填充，填充后的尺寸是多少？</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9x9x10</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11x11x8</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9x9x8</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11x11x10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descr="tmpEB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马尔可夫随机过程：引入奖励</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为了在序列决策中对目标进行优化，加入奖励机制：</a:t>
                </a:r>
                <a:endParaRPr lang="zh-CN" altLang="en-US" dirty="0"/>
              </a:p>
              <a:p>
                <a:pPr lvl="1"/>
                <a:r>
                  <a:rPr lang="zh-CN" altLang="en-US" dirty="0"/>
                  <a:t>奖励函数</a:t>
                </a:r>
                <a14:m>
                  <m:oMath xmlns:m="http://schemas.openxmlformats.org/officeDocument/2006/math">
                    <m:r>
                      <a:rPr lang="zh-CN" altLang="en-US" i="1" dirty="0">
                        <a:latin typeface="Cambria Math" panose="02040503050406030204" pitchFamily="18" charset="0"/>
                      </a:rPr>
                      <m:t>𝑹</m:t>
                    </m:r>
                    <m:r>
                      <a:rPr lang="en-US" altLang="zh-CN" i="1" dirty="0">
                        <a:latin typeface="Cambria Math" panose="02040503050406030204" pitchFamily="18" charset="0"/>
                      </a:rPr>
                      <m:t>:</m:t>
                    </m:r>
                    <m:r>
                      <a:rPr lang="zh-CN" altLang="en-US" i="1" dirty="0">
                        <a:latin typeface="Cambria Math" panose="02040503050406030204" pitchFamily="18" charset="0"/>
                      </a:rPr>
                      <m:t>𝑺</m:t>
                    </m:r>
                    <m:r>
                      <a:rPr lang="en-US" altLang="zh-CN" i="1" dirty="0">
                        <a:latin typeface="Cambria Math" panose="02040503050406030204" pitchFamily="18" charset="0"/>
                      </a:rPr>
                      <m:t>×</m:t>
                    </m:r>
                    <m:r>
                      <a:rPr lang="zh-CN" altLang="en-US" i="1" dirty="0">
                        <a:latin typeface="Cambria Math" panose="02040503050406030204" pitchFamily="18" charset="0"/>
                      </a:rPr>
                      <m:t>𝑺</m:t>
                    </m:r>
                    <m:r>
                      <a:rPr lang="zh-CN" altLang="en-US" i="1" dirty="0">
                        <a:latin typeface="Cambria Math" panose="02040503050406030204" pitchFamily="18" charset="0"/>
                      </a:rPr>
                      <m:t>↦</m:t>
                    </m:r>
                    <m:r>
                      <a:rPr lang="en-US" altLang="zh-CN" i="1" dirty="0">
                        <a:latin typeface="Cambria Math" panose="02040503050406030204" pitchFamily="18" charset="0"/>
                      </a:rPr>
                      <m:t>ℝ</m:t>
                    </m:r>
                  </m:oMath>
                </a14:m>
                <a:r>
                  <a:rPr lang="zh-CN" altLang="en-US" dirty="0"/>
                  <a:t>，其中</a:t>
                </a:r>
                <a14:m>
                  <m:oMath xmlns:m="http://schemas.openxmlformats.org/officeDocument/2006/math">
                    <m:r>
                      <a:rPr lang="en-US" altLang="zh-CN" i="1" dirty="0">
                        <a:latin typeface="Cambria Math" panose="02040503050406030204" pitchFamily="18" charset="0"/>
                      </a:rPr>
                      <m:t>𝑹</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𝑺</m:t>
                        </m:r>
                      </m:e>
                      <m:sub>
                        <m:r>
                          <a:rPr lang="en-US" altLang="zh-CN" i="1" dirty="0">
                            <a:latin typeface="Cambria Math" panose="02040503050406030204" pitchFamily="18" charset="0"/>
                          </a:rPr>
                          <m:t>𝒕</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𝑺</m:t>
                        </m:r>
                      </m:e>
                      <m:sub>
                        <m:r>
                          <a:rPr lang="en-US" altLang="zh-CN" i="1" dirty="0">
                            <a:latin typeface="Cambria Math" panose="02040503050406030204" pitchFamily="18" charset="0"/>
                          </a:rPr>
                          <m:t>𝒕</m:t>
                        </m:r>
                        <m:r>
                          <a:rPr lang="en-US" altLang="zh-CN" i="1" dirty="0">
                            <a:latin typeface="Cambria Math" panose="02040503050406030204" pitchFamily="18" charset="0"/>
                          </a:rPr>
                          <m:t>+</m:t>
                        </m:r>
                        <m:r>
                          <a:rPr lang="en-US" altLang="zh-CN" i="1" dirty="0">
                            <a:latin typeface="Cambria Math" panose="02040503050406030204" pitchFamily="18" charset="0"/>
                          </a:rPr>
                          <m:t>𝟏</m:t>
                        </m:r>
                      </m:sub>
                    </m:sSub>
                    <m:r>
                      <a:rPr lang="en-US" altLang="zh-CN" i="1" dirty="0" smtClean="0">
                        <a:latin typeface="Cambria Math" panose="02040503050406030204" pitchFamily="18" charset="0"/>
                      </a:rPr>
                      <m:t>)</m:t>
                    </m:r>
                  </m:oMath>
                </a14:m>
                <a:r>
                  <a:rPr lang="zh-CN" altLang="en-US" dirty="0"/>
                  <a:t>描述了从第𝒕步状态转移到第 𝒕</a:t>
                </a:r>
                <a:r>
                  <a:rPr lang="en-US" altLang="zh-CN" dirty="0"/>
                  <a:t>+</a:t>
                </a:r>
                <a:r>
                  <a:rPr lang="zh-CN" altLang="en-US" dirty="0"/>
                  <a:t>𝟏步状态所获得奖励，简记为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𝟏</m:t>
                        </m:r>
                      </m:sub>
                    </m:sSub>
                  </m:oMath>
                </a14:m>
                <a:endParaRPr lang="zh-CN" altLang="en-US" dirty="0"/>
              </a:p>
              <a:p>
                <a:pPr lvl="1"/>
                <a:r>
                  <a:rPr lang="zh-CN" altLang="en-US" dirty="0"/>
                  <a:t>不同状态之间的转移产生了一系列的奖励</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𝑹</m:t>
                            </m:r>
                          </m:e>
                          <m:sub>
                            <m:r>
                              <a:rPr lang="en-US" altLang="zh-CN" i="1">
                                <a:latin typeface="Cambria Math" panose="02040503050406030204" pitchFamily="18" charset="0"/>
                              </a:rPr>
                              <m:t>𝟐</m:t>
                            </m:r>
                          </m:sub>
                        </m:sSub>
                        <m:r>
                          <a:rPr lang="en-US" altLang="zh-CN" i="1">
                            <a:latin typeface="Cambria Math" panose="02040503050406030204" pitchFamily="18" charset="0"/>
                          </a:rPr>
                          <m:t>,⋯</m:t>
                        </m:r>
                      </m:e>
                    </m:d>
                  </m:oMath>
                </a14:m>
                <a:endParaRPr lang="zh-CN" altLang="en-US" dirty="0"/>
              </a:p>
              <a:p>
                <a:pPr lvl="1"/>
                <a:r>
                  <a:rPr lang="zh-CN" altLang="en-US" dirty="0"/>
                  <a:t>引入奖励机制可以衡量任意序列的优劣，即对决策进行评价</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237940" y="3911950"/>
                <a:ext cx="11716119" cy="5810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6" charset="0"/>
                  </a:rPr>
                  <a:t>问题：</a:t>
                </a:r>
                <a:r>
                  <a:rPr lang="zh-CN" altLang="en-US" sz="2400" dirty="0">
                    <a:latin typeface="微软雅黑" panose="020B0503020204020204" pitchFamily="34" charset="-122"/>
                    <a:ea typeface="微软雅黑" panose="020B0503020204020204" pitchFamily="34" charset="-122"/>
                    <a:cs typeface="Times New Roman" panose="02020603050405020304" pitchFamily="16" charset="0"/>
                  </a:rPr>
                  <a:t>给定两个因状态转移产生的奖励序列</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oMath>
                </a14:m>
                <a:r>
                  <a:rPr lang="zh-CN" altLang="en-US" sz="2400" dirty="0">
                    <a:latin typeface="微软雅黑" panose="020B0503020204020204" pitchFamily="34" charset="-122"/>
                    <a:ea typeface="微软雅黑" panose="020B0503020204020204" pitchFamily="34" charset="-122"/>
                    <a:cs typeface="Times New Roman" panose="02020603050405020304" pitchFamily="16" charset="0"/>
                  </a:rPr>
                  <a:t>和</a:t>
                </a:r>
                <a14:m>
                  <m:oMath xmlns:m="http://schemas.openxmlformats.org/officeDocument/2006/math">
                    <m:d>
                      <m:dPr>
                        <m:ctrlPr>
                          <a:rPr lang="en-US" altLang="zh-CN" sz="2400" b="0" i="1" dirty="0" smtClean="0">
                            <a:latin typeface="Cambria Math" panose="02040503050406030204" pitchFamily="18" charset="0"/>
                            <a:ea typeface="黑体" panose="02010609060101010101" pitchFamily="49" charset="-122"/>
                          </a:rPr>
                        </m:ctrlPr>
                      </m:dPr>
                      <m:e>
                        <m:r>
                          <a:rPr lang="en-US" altLang="zh-CN" sz="2400" b="0" i="1" dirty="0" smtClean="0">
                            <a:latin typeface="Cambria Math" panose="02040503050406030204" pitchFamily="18" charset="0"/>
                            <a:ea typeface="黑体" panose="02010609060101010101" pitchFamily="49" charset="-122"/>
                          </a:rPr>
                          <m:t>0</m:t>
                        </m:r>
                        <m:r>
                          <a:rPr lang="en-US" altLang="zh-CN" sz="2400" b="0" i="1" dirty="0" smtClean="0">
                            <a:latin typeface="Cambria Math" panose="02040503050406030204" pitchFamily="18" charset="0"/>
                            <a:ea typeface="黑体" panose="02010609060101010101" pitchFamily="49" charset="-122"/>
                          </a:rPr>
                          <m:t>,</m:t>
                        </m:r>
                        <m:r>
                          <a:rPr lang="en-US" altLang="zh-CN" sz="2400" b="0" i="1" dirty="0" smtClean="0">
                            <a:latin typeface="Cambria Math" panose="02040503050406030204"/>
                            <a:ea typeface="黑体" panose="02010609060101010101" pitchFamily="49" charset="-122"/>
                          </a:rPr>
                          <m:t>0</m:t>
                        </m:r>
                        <m:r>
                          <a:rPr lang="en-US" altLang="zh-CN" sz="2400" b="0" i="1" dirty="0" smtClean="0">
                            <a:latin typeface="Cambria Math" panose="02040503050406030204" pitchFamily="18" charset="0"/>
                            <a:ea typeface="黑体" panose="02010609060101010101" pitchFamily="49" charset="-122"/>
                          </a:rPr>
                          <m:t>,</m:t>
                        </m:r>
                        <m:r>
                          <a:rPr lang="en-US" altLang="zh-CN" sz="2400" b="0" i="1" dirty="0" smtClean="0">
                            <a:latin typeface="Cambria Math" panose="02040503050406030204"/>
                            <a:ea typeface="黑体" panose="02010609060101010101" pitchFamily="49" charset="-122"/>
                          </a:rPr>
                          <m:t>1</m:t>
                        </m:r>
                        <m:r>
                          <a:rPr lang="en-US" altLang="zh-CN" sz="2400" b="0" i="1" dirty="0" smtClean="0">
                            <a:latin typeface="Cambria Math" panose="02040503050406030204" pitchFamily="18" charset="0"/>
                            <a:ea typeface="黑体" panose="02010609060101010101" pitchFamily="49" charset="-122"/>
                          </a:rPr>
                          <m:t>,</m:t>
                        </m:r>
                        <m:r>
                          <a:rPr lang="en-US" altLang="zh-CN" sz="2400" b="0" i="1" dirty="0" smtClean="0">
                            <a:latin typeface="Cambria Math" panose="02040503050406030204" pitchFamily="18" charset="0"/>
                            <a:ea typeface="黑体" panose="02010609060101010101" pitchFamily="49" charset="-122"/>
                          </a:rPr>
                          <m:t>1</m:t>
                        </m:r>
                      </m:e>
                    </m:d>
                  </m:oMath>
                </a14:m>
                <a:r>
                  <a:rPr lang="zh-CN" altLang="en-US" sz="2400" dirty="0">
                    <a:latin typeface="微软雅黑" panose="020B0503020204020204" pitchFamily="34" charset="-122"/>
                    <a:ea typeface="微软雅黑" panose="020B0503020204020204" pitchFamily="34" charset="-122"/>
                    <a:cs typeface="Times New Roman" panose="02020603050405020304" pitchFamily="16" charset="0"/>
                  </a:rPr>
                  <a:t>，哪个序列决策更好？</a:t>
                </a:r>
                <a:endParaRPr lang="en-US" altLang="zh-CN" sz="2400" dirty="0">
                  <a:latin typeface="微软雅黑" panose="020B0503020204020204" pitchFamily="34" charset="-122"/>
                  <a:ea typeface="微软雅黑" panose="020B0503020204020204" pitchFamily="34" charset="-122"/>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237940" y="3911950"/>
                <a:ext cx="11716119" cy="581057"/>
              </a:xfrm>
              <a:prstGeom prst="rect">
                <a:avLst/>
              </a:prstGeom>
              <a:blipFill rotWithShape="1">
                <a:blip r:embed="rId2"/>
                <a:stretch>
                  <a:fillRect l="-4" t="-60" r="2" b="-2229"/>
                </a:stretch>
              </a:blipFill>
            </p:spPr>
            <p:txBody>
              <a:bodyPr/>
              <a:lstStyle/>
              <a:p>
                <a:r>
                  <a:rPr lang="zh-CN" altLang="en-US">
                    <a:noFill/>
                  </a:rPr>
                  <a:t> </a:t>
                </a:r>
              </a:p>
            </p:txBody>
          </p:sp>
        </mc:Fallback>
      </mc:AlternateContent>
      <p:grpSp>
        <p:nvGrpSpPr>
          <p:cNvPr id="32" name="组合 31"/>
          <p:cNvGrpSpPr/>
          <p:nvPr/>
        </p:nvGrpSpPr>
        <p:grpSpPr>
          <a:xfrm>
            <a:off x="1439750" y="4831067"/>
            <a:ext cx="8908107" cy="1803030"/>
            <a:chOff x="1492701" y="4661141"/>
            <a:chExt cx="8908107" cy="1803030"/>
          </a:xfrm>
        </p:grpSpPr>
        <p:grpSp>
          <p:nvGrpSpPr>
            <p:cNvPr id="33" name="组合 32"/>
            <p:cNvGrpSpPr/>
            <p:nvPr/>
          </p:nvGrpSpPr>
          <p:grpSpPr>
            <a:xfrm>
              <a:off x="3626138" y="5456617"/>
              <a:ext cx="3947038" cy="1007554"/>
              <a:chOff x="1793750" y="5572902"/>
              <a:chExt cx="3947038" cy="1007554"/>
            </a:xfrm>
          </p:grpSpPr>
          <mc:AlternateContent xmlns:mc="http://schemas.openxmlformats.org/markup-compatibility/2006">
            <mc:Choice xmlns:a14="http://schemas.microsoft.com/office/drawing/2010/main" Requires="a14">
              <p:sp>
                <p:nvSpPr>
                  <p:cNvPr id="40" name="矩形 39"/>
                  <p:cNvSpPr/>
                  <p:nvPr/>
                </p:nvSpPr>
                <p:spPr>
                  <a:xfrm>
                    <a:off x="1793750"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0</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1793750" y="6085189"/>
                    <a:ext cx="437043"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2677261"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1</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1" name="矩形 40"/>
                  <p:cNvSpPr>
                    <a:spLocks noRot="1" noChangeAspect="1" noMove="1" noResize="1" noEditPoints="1" noAdjustHandles="1" noChangeArrowheads="1" noChangeShapeType="1" noTextEdit="1"/>
                  </p:cNvSpPr>
                  <p:nvPr/>
                </p:nvSpPr>
                <p:spPr>
                  <a:xfrm>
                    <a:off x="2677261" y="6085189"/>
                    <a:ext cx="437043"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3560772"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2</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3560772" y="6085189"/>
                    <a:ext cx="437043"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4444283"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3</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3" name="矩形 42"/>
                  <p:cNvSpPr>
                    <a:spLocks noRot="1" noChangeAspect="1" noMove="1" noResize="1" noEditPoints="1" noAdjustHandles="1" noChangeArrowheads="1" noChangeShapeType="1" noTextEdit="1"/>
                  </p:cNvSpPr>
                  <p:nvPr/>
                </p:nvSpPr>
                <p:spPr>
                  <a:xfrm>
                    <a:off x="4444283" y="6085189"/>
                    <a:ext cx="437043" cy="400110"/>
                  </a:xfrm>
                  <a:prstGeom prst="rect">
                    <a:avLst/>
                  </a:prstGeom>
                  <a:blipFill rotWithShape="1">
                    <a:blip r:embed="rId6"/>
                  </a:blipFill>
                </p:spPr>
                <p:txBody>
                  <a:bodyPr/>
                  <a:lstStyle/>
                  <a:p>
                    <a:r>
                      <a:rPr lang="zh-CN" altLang="en-US">
                        <a:noFill/>
                      </a:rPr>
                      <a:t> </a:t>
                    </a:r>
                  </a:p>
                </p:txBody>
              </p:sp>
            </mc:Fallback>
          </mc:AlternateContent>
          <p:cxnSp>
            <p:nvCxnSpPr>
              <p:cNvPr id="44" name="直接箭头连接符 43"/>
              <p:cNvCxnSpPr>
                <a:stCxn id="40" idx="3"/>
                <a:endCxn id="41" idx="1"/>
              </p:cNvCxnSpPr>
              <p:nvPr/>
            </p:nvCxnSpPr>
            <p:spPr>
              <a:xfrm>
                <a:off x="2230793"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3" idx="3"/>
              </p:cNvCxnSpPr>
              <p:nvPr/>
            </p:nvCxnSpPr>
            <p:spPr>
              <a:xfrm>
                <a:off x="4881326" y="6285244"/>
                <a:ext cx="446468" cy="20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1" idx="3"/>
                <a:endCxn id="42" idx="1"/>
              </p:cNvCxnSpPr>
              <p:nvPr/>
            </p:nvCxnSpPr>
            <p:spPr>
              <a:xfrm>
                <a:off x="3114304"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2" idx="3"/>
                <a:endCxn id="43" idx="1"/>
              </p:cNvCxnSpPr>
              <p:nvPr/>
            </p:nvCxnSpPr>
            <p:spPr>
              <a:xfrm>
                <a:off x="3997815"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箭头: 下 47"/>
              <p:cNvSpPr/>
              <p:nvPr/>
            </p:nvSpPr>
            <p:spPr>
              <a:xfrm rot="10800000">
                <a:off x="2381251" y="5981700"/>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9" name="矩形 48"/>
                  <p:cNvSpPr/>
                  <p:nvPr/>
                </p:nvSpPr>
                <p:spPr>
                  <a:xfrm>
                    <a:off x="2172517" y="5592747"/>
                    <a:ext cx="52161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1</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49" name="矩形 48"/>
                  <p:cNvSpPr>
                    <a:spLocks noRot="1" noChangeAspect="1" noMove="1" noResize="1" noEditPoints="1" noAdjustHandles="1" noChangeArrowheads="1" noChangeShapeType="1" noTextEdit="1"/>
                  </p:cNvSpPr>
                  <p:nvPr/>
                </p:nvSpPr>
                <p:spPr>
                  <a:xfrm>
                    <a:off x="2172517" y="5592747"/>
                    <a:ext cx="521617" cy="400110"/>
                  </a:xfrm>
                  <a:prstGeom prst="rect">
                    <a:avLst/>
                  </a:prstGeom>
                  <a:blipFill rotWithShape="1">
                    <a:blip r:embed="rId7"/>
                  </a:blipFill>
                </p:spPr>
                <p:txBody>
                  <a:bodyPr/>
                  <a:lstStyle/>
                  <a:p>
                    <a:r>
                      <a:rPr lang="zh-CN" altLang="en-US">
                        <a:noFill/>
                      </a:rPr>
                      <a:t> </a:t>
                    </a:r>
                  </a:p>
                </p:txBody>
              </p:sp>
            </mc:Fallback>
          </mc:AlternateContent>
          <p:sp>
            <p:nvSpPr>
              <p:cNvPr id="50" name="箭头: 下 49"/>
              <p:cNvSpPr/>
              <p:nvPr/>
            </p:nvSpPr>
            <p:spPr>
              <a:xfrm rot="10800000">
                <a:off x="4116351" y="5961855"/>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1" name="矩形 50"/>
                  <p:cNvSpPr/>
                  <p:nvPr/>
                </p:nvSpPr>
                <p:spPr>
                  <a:xfrm>
                    <a:off x="3907617" y="5572902"/>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3</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51" name="矩形 50"/>
                  <p:cNvSpPr>
                    <a:spLocks noRot="1" noChangeAspect="1" noMove="1" noResize="1" noEditPoints="1" noAdjustHandles="1" noChangeArrowheads="1" noChangeShapeType="1" noTextEdit="1"/>
                  </p:cNvSpPr>
                  <p:nvPr/>
                </p:nvSpPr>
                <p:spPr>
                  <a:xfrm>
                    <a:off x="3907617" y="5572902"/>
                    <a:ext cx="527580" cy="400110"/>
                  </a:xfrm>
                  <a:prstGeom prst="rect">
                    <a:avLst/>
                  </a:prstGeom>
                  <a:blipFill rotWithShape="1">
                    <a:blip r:embed="rId8"/>
                  </a:blipFill>
                </p:spPr>
                <p:txBody>
                  <a:bodyPr/>
                  <a:lstStyle/>
                  <a:p>
                    <a:r>
                      <a:rPr lang="zh-CN" altLang="en-US">
                        <a:noFill/>
                      </a:rPr>
                      <a:t> </a:t>
                    </a:r>
                  </a:p>
                </p:txBody>
              </p:sp>
            </mc:Fallback>
          </mc:AlternateContent>
          <p:sp>
            <p:nvSpPr>
              <p:cNvPr id="52" name="箭头: 下 51"/>
              <p:cNvSpPr/>
              <p:nvPr/>
            </p:nvSpPr>
            <p:spPr>
              <a:xfrm rot="10800000">
                <a:off x="3248801" y="5968687"/>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3" name="矩形 52"/>
                  <p:cNvSpPr/>
                  <p:nvPr/>
                </p:nvSpPr>
                <p:spPr>
                  <a:xfrm>
                    <a:off x="3040067" y="5579734"/>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2</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53" name="矩形 52"/>
                  <p:cNvSpPr>
                    <a:spLocks noRot="1" noChangeAspect="1" noMove="1" noResize="1" noEditPoints="1" noAdjustHandles="1" noChangeArrowheads="1" noChangeShapeType="1" noTextEdit="1"/>
                  </p:cNvSpPr>
                  <p:nvPr/>
                </p:nvSpPr>
                <p:spPr>
                  <a:xfrm>
                    <a:off x="3040067" y="5579734"/>
                    <a:ext cx="527580" cy="400110"/>
                  </a:xfrm>
                  <a:prstGeom prst="rect">
                    <a:avLst/>
                  </a:prstGeom>
                  <a:blipFill rotWithShape="1">
                    <a:blip r:embed="rId9"/>
                  </a:blipFill>
                </p:spPr>
                <p:txBody>
                  <a:bodyPr/>
                  <a:lstStyle/>
                  <a:p>
                    <a:r>
                      <a:rPr lang="zh-CN" altLang="en-US">
                        <a:noFill/>
                      </a:rPr>
                      <a:t> </a:t>
                    </a:r>
                  </a:p>
                </p:txBody>
              </p:sp>
            </mc:Fallback>
          </mc:AlternateContent>
          <p:sp>
            <p:nvSpPr>
              <p:cNvPr id="54" name="箭头: 下 53"/>
              <p:cNvSpPr/>
              <p:nvPr/>
            </p:nvSpPr>
            <p:spPr>
              <a:xfrm rot="10800000">
                <a:off x="4975110" y="5949981"/>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5" name="矩形 54"/>
                  <p:cNvSpPr/>
                  <p:nvPr/>
                </p:nvSpPr>
                <p:spPr>
                  <a:xfrm>
                    <a:off x="4766376" y="5572903"/>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4</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55" name="矩形 54"/>
                  <p:cNvSpPr>
                    <a:spLocks noRot="1" noChangeAspect="1" noMove="1" noResize="1" noEditPoints="1" noAdjustHandles="1" noChangeArrowheads="1" noChangeShapeType="1" noTextEdit="1"/>
                  </p:cNvSpPr>
                  <p:nvPr/>
                </p:nvSpPr>
                <p:spPr>
                  <a:xfrm>
                    <a:off x="4766376" y="5572903"/>
                    <a:ext cx="527580" cy="40011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a:xfrm>
                    <a:off x="5303745" y="6057236"/>
                    <a:ext cx="437043"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6" name="矩形 55"/>
                  <p:cNvSpPr>
                    <a:spLocks noRot="1" noChangeAspect="1" noMove="1" noResize="1" noEditPoints="1" noAdjustHandles="1" noChangeArrowheads="1" noChangeShapeType="1" noTextEdit="1"/>
                  </p:cNvSpPr>
                  <p:nvPr/>
                </p:nvSpPr>
                <p:spPr>
                  <a:xfrm>
                    <a:off x="5303745" y="6057236"/>
                    <a:ext cx="437043" cy="523220"/>
                  </a:xfrm>
                  <a:prstGeom prst="rect">
                    <a:avLst/>
                  </a:prstGeom>
                  <a:blipFill rotWithShape="1">
                    <a:blip r:embed="rId11"/>
                  </a:blipFill>
                </p:spPr>
                <p:txBody>
                  <a:bodyPr/>
                  <a:lstStyle/>
                  <a:p>
                    <a:r>
                      <a:rPr lang="zh-CN" altLang="en-US">
                        <a:noFill/>
                      </a:rPr>
                      <a:t> </a:t>
                    </a:r>
                  </a:p>
                </p:txBody>
              </p:sp>
            </mc:Fallback>
          </mc:AlternateContent>
        </p:grpSp>
        <p:sp>
          <p:nvSpPr>
            <p:cNvPr id="34" name="圆角矩形 3"/>
            <p:cNvSpPr/>
            <p:nvPr/>
          </p:nvSpPr>
          <p:spPr>
            <a:xfrm>
              <a:off x="3868408" y="5094513"/>
              <a:ext cx="3509995" cy="419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ea typeface="黑体" panose="02010609060101010101" pitchFamily="49" charset="-122"/>
                </a:rPr>
                <a:t>     1                1             0            0</a:t>
              </a:r>
              <a:endParaRPr lang="zh-CN" altLang="en-US" dirty="0">
                <a:ea typeface="黑体" panose="02010609060101010101" pitchFamily="49" charset="-122"/>
              </a:endParaRPr>
            </a:p>
          </p:txBody>
        </p:sp>
        <p:sp>
          <p:nvSpPr>
            <p:cNvPr id="35" name="圆角矩形 23"/>
            <p:cNvSpPr/>
            <p:nvPr/>
          </p:nvSpPr>
          <p:spPr>
            <a:xfrm>
              <a:off x="3868409" y="4661141"/>
              <a:ext cx="3509995" cy="419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ea typeface="黑体" panose="02010609060101010101" pitchFamily="49" charset="-122"/>
                </a:rPr>
                <a:t>     0               0              1           1</a:t>
              </a:r>
              <a:endParaRPr lang="zh-CN" altLang="en-US" dirty="0">
                <a:ea typeface="黑体" panose="02010609060101010101" pitchFamily="49" charset="-122"/>
              </a:endParaRPr>
            </a:p>
          </p:txBody>
        </p:sp>
        <p:cxnSp>
          <p:nvCxnSpPr>
            <p:cNvPr id="36" name="直接箭头连接符 35"/>
            <p:cNvCxnSpPr/>
            <p:nvPr/>
          </p:nvCxnSpPr>
          <p:spPr>
            <a:xfrm>
              <a:off x="2624447" y="5304271"/>
              <a:ext cx="1220212"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492701" y="5068782"/>
              <a:ext cx="110799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先甜后苦</a:t>
              </a:r>
              <a:endParaRPr lang="zh-CN" altLang="en-US" b="1" dirty="0">
                <a:latin typeface="微软雅黑" panose="020B0503020204020204" pitchFamily="34" charset="-122"/>
                <a:ea typeface="微软雅黑" panose="020B0503020204020204" pitchFamily="34" charset="-122"/>
              </a:endParaRPr>
            </a:p>
          </p:txBody>
        </p:sp>
        <p:sp>
          <p:nvSpPr>
            <p:cNvPr id="38" name="矩形 37"/>
            <p:cNvSpPr/>
            <p:nvPr/>
          </p:nvSpPr>
          <p:spPr>
            <a:xfrm>
              <a:off x="9292812" y="4675700"/>
              <a:ext cx="110799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先苦后甜</a:t>
              </a:r>
              <a:endParaRPr lang="zh-CN" altLang="en-US" b="1" dirty="0">
                <a:latin typeface="微软雅黑" panose="020B0503020204020204" pitchFamily="34" charset="-122"/>
                <a:ea typeface="微软雅黑" panose="020B0503020204020204" pitchFamily="34" charset="-122"/>
              </a:endParaRPr>
            </a:p>
          </p:txBody>
        </p:sp>
        <p:cxnSp>
          <p:nvCxnSpPr>
            <p:cNvPr id="39" name="直接箭头连接符 38"/>
            <p:cNvCxnSpPr>
              <a:stCxn id="38" idx="1"/>
            </p:cNvCxnSpPr>
            <p:nvPr/>
          </p:nvCxnSpPr>
          <p:spPr>
            <a:xfrm flipH="1">
              <a:off x="7378404" y="4860366"/>
              <a:ext cx="1914408" cy="1053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马尔可夫奖励过程</a:t>
            </a:r>
            <a:r>
              <a:rPr lang="en-US" altLang="zh-CN" dirty="0"/>
              <a:t>(Markov Reward Process)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为了比较不同的奖励序列，</a:t>
                </a:r>
                <a:r>
                  <a:rPr lang="zh-CN" altLang="en-US" dirty="0">
                    <a:solidFill>
                      <a:srgbClr val="FF0000"/>
                    </a:solidFill>
                  </a:rPr>
                  <a:t>定义反馈，用来反映累加奖励：</a:t>
                </a:r>
                <a:endParaRPr lang="en-US" altLang="zh-CN" dirty="0">
                  <a:solidFill>
                    <a:srgbClr val="FF0000"/>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𝑮</m:t>
                          </m:r>
                        </m:e>
                        <m:sub>
                          <m:r>
                            <a:rPr lang="en-US" altLang="zh-CN">
                              <a:solidFill>
                                <a:schemeClr val="tx1"/>
                              </a:solidFill>
                              <a:latin typeface="Cambria Math" panose="02040503050406030204" pitchFamily="18" charset="0"/>
                            </a:rPr>
                            <m:t>𝒕</m:t>
                          </m:r>
                        </m:sub>
                      </m:sSub>
                      <m:r>
                        <a:rPr lang="en-US" altLang="zh-CN">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𝑹</m:t>
                          </m:r>
                        </m:e>
                        <m:sub>
                          <m:r>
                            <a:rPr lang="en-US" altLang="zh-CN">
                              <a:solidFill>
                                <a:schemeClr val="tx1"/>
                              </a:solidFill>
                              <a:latin typeface="Cambria Math" panose="02040503050406030204" pitchFamily="18" charset="0"/>
                            </a:rPr>
                            <m:t>𝒕</m:t>
                          </m:r>
                          <m:r>
                            <a:rPr lang="en-US" altLang="zh-CN">
                              <a:solidFill>
                                <a:schemeClr val="tx1"/>
                              </a:solidFill>
                              <a:latin typeface="Cambria Math" panose="02040503050406030204" pitchFamily="18" charset="0"/>
                            </a:rPr>
                            <m:t>+</m:t>
                          </m:r>
                          <m:r>
                            <a:rPr lang="en-US" altLang="zh-CN">
                              <a:solidFill>
                                <a:schemeClr val="tx1"/>
                              </a:solidFill>
                              <a:latin typeface="Cambria Math" panose="02040503050406030204" pitchFamily="18" charset="0"/>
                            </a:rPr>
                            <m:t>𝟏</m:t>
                          </m:r>
                        </m:sub>
                      </m:sSub>
                      <m:r>
                        <a:rPr lang="en-US" altLang="zh-CN">
                          <a:solidFill>
                            <a:schemeClr val="tx1"/>
                          </a:solidFill>
                          <a:latin typeface="Cambria Math" panose="02040503050406030204" pitchFamily="18" charset="0"/>
                        </a:rPr>
                        <m:t>+</m:t>
                      </m:r>
                      <m:r>
                        <a:rPr lang="en-US" altLang="zh-CN">
                          <a:solidFill>
                            <a:schemeClr val="tx1"/>
                          </a:solidFill>
                          <a:latin typeface="Cambria Math" panose="02040503050406030204" pitchFamily="18" charset="0"/>
                        </a:rPr>
                        <m:t>𝜸</m:t>
                      </m:r>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𝑹</m:t>
                          </m:r>
                        </m:e>
                        <m:sub>
                          <m:r>
                            <a:rPr lang="en-US" altLang="zh-CN">
                              <a:solidFill>
                                <a:schemeClr val="tx1"/>
                              </a:solidFill>
                              <a:latin typeface="Cambria Math" panose="02040503050406030204" pitchFamily="18" charset="0"/>
                            </a:rPr>
                            <m:t>𝒕</m:t>
                          </m:r>
                          <m:r>
                            <a:rPr lang="en-US" altLang="zh-CN">
                              <a:solidFill>
                                <a:schemeClr val="tx1"/>
                              </a:solidFill>
                              <a:latin typeface="Cambria Math" panose="02040503050406030204" pitchFamily="18" charset="0"/>
                            </a:rPr>
                            <m:t>+</m:t>
                          </m:r>
                          <m:r>
                            <a:rPr lang="en-US" altLang="zh-CN">
                              <a:solidFill>
                                <a:schemeClr val="tx1"/>
                              </a:solidFill>
                              <a:latin typeface="Cambria Math" panose="02040503050406030204" pitchFamily="18" charset="0"/>
                            </a:rPr>
                            <m:t>𝟐</m:t>
                          </m:r>
                        </m:sub>
                      </m:sSub>
                      <m:r>
                        <a:rPr lang="en-US" altLang="zh-CN">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a:solidFill>
                                <a:schemeClr val="tx1"/>
                              </a:solidFill>
                              <a:latin typeface="Cambria Math" panose="02040503050406030204" pitchFamily="18" charset="0"/>
                            </a:rPr>
                            <m:t>𝜸</m:t>
                          </m:r>
                        </m:e>
                        <m:sup>
                          <m:r>
                            <a:rPr lang="en-US" altLang="zh-CN">
                              <a:solidFill>
                                <a:schemeClr val="tx1"/>
                              </a:solidFill>
                              <a:latin typeface="Cambria Math" panose="02040503050406030204" pitchFamily="18" charset="0"/>
                            </a:rPr>
                            <m:t>𝟐</m:t>
                          </m:r>
                        </m:sup>
                      </m:sSup>
                      <m:sSub>
                        <m:sSubPr>
                          <m:ctrlPr>
                            <a:rPr lang="en-US" altLang="zh-CN" i="1">
                              <a:solidFill>
                                <a:schemeClr val="tx1"/>
                              </a:solidFill>
                              <a:latin typeface="Cambria Math" panose="02040503050406030204" pitchFamily="18" charset="0"/>
                            </a:rPr>
                          </m:ctrlPr>
                        </m:sSubPr>
                        <m:e>
                          <m:r>
                            <a:rPr lang="en-US" altLang="zh-CN">
                              <a:solidFill>
                                <a:schemeClr val="tx1"/>
                              </a:solidFill>
                              <a:latin typeface="Cambria Math" panose="02040503050406030204" pitchFamily="18" charset="0"/>
                            </a:rPr>
                            <m:t>𝑹</m:t>
                          </m:r>
                        </m:e>
                        <m:sub>
                          <m:r>
                            <a:rPr lang="en-US" altLang="zh-CN">
                              <a:solidFill>
                                <a:schemeClr val="tx1"/>
                              </a:solidFill>
                              <a:latin typeface="Cambria Math" panose="02040503050406030204" pitchFamily="18" charset="0"/>
                            </a:rPr>
                            <m:t>𝒕</m:t>
                          </m:r>
                          <m:r>
                            <a:rPr lang="en-US" altLang="zh-CN">
                              <a:solidFill>
                                <a:schemeClr val="tx1"/>
                              </a:solidFill>
                              <a:latin typeface="Cambria Math" panose="02040503050406030204" pitchFamily="18" charset="0"/>
                            </a:rPr>
                            <m:t>+</m:t>
                          </m:r>
                          <m:r>
                            <a:rPr lang="en-US" altLang="zh-CN">
                              <a:solidFill>
                                <a:schemeClr val="tx1"/>
                              </a:solidFill>
                              <a:latin typeface="Cambria Math" panose="02040503050406030204" pitchFamily="18" charset="0"/>
                            </a:rPr>
                            <m:t>𝟑</m:t>
                          </m:r>
                        </m:sub>
                      </m:sSub>
                      <m:r>
                        <a:rPr lang="en-US" altLang="zh-CN">
                          <a:solidFill>
                            <a:schemeClr val="tx1"/>
                          </a:solidFill>
                          <a:latin typeface="Cambria Math" panose="02040503050406030204" pitchFamily="18" charset="0"/>
                        </a:rPr>
                        <m:t>+⋯</m:t>
                      </m:r>
                    </m:oMath>
                  </m:oMathPara>
                </a14:m>
                <a:endParaRPr lang="en-US" altLang="zh-CN" dirty="0">
                  <a:solidFill>
                    <a:schemeClr val="tx1"/>
                  </a:solidFill>
                </a:endParaRPr>
              </a:p>
              <a:p>
                <a:pPr lvl="1">
                  <a:lnSpc>
                    <a:spcPct val="150000"/>
                  </a:lnSpc>
                </a:pPr>
                <a:r>
                  <a:rPr lang="zh-CN" altLang="en-US" dirty="0">
                    <a:latin typeface="Times New Roman" panose="02020603050405020304" pitchFamily="16" charset="0"/>
                    <a:cs typeface="Times New Roman" panose="02020603050405020304" pitchFamily="16" charset="0"/>
                  </a:rPr>
                  <a:t>其中折扣系数</a:t>
                </a:r>
                <a:r>
                  <a:rPr lang="en-US" altLang="zh-CN" dirty="0">
                    <a:latin typeface="Times New Roman" panose="02020603050405020304" pitchFamily="16" charset="0"/>
                    <a:cs typeface="Times New Roman" panose="02020603050405020304" pitchFamily="16" charset="0"/>
                  </a:rPr>
                  <a:t>(discount factor)</a:t>
                </a:r>
                <a:r>
                  <a:rPr lang="zh-CN" altLang="en-US" dirty="0">
                    <a:latin typeface="Times New Roman" panose="02020603050405020304" pitchFamily="16" charset="0"/>
                    <a:cs typeface="Times New Roman" panose="02020603050405020304" pitchFamily="16" charset="0"/>
                  </a:rPr>
                  <a:t>𝜸∈</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𝟎</a:t>
                </a:r>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𝟏</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，假设 </a:t>
                </a:r>
                <a14:m>
                  <m:oMath xmlns:m="http://schemas.openxmlformats.org/officeDocument/2006/math">
                    <m:r>
                      <a:rPr lang="en-US" altLang="zh-CN" b="0" i="1">
                        <a:latin typeface="Cambria Math" panose="02040503050406030204" pitchFamily="18" charset="0"/>
                      </a:rPr>
                      <m:t>𝛾</m:t>
                    </m:r>
                    <m:r>
                      <a:rPr lang="en-US" altLang="zh-CN" b="0"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oMath>
                </a14:m>
                <a:endParaRPr lang="en-US" altLang="zh-CN" b="0" dirty="0">
                  <a:latin typeface="Times New Roman" panose="02020603050405020304" pitchFamily="16" charset="0"/>
                </a:endParaRPr>
              </a:p>
              <a:p>
                <a:pPr marL="457200" lvl="1" indent="0">
                  <a:lnSpc>
                    <a:spcPct val="150000"/>
                  </a:lnSpc>
                  <a:buNone/>
                </a:pPr>
                <a:r>
                  <a:rPr lang="en-US" altLang="zh-CN" dirty="0">
                    <a:latin typeface="Times New Roman" panose="02020603050405020304" pitchFamily="16" charset="0"/>
                    <a:cs typeface="Times New Roman" panose="02020603050405020304" pitchFamily="16" charset="0"/>
                  </a:rPr>
                  <a:t>(1,1,0,0)</a:t>
                </a:r>
                <a:r>
                  <a:rPr lang="zh-CN" altLang="en-US" dirty="0">
                    <a:latin typeface="Times New Roman" panose="02020603050405020304" pitchFamily="16" charset="0"/>
                    <a:cs typeface="Times New Roman" panose="02020603050405020304" pitchFamily="16" charset="0"/>
                  </a:rPr>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0</m:t>
                        </m:r>
                      </m:sub>
                    </m:sSub>
                    <m:r>
                      <a:rPr lang="en-US" altLang="zh-CN" b="0" i="1">
                        <a:latin typeface="Cambria Math" panose="02040503050406030204" pitchFamily="18" charset="0"/>
                      </a:rPr>
                      <m:t>=</m:t>
                    </m:r>
                    <m:r>
                      <a:rPr lang="en-US" altLang="zh-CN" b="0" i="1">
                        <a:latin typeface="Cambria Math" panose="02040503050406030204" pitchFamily="18" charset="0"/>
                      </a:rPr>
                      <m:t>1</m:t>
                    </m:r>
                    <m:r>
                      <a:rPr lang="en-US" altLang="zh-CN"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r>
                      <a:rPr lang="en-US" altLang="zh-CN" b="0" i="1">
                        <a:latin typeface="Cambria Math" panose="02040503050406030204" pitchFamily="18" charset="0"/>
                      </a:rPr>
                      <m:t>×</m:t>
                    </m:r>
                    <m:r>
                      <a:rPr lang="en-US" altLang="zh-CN" b="0" i="1">
                        <a:latin typeface="Cambria Math" panose="02040503050406030204"/>
                      </a:rPr>
                      <m:t>1</m:t>
                    </m:r>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e>
                      <m:sup>
                        <m:r>
                          <a:rPr lang="en-US" altLang="zh-CN" b="0" i="1">
                            <a:latin typeface="Cambria Math" panose="02040503050406030204" pitchFamily="18" charset="0"/>
                          </a:rPr>
                          <m:t>2</m:t>
                        </m:r>
                      </m:sup>
                    </m:sSup>
                    <m:r>
                      <a:rPr lang="en-US" altLang="zh-CN" b="0"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e>
                      <m:sup>
                        <m:r>
                          <a:rPr lang="en-US" altLang="zh-CN" b="0" i="1">
                            <a:latin typeface="Cambria Math" panose="02040503050406030204" pitchFamily="18" charset="0"/>
                          </a:rPr>
                          <m:t>3</m:t>
                        </m:r>
                      </m:sup>
                    </m:sSup>
                    <m:r>
                      <a:rPr lang="en-US" altLang="zh-CN" b="0" i="1">
                        <a:latin typeface="Cambria Math" panose="02040503050406030204" pitchFamily="18" charset="0"/>
                      </a:rPr>
                      <m:t>×</m:t>
                    </m:r>
                    <m:r>
                      <a:rPr lang="en-US" altLang="zh-CN" b="0" i="1">
                        <a:latin typeface="Cambria Math" panose="02040503050406030204"/>
                      </a:rPr>
                      <m:t>0</m:t>
                    </m:r>
                    <m:r>
                      <a:rPr lang="en-US" altLang="zh-CN" b="0" i="1">
                        <a:latin typeface="Cambria Math" panose="02040503050406030204" pitchFamily="18" charset="0"/>
                      </a:rPr>
                      <m:t>=</m:t>
                    </m:r>
                    <m:r>
                      <a:rPr lang="en-US" altLang="zh-CN" b="0" i="1">
                        <a:latin typeface="Cambria Math" panose="02040503050406030204" pitchFamily="18" charset="0"/>
                      </a:rPr>
                      <m:t>1</m:t>
                    </m:r>
                    <m:r>
                      <a:rPr lang="en-US" altLang="zh-CN" b="0" i="1">
                        <a:latin typeface="Cambria Math" panose="02040503050406030204" pitchFamily="18" charset="0"/>
                      </a:rPr>
                      <m:t>.</m:t>
                    </m:r>
                    <m:r>
                      <a:rPr lang="en-US" altLang="zh-CN" b="0" i="1">
                        <a:latin typeface="Cambria Math" panose="02040503050406030204" pitchFamily="18" charset="0"/>
                      </a:rPr>
                      <m:t>9</m:t>
                    </m:r>
                    <m:r>
                      <a:rPr lang="en-US" altLang="zh-CN" b="0" i="1">
                        <a:latin typeface="Cambria Math" panose="02040503050406030204"/>
                      </a:rPr>
                      <m:t>9</m:t>
                    </m:r>
                  </m:oMath>
                </a14:m>
                <a:endParaRPr lang="en-US" altLang="zh-CN" b="0" dirty="0">
                  <a:latin typeface="Times New Roman" panose="02020603050405020304" pitchFamily="16" charset="0"/>
                </a:endParaRPr>
              </a:p>
              <a:p>
                <a:pPr marL="457200" lvl="1" indent="0">
                  <a:lnSpc>
                    <a:spcPct val="150000"/>
                  </a:lnSpc>
                  <a:buNone/>
                </a:pPr>
                <a:r>
                  <a:rPr lang="en-US" altLang="zh-CN" dirty="0">
                    <a:latin typeface="Times New Roman" panose="02020603050405020304" pitchFamily="16" charset="0"/>
                    <a:cs typeface="Times New Roman" panose="02020603050405020304" pitchFamily="16" charset="0"/>
                  </a:rPr>
                  <a:t>(0,0,1,1)</a:t>
                </a:r>
                <a:r>
                  <a:rPr lang="zh-CN" altLang="en-US" dirty="0">
                    <a:latin typeface="Times New Roman" panose="02020603050405020304" pitchFamily="16" charset="0"/>
                    <a:cs typeface="Times New Roman" panose="02020603050405020304" pitchFamily="16" charset="0"/>
                  </a:rPr>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𝐺</m:t>
                        </m:r>
                      </m:e>
                      <m:sub>
                        <m:r>
                          <a:rPr lang="en-US" altLang="zh-CN" b="0" i="1">
                            <a:latin typeface="Cambria Math" panose="02040503050406030204" pitchFamily="18" charset="0"/>
                          </a:rPr>
                          <m:t>0</m:t>
                        </m:r>
                      </m:sub>
                    </m:sSub>
                    <m:r>
                      <a:rPr lang="en-US" altLang="zh-CN" b="0"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r>
                      <a:rPr lang="en-US" altLang="zh-CN" b="0" i="1">
                        <a:latin typeface="Cambria Math" panose="02040503050406030204" pitchFamily="18" charset="0"/>
                      </a:rPr>
                      <m:t>×</m:t>
                    </m:r>
                    <m:r>
                      <a:rPr lang="en-US" altLang="zh-CN" b="0" i="1">
                        <a:latin typeface="Cambria Math" panose="02040503050406030204"/>
                      </a:rPr>
                      <m:t>0</m:t>
                    </m:r>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e>
                      <m:sup>
                        <m:r>
                          <a:rPr lang="en-US" altLang="zh-CN" b="0" i="1">
                            <a:latin typeface="Cambria Math" panose="02040503050406030204" pitchFamily="18" charset="0"/>
                          </a:rPr>
                          <m:t>2</m:t>
                        </m:r>
                      </m:sup>
                    </m:sSup>
                    <m:r>
                      <a:rPr lang="en-US" altLang="zh-CN" b="0" i="1">
                        <a:latin typeface="Cambria Math" panose="02040503050406030204" pitchFamily="18" charset="0"/>
                      </a:rPr>
                      <m:t>×</m:t>
                    </m:r>
                    <m:r>
                      <a:rPr lang="en-US" altLang="zh-CN" b="0" i="1">
                        <a:latin typeface="Cambria Math" panose="02040503050406030204"/>
                      </a:rPr>
                      <m:t>1</m:t>
                    </m:r>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0</m:t>
                        </m:r>
                        <m:r>
                          <a:rPr lang="en-US" altLang="zh-CN" b="0" i="1">
                            <a:latin typeface="Cambria Math" panose="02040503050406030204" pitchFamily="18" charset="0"/>
                          </a:rPr>
                          <m:t>.</m:t>
                        </m:r>
                        <m:r>
                          <a:rPr lang="en-US" altLang="zh-CN" b="0" i="1">
                            <a:latin typeface="Cambria Math" panose="02040503050406030204" pitchFamily="18" charset="0"/>
                          </a:rPr>
                          <m:t>99</m:t>
                        </m:r>
                      </m:e>
                      <m:sup>
                        <m:r>
                          <a:rPr lang="en-US" altLang="zh-CN" b="0" i="1">
                            <a:latin typeface="Cambria Math" panose="02040503050406030204" pitchFamily="18" charset="0"/>
                          </a:rPr>
                          <m:t>3</m:t>
                        </m:r>
                      </m:sup>
                    </m:sSup>
                    <m:r>
                      <a:rPr lang="en-US" altLang="zh-CN" b="0" i="1">
                        <a:latin typeface="Cambria Math" panose="02040503050406030204" pitchFamily="18" charset="0"/>
                      </a:rPr>
                      <m:t>×</m:t>
                    </m:r>
                    <m:r>
                      <a:rPr lang="en-US" altLang="zh-CN" b="0" i="1">
                        <a:latin typeface="Cambria Math" panose="02040503050406030204" pitchFamily="18" charset="0"/>
                      </a:rPr>
                      <m:t>1</m:t>
                    </m:r>
                    <m:r>
                      <a:rPr lang="en-US" altLang="zh-CN" b="0" i="1">
                        <a:latin typeface="Cambria Math" panose="02040503050406030204" pitchFamily="18" charset="0"/>
                      </a:rPr>
                      <m:t>=</m:t>
                    </m:r>
                    <m:r>
                      <a:rPr lang="en-US" altLang="zh-CN" b="0" i="1">
                        <a:latin typeface="Cambria Math" panose="02040503050406030204" pitchFamily="18" charset="0"/>
                      </a:rPr>
                      <m:t>1</m:t>
                    </m:r>
                    <m:r>
                      <a:rPr lang="en-US" altLang="zh-CN" b="0" i="1">
                        <a:latin typeface="Cambria Math" panose="02040503050406030204" pitchFamily="18" charset="0"/>
                      </a:rPr>
                      <m:t>.</m:t>
                    </m:r>
                    <m:r>
                      <a:rPr lang="en-US" altLang="zh-CN" b="0" i="1">
                        <a:latin typeface="Cambria Math" panose="02040503050406030204" pitchFamily="18" charset="0"/>
                      </a:rPr>
                      <m:t>9</m:t>
                    </m:r>
                    <m:r>
                      <a:rPr lang="en-US" altLang="zh-CN" b="0" i="1">
                        <a:latin typeface="Cambria Math" panose="02040503050406030204"/>
                      </a:rPr>
                      <m:t>5</m:t>
                    </m:r>
                    <m:r>
                      <a:rPr lang="en-US" altLang="zh-CN" b="0" i="1">
                        <a:latin typeface="Cambria Math" panose="02040503050406030204" pitchFamily="18" charset="0"/>
                      </a:rPr>
                      <m:t>0</m:t>
                    </m:r>
                    <m:r>
                      <a:rPr lang="en-US" altLang="zh-CN" b="0" i="1">
                        <a:latin typeface="Cambria Math" panose="02040503050406030204"/>
                      </a:rPr>
                      <m:t>4</m:t>
                    </m:r>
                  </m:oMath>
                </a14:m>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p:grpSp>
        <p:nvGrpSpPr>
          <p:cNvPr id="4" name="组合 3"/>
          <p:cNvGrpSpPr/>
          <p:nvPr/>
        </p:nvGrpSpPr>
        <p:grpSpPr>
          <a:xfrm>
            <a:off x="1439750" y="4831067"/>
            <a:ext cx="8908107" cy="1803030"/>
            <a:chOff x="1492701" y="4661141"/>
            <a:chExt cx="8908107" cy="1803030"/>
          </a:xfrm>
        </p:grpSpPr>
        <p:grpSp>
          <p:nvGrpSpPr>
            <p:cNvPr id="5" name="组合 4"/>
            <p:cNvGrpSpPr/>
            <p:nvPr/>
          </p:nvGrpSpPr>
          <p:grpSpPr>
            <a:xfrm>
              <a:off x="3626138" y="5456617"/>
              <a:ext cx="3947038" cy="1007554"/>
              <a:chOff x="1793750" y="5572902"/>
              <a:chExt cx="3947038" cy="1007554"/>
            </a:xfrm>
          </p:grpSpPr>
          <mc:AlternateContent xmlns:mc="http://schemas.openxmlformats.org/markup-compatibility/2006">
            <mc:Choice xmlns:a14="http://schemas.microsoft.com/office/drawing/2010/main" Requires="a14">
              <p:sp>
                <p:nvSpPr>
                  <p:cNvPr id="12" name="矩形 11"/>
                  <p:cNvSpPr/>
                  <p:nvPr/>
                </p:nvSpPr>
                <p:spPr>
                  <a:xfrm>
                    <a:off x="1793750"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0</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1793750" y="6085189"/>
                    <a:ext cx="437043"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677261"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1</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13" name="矩形 12"/>
                  <p:cNvSpPr>
                    <a:spLocks noRot="1" noChangeAspect="1" noMove="1" noResize="1" noEditPoints="1" noAdjustHandles="1" noChangeArrowheads="1" noChangeShapeType="1" noTextEdit="1"/>
                  </p:cNvSpPr>
                  <p:nvPr/>
                </p:nvSpPr>
                <p:spPr>
                  <a:xfrm>
                    <a:off x="2677261" y="6085189"/>
                    <a:ext cx="437043"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3560772"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2</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14" name="矩形 13"/>
                  <p:cNvSpPr>
                    <a:spLocks noRot="1" noChangeAspect="1" noMove="1" noResize="1" noEditPoints="1" noAdjustHandles="1" noChangeArrowheads="1" noChangeShapeType="1" noTextEdit="1"/>
                  </p:cNvSpPr>
                  <p:nvPr/>
                </p:nvSpPr>
                <p:spPr>
                  <a:xfrm>
                    <a:off x="3560772" y="6085189"/>
                    <a:ext cx="437043"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4444283" y="6085189"/>
                    <a:ext cx="43704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3</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4444283" y="6085189"/>
                    <a:ext cx="437043" cy="400110"/>
                  </a:xfrm>
                  <a:prstGeom prst="rect">
                    <a:avLst/>
                  </a:prstGeom>
                  <a:blipFill rotWithShape="1">
                    <a:blip r:embed="rId5"/>
                  </a:blipFill>
                </p:spPr>
                <p:txBody>
                  <a:bodyPr/>
                  <a:lstStyle/>
                  <a:p>
                    <a:r>
                      <a:rPr lang="zh-CN" altLang="en-US">
                        <a:noFill/>
                      </a:rPr>
                      <a:t> </a:t>
                    </a:r>
                  </a:p>
                </p:txBody>
              </p:sp>
            </mc:Fallback>
          </mc:AlternateContent>
          <p:cxnSp>
            <p:nvCxnSpPr>
              <p:cNvPr id="16" name="直接箭头连接符 15"/>
              <p:cNvCxnSpPr>
                <a:stCxn id="12" idx="3"/>
                <a:endCxn id="13" idx="1"/>
              </p:cNvCxnSpPr>
              <p:nvPr/>
            </p:nvCxnSpPr>
            <p:spPr>
              <a:xfrm>
                <a:off x="2230793"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3"/>
              </p:cNvCxnSpPr>
              <p:nvPr/>
            </p:nvCxnSpPr>
            <p:spPr>
              <a:xfrm>
                <a:off x="4881326" y="6285244"/>
                <a:ext cx="446468" cy="20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3"/>
                <a:endCxn id="14" idx="1"/>
              </p:cNvCxnSpPr>
              <p:nvPr/>
            </p:nvCxnSpPr>
            <p:spPr>
              <a:xfrm>
                <a:off x="3114304"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5" idx="1"/>
              </p:cNvCxnSpPr>
              <p:nvPr/>
            </p:nvCxnSpPr>
            <p:spPr>
              <a:xfrm>
                <a:off x="3997815" y="6285244"/>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箭头: 下 19"/>
              <p:cNvSpPr/>
              <p:nvPr/>
            </p:nvSpPr>
            <p:spPr>
              <a:xfrm rot="10800000">
                <a:off x="2381251" y="5981700"/>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矩形 20"/>
                  <p:cNvSpPr/>
                  <p:nvPr/>
                </p:nvSpPr>
                <p:spPr>
                  <a:xfrm>
                    <a:off x="2172517" y="5592747"/>
                    <a:ext cx="52161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1</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21" name="矩形 20"/>
                  <p:cNvSpPr>
                    <a:spLocks noRot="1" noChangeAspect="1" noMove="1" noResize="1" noEditPoints="1" noAdjustHandles="1" noChangeArrowheads="1" noChangeShapeType="1" noTextEdit="1"/>
                  </p:cNvSpPr>
                  <p:nvPr/>
                </p:nvSpPr>
                <p:spPr>
                  <a:xfrm>
                    <a:off x="2172517" y="5592747"/>
                    <a:ext cx="521617" cy="400110"/>
                  </a:xfrm>
                  <a:prstGeom prst="rect">
                    <a:avLst/>
                  </a:prstGeom>
                  <a:blipFill rotWithShape="1">
                    <a:blip r:embed="rId6"/>
                  </a:blipFill>
                </p:spPr>
                <p:txBody>
                  <a:bodyPr/>
                  <a:lstStyle/>
                  <a:p>
                    <a:r>
                      <a:rPr lang="zh-CN" altLang="en-US">
                        <a:noFill/>
                      </a:rPr>
                      <a:t> </a:t>
                    </a:r>
                  </a:p>
                </p:txBody>
              </p:sp>
            </mc:Fallback>
          </mc:AlternateContent>
          <p:sp>
            <p:nvSpPr>
              <p:cNvPr id="22" name="箭头: 下 21"/>
              <p:cNvSpPr/>
              <p:nvPr/>
            </p:nvSpPr>
            <p:spPr>
              <a:xfrm rot="10800000">
                <a:off x="4116351" y="5961855"/>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3" name="矩形 22"/>
                  <p:cNvSpPr/>
                  <p:nvPr/>
                </p:nvSpPr>
                <p:spPr>
                  <a:xfrm>
                    <a:off x="3907617" y="5572902"/>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3</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23" name="矩形 22"/>
                  <p:cNvSpPr>
                    <a:spLocks noRot="1" noChangeAspect="1" noMove="1" noResize="1" noEditPoints="1" noAdjustHandles="1" noChangeArrowheads="1" noChangeShapeType="1" noTextEdit="1"/>
                  </p:cNvSpPr>
                  <p:nvPr/>
                </p:nvSpPr>
                <p:spPr>
                  <a:xfrm>
                    <a:off x="3907617" y="5572902"/>
                    <a:ext cx="527580" cy="400110"/>
                  </a:xfrm>
                  <a:prstGeom prst="rect">
                    <a:avLst/>
                  </a:prstGeom>
                  <a:blipFill rotWithShape="1">
                    <a:blip r:embed="rId7"/>
                  </a:blipFill>
                </p:spPr>
                <p:txBody>
                  <a:bodyPr/>
                  <a:lstStyle/>
                  <a:p>
                    <a:r>
                      <a:rPr lang="zh-CN" altLang="en-US">
                        <a:noFill/>
                      </a:rPr>
                      <a:t> </a:t>
                    </a:r>
                  </a:p>
                </p:txBody>
              </p:sp>
            </mc:Fallback>
          </mc:AlternateContent>
          <p:sp>
            <p:nvSpPr>
              <p:cNvPr id="24" name="箭头: 下 23"/>
              <p:cNvSpPr/>
              <p:nvPr/>
            </p:nvSpPr>
            <p:spPr>
              <a:xfrm rot="10800000">
                <a:off x="3248801" y="5968687"/>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5" name="矩形 24"/>
                  <p:cNvSpPr/>
                  <p:nvPr/>
                </p:nvSpPr>
                <p:spPr>
                  <a:xfrm>
                    <a:off x="3040067" y="5579734"/>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2</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25" name="矩形 24"/>
                  <p:cNvSpPr>
                    <a:spLocks noRot="1" noChangeAspect="1" noMove="1" noResize="1" noEditPoints="1" noAdjustHandles="1" noChangeArrowheads="1" noChangeShapeType="1" noTextEdit="1"/>
                  </p:cNvSpPr>
                  <p:nvPr/>
                </p:nvSpPr>
                <p:spPr>
                  <a:xfrm>
                    <a:off x="3040067" y="5579734"/>
                    <a:ext cx="527580" cy="400110"/>
                  </a:xfrm>
                  <a:prstGeom prst="rect">
                    <a:avLst/>
                  </a:prstGeom>
                  <a:blipFill rotWithShape="1">
                    <a:blip r:embed="rId8"/>
                  </a:blipFill>
                </p:spPr>
                <p:txBody>
                  <a:bodyPr/>
                  <a:lstStyle/>
                  <a:p>
                    <a:r>
                      <a:rPr lang="zh-CN" altLang="en-US">
                        <a:noFill/>
                      </a:rPr>
                      <a:t> </a:t>
                    </a:r>
                  </a:p>
                </p:txBody>
              </p:sp>
            </mc:Fallback>
          </mc:AlternateContent>
          <p:sp>
            <p:nvSpPr>
              <p:cNvPr id="26" name="箭头: 下 25"/>
              <p:cNvSpPr/>
              <p:nvPr/>
            </p:nvSpPr>
            <p:spPr>
              <a:xfrm rot="10800000">
                <a:off x="4975110" y="5949981"/>
                <a:ext cx="161923" cy="3371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7" name="矩形 26"/>
                  <p:cNvSpPr/>
                  <p:nvPr/>
                </p:nvSpPr>
                <p:spPr>
                  <a:xfrm>
                    <a:off x="4766376" y="5572903"/>
                    <a:ext cx="52758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pitchFamily="18" charset="0"/>
                                  <a:ea typeface="黑体" panose="02010609060101010101" pitchFamily="49" charset="-122"/>
                                </a:rPr>
                                <m:t>𝑅</m:t>
                              </m:r>
                            </m:e>
                            <m:sub>
                              <m:r>
                                <a:rPr lang="en-US" altLang="zh-CN" sz="2000" b="0" i="1" smtClean="0">
                                  <a:solidFill>
                                    <a:srgbClr val="FF0000"/>
                                  </a:solidFill>
                                  <a:latin typeface="Cambria Math" panose="02040503050406030204" pitchFamily="18" charset="0"/>
                                  <a:ea typeface="黑体" panose="02010609060101010101" pitchFamily="49" charset="-122"/>
                                </a:rPr>
                                <m:t>4</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27" name="矩形 26"/>
                  <p:cNvSpPr>
                    <a:spLocks noRot="1" noChangeAspect="1" noMove="1" noResize="1" noEditPoints="1" noAdjustHandles="1" noChangeArrowheads="1" noChangeShapeType="1" noTextEdit="1"/>
                  </p:cNvSpPr>
                  <p:nvPr/>
                </p:nvSpPr>
                <p:spPr>
                  <a:xfrm>
                    <a:off x="4766376" y="5572903"/>
                    <a:ext cx="527580" cy="40011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5303745" y="6057236"/>
                    <a:ext cx="437043"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28" name="矩形 27"/>
                  <p:cNvSpPr>
                    <a:spLocks noRot="1" noChangeAspect="1" noMove="1" noResize="1" noEditPoints="1" noAdjustHandles="1" noChangeArrowheads="1" noChangeShapeType="1" noTextEdit="1"/>
                  </p:cNvSpPr>
                  <p:nvPr/>
                </p:nvSpPr>
                <p:spPr>
                  <a:xfrm>
                    <a:off x="5303745" y="6057236"/>
                    <a:ext cx="437043" cy="523220"/>
                  </a:xfrm>
                  <a:prstGeom prst="rect">
                    <a:avLst/>
                  </a:prstGeom>
                  <a:blipFill rotWithShape="1">
                    <a:blip r:embed="rId10"/>
                  </a:blipFill>
                </p:spPr>
                <p:txBody>
                  <a:bodyPr/>
                  <a:lstStyle/>
                  <a:p>
                    <a:r>
                      <a:rPr lang="zh-CN" altLang="en-US">
                        <a:noFill/>
                      </a:rPr>
                      <a:t> </a:t>
                    </a:r>
                  </a:p>
                </p:txBody>
              </p:sp>
            </mc:Fallback>
          </mc:AlternateContent>
        </p:grpSp>
        <p:sp>
          <p:nvSpPr>
            <p:cNvPr id="6" name="圆角矩形 3"/>
            <p:cNvSpPr/>
            <p:nvPr/>
          </p:nvSpPr>
          <p:spPr>
            <a:xfrm>
              <a:off x="3868408" y="5094513"/>
              <a:ext cx="3509995" cy="419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ea typeface="黑体" panose="02010609060101010101" pitchFamily="49" charset="-122"/>
                </a:rPr>
                <a:t>     1                1             0            0</a:t>
              </a:r>
              <a:endParaRPr lang="zh-CN" altLang="en-US" dirty="0">
                <a:ea typeface="黑体" panose="02010609060101010101" pitchFamily="49" charset="-122"/>
              </a:endParaRPr>
            </a:p>
          </p:txBody>
        </p:sp>
        <p:sp>
          <p:nvSpPr>
            <p:cNvPr id="7" name="圆角矩形 23"/>
            <p:cNvSpPr/>
            <p:nvPr/>
          </p:nvSpPr>
          <p:spPr>
            <a:xfrm>
              <a:off x="3868409" y="4661141"/>
              <a:ext cx="3509995" cy="419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ea typeface="黑体" panose="02010609060101010101" pitchFamily="49" charset="-122"/>
                </a:rPr>
                <a:t>     0               0              1           1</a:t>
              </a:r>
              <a:endParaRPr lang="zh-CN" altLang="en-US" dirty="0">
                <a:ea typeface="黑体" panose="02010609060101010101" pitchFamily="49" charset="-122"/>
              </a:endParaRPr>
            </a:p>
          </p:txBody>
        </p:sp>
        <p:cxnSp>
          <p:nvCxnSpPr>
            <p:cNvPr id="8" name="直接箭头连接符 7"/>
            <p:cNvCxnSpPr/>
            <p:nvPr/>
          </p:nvCxnSpPr>
          <p:spPr>
            <a:xfrm>
              <a:off x="2624447" y="5304271"/>
              <a:ext cx="1220212"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492701" y="5068782"/>
              <a:ext cx="110799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先甜后苦</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9292812" y="4675700"/>
              <a:ext cx="110799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先苦后甜</a:t>
              </a:r>
              <a:endParaRPr lang="zh-CN" altLang="en-US" b="1" dirty="0">
                <a:latin typeface="微软雅黑" panose="020B0503020204020204" pitchFamily="34" charset="-122"/>
                <a:ea typeface="微软雅黑" panose="020B0503020204020204" pitchFamily="34" charset="-122"/>
              </a:endParaRPr>
            </a:p>
          </p:txBody>
        </p:sp>
        <p:cxnSp>
          <p:nvCxnSpPr>
            <p:cNvPr id="11" name="直接箭头连接符 10"/>
            <p:cNvCxnSpPr>
              <a:stCxn id="10" idx="1"/>
            </p:cNvCxnSpPr>
            <p:nvPr/>
          </p:nvCxnSpPr>
          <p:spPr>
            <a:xfrm flipH="1">
              <a:off x="7378404" y="4860366"/>
              <a:ext cx="1914408" cy="1053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29"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6252" y="4974712"/>
            <a:ext cx="669101" cy="65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30" name="矩形 29"/>
              <p:cNvSpPr/>
              <p:nvPr/>
            </p:nvSpPr>
            <p:spPr>
              <a:xfrm>
                <a:off x="7745406" y="5387294"/>
                <a:ext cx="4213069" cy="957250"/>
              </a:xfrm>
              <a:prstGeom prst="rect">
                <a:avLst/>
              </a:prstGeom>
              <a:ln>
                <a:solidFill>
                  <a:schemeClr val="accent1"/>
                </a:solidFill>
              </a:ln>
            </p:spPr>
            <p:txBody>
              <a:bodyPr wrap="square">
                <a:spAutoFit/>
              </a:bodyPr>
              <a:lstStyle/>
              <a:p>
                <a:pPr>
                  <a:lnSpc>
                    <a:spcPct val="150000"/>
                  </a:lnSpc>
                </a:pP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反馈值反映了某时刻后的累加奖励，</a:t>
                </a:r>
                <a14:m>
                  <m:oMath xmlns:m="http://schemas.openxmlformats.org/officeDocument/2006/math">
                    <m:r>
                      <m:rPr>
                        <m:nor/>
                      </m:rPr>
                      <a:rPr lang="zh-CN" altLang="en-US" sz="2000" dirty="0">
                        <a:latin typeface="Times New Roman" panose="02020603050405020304" pitchFamily="16" charset="0"/>
                        <a:cs typeface="Times New Roman" panose="02020603050405020304" pitchFamily="16" charset="0"/>
                      </a:rPr>
                      <m:t>𝜸</m:t>
                    </m:r>
                    <m:r>
                      <m:rPr>
                        <m:nor/>
                      </m:rPr>
                      <a:rPr lang="en-US" altLang="zh-CN" sz="2000" b="0" i="0" dirty="0" smtClean="0">
                        <a:latin typeface="Times New Roman" panose="02020603050405020304" pitchFamily="16" charset="0"/>
                        <a:cs typeface="Times New Roman" panose="02020603050405020304" pitchFamily="16" charset="0"/>
                      </a:rPr>
                      <m:t>&lt;</m:t>
                    </m:r>
                    <m:r>
                      <m:rPr>
                        <m:nor/>
                      </m:rPr>
                      <a:rPr lang="en-US" altLang="zh-CN" sz="2000" b="0" i="0" dirty="0" smtClean="0">
                        <a:latin typeface="Times New Roman" panose="02020603050405020304" pitchFamily="16" charset="0"/>
                        <a:cs typeface="Times New Roman" panose="02020603050405020304" pitchFamily="16" charset="0"/>
                      </a:rPr>
                      <m:t>1</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时，未来对累加反馈的贡献越少</a:t>
                </a:r>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0" name="矩形 29"/>
              <p:cNvSpPr>
                <a:spLocks noRot="1" noChangeAspect="1" noMove="1" noResize="1" noEditPoints="1" noAdjustHandles="1" noChangeArrowheads="1" noChangeShapeType="1" noTextEdit="1"/>
              </p:cNvSpPr>
              <p:nvPr/>
            </p:nvSpPr>
            <p:spPr>
              <a:xfrm>
                <a:off x="7745406" y="5387294"/>
                <a:ext cx="4213069" cy="957250"/>
              </a:xfrm>
              <a:prstGeom prst="rect">
                <a:avLst/>
              </a:prstGeom>
              <a:blipFill rotWithShape="1">
                <a:blip r:embed="rId12"/>
                <a:stretch>
                  <a:fillRect l="-128" t="-526" r="-102" b="-437"/>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马尔可夫奖励过程</a:t>
            </a:r>
            <a:r>
              <a:rPr lang="en-US" altLang="zh-CN" dirty="0"/>
              <a:t>(Markov Reward Process)</a:t>
            </a:r>
            <a:r>
              <a:rPr lang="zh-CN" altLang="en-US" dirty="0"/>
              <a:t>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使用离散马尔可夫过程描述机器人移动问题</a:t>
                </a:r>
                <a:endParaRPr lang="zh-CN" altLang="en-US" dirty="0"/>
              </a:p>
              <a:p>
                <a:pPr marL="800100" lvl="1" indent="-342900">
                  <a:lnSpc>
                    <a:spcPct val="150000"/>
                  </a:lnSpc>
                </a:pPr>
                <a:r>
                  <a:rPr lang="zh-CN" altLang="en-US" dirty="0">
                    <a:solidFill>
                      <a:srgbClr val="FF0000"/>
                    </a:solidFill>
                  </a:rPr>
                  <a:t>随机变量序列</a:t>
                </a:r>
                <a14:m>
                  <m:oMath xmlns:m="http://schemas.openxmlformats.org/officeDocument/2006/math">
                    <m:sSub>
                      <m:sSubPr>
                        <m:ctrlPr>
                          <a:rPr lang="en-US" altLang="zh-CN" i="1">
                            <a:solidFill>
                              <a:srgbClr val="FF0000"/>
                            </a:solidFill>
                            <a:latin typeface="Cambria Math" panose="02040503050406030204" pitchFamily="18" charset="0"/>
                          </a:rPr>
                        </m:ctrlPr>
                      </m:sSubPr>
                      <m:e>
                        <m:d>
                          <m:dPr>
                            <m:begChr m:val="{"/>
                            <m:endChr m:val="}"/>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a:rPr>
                                  <m:t>𝐒</m:t>
                                </m:r>
                              </m:e>
                              <m:sub>
                                <m:r>
                                  <a:rPr lang="en-US" altLang="zh-CN">
                                    <a:solidFill>
                                      <a:srgbClr val="FF0000"/>
                                    </a:solidFill>
                                    <a:latin typeface="Cambria Math" panose="02040503050406030204"/>
                                  </a:rPr>
                                  <m:t>𝐭</m:t>
                                </m:r>
                              </m:sub>
                            </m:sSub>
                          </m:e>
                        </m:d>
                      </m:e>
                      <m:sub>
                        <m:r>
                          <a:rPr lang="en-US" altLang="zh-CN">
                            <a:solidFill>
                              <a:srgbClr val="FF0000"/>
                            </a:solidFill>
                            <a:latin typeface="Cambria Math" panose="02040503050406030204"/>
                          </a:rPr>
                          <m:t>𝐭</m:t>
                        </m:r>
                        <m:r>
                          <a:rPr lang="en-US" altLang="zh-CN">
                            <a:solidFill>
                              <a:srgbClr val="FF0000"/>
                            </a:solidFill>
                            <a:latin typeface="Cambria Math" panose="02040503050406030204"/>
                          </a:rPr>
                          <m:t>=</m:t>
                        </m:r>
                        <m:r>
                          <a:rPr lang="en-US" altLang="zh-CN">
                            <a:solidFill>
                              <a:srgbClr val="FF0000"/>
                            </a:solidFill>
                            <a:latin typeface="Cambria Math" panose="02040503050406030204"/>
                          </a:rPr>
                          <m:t>𝟎</m:t>
                        </m:r>
                        <m:r>
                          <a:rPr lang="en-US" altLang="zh-CN">
                            <a:solidFill>
                              <a:srgbClr val="FF0000"/>
                            </a:solidFill>
                            <a:latin typeface="Cambria Math" panose="02040503050406030204"/>
                          </a:rPr>
                          <m:t>,</m:t>
                        </m:r>
                        <m:r>
                          <a:rPr lang="en-US" altLang="zh-CN">
                            <a:solidFill>
                              <a:srgbClr val="FF0000"/>
                            </a:solidFill>
                            <a:latin typeface="Cambria Math" panose="02040503050406030204"/>
                          </a:rPr>
                          <m:t>𝟏</m:t>
                        </m:r>
                        <m:r>
                          <a:rPr lang="en-US" altLang="zh-CN">
                            <a:solidFill>
                              <a:srgbClr val="FF0000"/>
                            </a:solidFill>
                            <a:latin typeface="Cambria Math" panose="02040503050406030204"/>
                          </a:rPr>
                          <m:t>,</m:t>
                        </m:r>
                        <m:r>
                          <a:rPr lang="en-US" altLang="zh-CN">
                            <a:solidFill>
                              <a:srgbClr val="FF0000"/>
                            </a:solidFill>
                            <a:latin typeface="Cambria Math" panose="02040503050406030204"/>
                          </a:rPr>
                          <m:t>𝟐</m:t>
                        </m:r>
                        <m:r>
                          <a:rPr lang="en-US" altLang="zh-CN">
                            <a:solidFill>
                              <a:srgbClr val="FF0000"/>
                            </a:solidFill>
                            <a:latin typeface="Cambria Math" panose="02040503050406030204"/>
                          </a:rPr>
                          <m:t>,⋯</m:t>
                        </m:r>
                      </m:sub>
                    </m:sSub>
                    <m:r>
                      <a:rPr lang="en-US" altLang="zh-CN" i="1">
                        <a:solidFill>
                          <a:srgbClr val="FF0000"/>
                        </a:solidFill>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𝑺</m:t>
                        </m:r>
                      </m:e>
                      <m:sub>
                        <m:r>
                          <a:rPr lang="en-US" altLang="zh-CN" i="1" dirty="0">
                            <a:latin typeface="Cambria Math" panose="02040503050406030204" pitchFamily="18" charset="0"/>
                          </a:rPr>
                          <m:t>𝒕</m:t>
                        </m:r>
                      </m:sub>
                    </m:sSub>
                  </m:oMath>
                </a14:m>
                <a:r>
                  <a:rPr lang="zh-CN" altLang="en-US" dirty="0"/>
                  <a:t>表示机器人第𝒕步的位置，每个随机变量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𝒕</m:t>
                        </m:r>
                      </m:sub>
                    </m:sSub>
                  </m:oMath>
                </a14:m>
                <a:r>
                  <a:rPr lang="zh-CN" altLang="en-US" dirty="0"/>
                  <a:t>的取值范围为</a:t>
                </a:r>
                <a14:m>
                  <m:oMath xmlns:m="http://schemas.openxmlformats.org/officeDocument/2006/math">
                    <m:r>
                      <a:rPr lang="en-US" altLang="zh-CN" i="1">
                        <a:latin typeface="Cambria Math" panose="02040503050406030204" pitchFamily="18" charset="0"/>
                      </a:rPr>
                      <m:t>𝑺</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𝟐</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𝒅</m:t>
                        </m:r>
                      </m:sub>
                    </m:sSub>
                    <m:r>
                      <a:rPr lang="en-US" altLang="zh-CN" i="1">
                        <a:latin typeface="Cambria Math" panose="02040503050406030204" pitchFamily="18" charset="0"/>
                      </a:rPr>
                      <m:t>}</m:t>
                    </m:r>
                  </m:oMath>
                </a14:m>
                <a:endParaRPr lang="en-US" altLang="zh-CN" dirty="0">
                  <a:latin typeface="Times New Roman" panose="02020603050405020304" pitchFamily="16" charset="0"/>
                  <a:ea typeface="华文楷体" panose="02010600040101010101" pitchFamily="2" charset="-122"/>
                  <a:cs typeface="Times New Roman" panose="02020603050405020304" pitchFamily="16" charset="0"/>
                </a:endParaRPr>
              </a:p>
              <a:p>
                <a:pPr lvl="1"/>
                <a:r>
                  <a:rPr lang="zh-CN" altLang="en-US" dirty="0">
                    <a:solidFill>
                      <a:srgbClr val="FF0000"/>
                    </a:solidFill>
                  </a:rPr>
                  <a:t>状态转移概率</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𝑷𝒓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𝒕</m:t>
                        </m:r>
                      </m:sub>
                    </m:sSub>
                    <m:r>
                      <a:rPr lang="en-US" altLang="zh-CN" i="1">
                        <a:latin typeface="Cambria Math" panose="02040503050406030204" pitchFamily="18" charset="0"/>
                      </a:rPr>
                      <m:t>)</m:t>
                    </m:r>
                  </m:oMath>
                </a14:m>
                <a:r>
                  <a:rPr lang="zh-CN" altLang="en-US" dirty="0"/>
                  <a:t>满足马尔可夫性</a:t>
                </a:r>
                <a:endParaRPr lang="zh-CN" altLang="en-US" dirty="0"/>
              </a:p>
              <a:p>
                <a:pPr lvl="1"/>
                <a:r>
                  <a:rPr lang="zh-CN" altLang="en-US" dirty="0">
                    <a:solidFill>
                      <a:srgbClr val="FF0000"/>
                    </a:solidFill>
                  </a:rPr>
                  <a:t>定义奖励函数</a:t>
                </a:r>
                <a14:m>
                  <m:oMath xmlns:m="http://schemas.openxmlformats.org/officeDocument/2006/math">
                    <m:r>
                      <a:rPr lang="en-US" altLang="zh-CN" i="1">
                        <a:solidFill>
                          <a:srgbClr val="FF0000"/>
                        </a:solidFill>
                        <a:latin typeface="Cambria Math" panose="02040503050406030204" pitchFamily="18" charset="0"/>
                      </a:rPr>
                      <m:t>𝑹</m:t>
                    </m:r>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𝑺</m:t>
                            </m:r>
                          </m:e>
                          <m:sub>
                            <m:r>
                              <a:rPr lang="en-US" altLang="zh-CN" i="1">
                                <a:solidFill>
                                  <a:srgbClr val="FF0000"/>
                                </a:solidFill>
                                <a:latin typeface="Cambria Math" panose="02040503050406030204" pitchFamily="18" charset="0"/>
                              </a:rPr>
                              <m:t>𝒕</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𝑺</m:t>
                            </m:r>
                          </m:e>
                          <m:sub>
                            <m:r>
                              <a:rPr lang="en-US" altLang="zh-CN" i="1">
                                <a:solidFill>
                                  <a:srgbClr val="FF0000"/>
                                </a:solidFill>
                                <a:latin typeface="Cambria Math" panose="02040503050406030204" pitchFamily="18" charset="0"/>
                              </a:rPr>
                              <m:t>𝒕</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𝟏</m:t>
                            </m:r>
                          </m:sub>
                        </m:sSub>
                      </m:e>
                    </m:d>
                    <m:r>
                      <a:rPr lang="en-US" altLang="zh-CN" i="1">
                        <a:solidFill>
                          <a:srgbClr val="FF0000"/>
                        </a:solidFill>
                        <a:latin typeface="Cambria Math" panose="02040503050406030204" pitchFamily="18" charset="0"/>
                      </a:rPr>
                      <m:t> </m:t>
                    </m:r>
                  </m:oMath>
                </a14:m>
                <a:r>
                  <a:rPr lang="zh-CN" altLang="en-US" dirty="0"/>
                  <a:t>：从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a:rPr>
                          <m:t>𝐒</m:t>
                        </m:r>
                      </m:e>
                      <m:sub>
                        <m:r>
                          <a:rPr lang="en-US" altLang="zh-CN" i="1">
                            <a:latin typeface="Cambria Math" panose="02040503050406030204"/>
                          </a:rPr>
                          <m:t>𝐭</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a:rPr>
                          <m:t>𝐒</m:t>
                        </m:r>
                      </m:e>
                      <m:sub>
                        <m:r>
                          <a:rPr lang="en-US" altLang="zh-CN" i="1">
                            <a:latin typeface="Cambria Math" panose="02040503050406030204"/>
                          </a:rPr>
                          <m:t>𝐭</m:t>
                        </m:r>
                        <m:r>
                          <a:rPr lang="en-US" altLang="zh-CN">
                            <a:latin typeface="Cambria Math" panose="02040503050406030204"/>
                          </a:rPr>
                          <m:t>+</m:t>
                        </m:r>
                        <m:r>
                          <a:rPr lang="en-US" altLang="zh-CN" i="1">
                            <a:latin typeface="Cambria Math" panose="02040503050406030204"/>
                          </a:rPr>
                          <m:t>𝟏</m:t>
                        </m:r>
                      </m:sub>
                    </m:sSub>
                  </m:oMath>
                </a14:m>
                <a:r>
                  <a:rPr lang="zh-CN" altLang="en-US" dirty="0"/>
                  <a:t>所获得奖励</a:t>
                </a:r>
                <a:endParaRPr lang="zh-CN" altLang="en-US" dirty="0"/>
              </a:p>
              <a:p>
                <a:pPr lvl="1"/>
                <a:r>
                  <a:rPr lang="zh-CN" altLang="en-US" dirty="0">
                    <a:solidFill>
                      <a:srgbClr val="FF0000"/>
                    </a:solidFill>
                  </a:rPr>
                  <a:t>定义衰退系数</a:t>
                </a:r>
                <a:r>
                  <a:rPr lang="zh-CN" altLang="en-US" dirty="0"/>
                  <a:t>：𝜸∈</a:t>
                </a:r>
                <a:r>
                  <a:rPr lang="en-US" altLang="zh-CN" dirty="0"/>
                  <a:t>[</a:t>
                </a:r>
                <a:r>
                  <a:rPr lang="zh-CN" altLang="en-US" dirty="0"/>
                  <a:t>𝟎</a:t>
                </a:r>
                <a:r>
                  <a:rPr lang="en-US" altLang="zh-CN" dirty="0"/>
                  <a:t>, </a:t>
                </a:r>
                <a:r>
                  <a:rPr lang="zh-CN" altLang="en-US" dirty="0"/>
                  <a:t>𝟏</a:t>
                </a:r>
                <a:r>
                  <a:rPr lang="en-US" altLang="zh-CN" dirty="0"/>
                  <a:t>]</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p:sp>
        <p:nvSpPr>
          <p:cNvPr id="5" name="圆角矩形 1"/>
          <p:cNvSpPr/>
          <p:nvPr/>
        </p:nvSpPr>
        <p:spPr>
          <a:xfrm>
            <a:off x="675849" y="1524578"/>
            <a:ext cx="10857389" cy="1975210"/>
          </a:xfrm>
          <a:prstGeom prst="roundRect">
            <a:avLst/>
          </a:prstGeom>
          <a:solidFill>
            <a:srgbClr val="FFC000">
              <a:alpha val="49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6" name="矩形 5"/>
          <p:cNvSpPr/>
          <p:nvPr/>
        </p:nvSpPr>
        <p:spPr>
          <a:xfrm>
            <a:off x="10218984" y="3770741"/>
            <a:ext cx="1530758" cy="1077218"/>
          </a:xfrm>
          <a:prstGeom prst="rect">
            <a:avLst/>
          </a:prstGeom>
        </p:spPr>
        <p:txBody>
          <a:bodyPr wrap="square">
            <a:spAutoFit/>
          </a:bodyPr>
          <a:lstStyle/>
          <a:p>
            <a:pPr algn="ctr"/>
            <a:r>
              <a:rPr lang="zh-CN" altLang="en-US" sz="3200" dirty="0">
                <a:latin typeface="黑体" panose="02010609060101010101" pitchFamily="49" charset="-122"/>
                <a:ea typeface="黑体" panose="02010609060101010101" pitchFamily="49" charset="-122"/>
              </a:rPr>
              <a:t>马尔可夫过程</a:t>
            </a:r>
            <a:endParaRPr lang="zh-CN" altLang="en-US" sz="3200" dirty="0">
              <a:latin typeface="黑体" panose="02010609060101010101" pitchFamily="49" charset="-122"/>
              <a:ea typeface="黑体" panose="02010609060101010101" pitchFamily="49" charset="-122"/>
            </a:endParaRPr>
          </a:p>
        </p:txBody>
      </p:sp>
      <p:sp>
        <p:nvSpPr>
          <p:cNvPr id="7" name="左箭头 3"/>
          <p:cNvSpPr/>
          <p:nvPr/>
        </p:nvSpPr>
        <p:spPr>
          <a:xfrm rot="3112028">
            <a:off x="10670180" y="3600478"/>
            <a:ext cx="281523" cy="219946"/>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813917" y="4847959"/>
                <a:ext cx="5132632" cy="1077218"/>
              </a:xfrm>
              <a:prstGeom prst="rect">
                <a:avLst/>
              </a:prstGeom>
            </p:spPr>
            <p:txBody>
              <a:bodyPr wrap="square">
                <a:spAutoFit/>
              </a:bodyPr>
              <a:lstStyle/>
              <a:p>
                <a:r>
                  <a:rPr lang="zh-CN" altLang="en-US" sz="3200" dirty="0"/>
                  <a:t>马尔科夫奖励过程刻画</a:t>
                </a:r>
                <a:r>
                  <a:rPr lang="en-US" altLang="zh-CN" sz="3200" dirty="0"/>
                  <a:t>:</a:t>
                </a:r>
                <a:endParaRPr lang="en-US" altLang="zh-CN" sz="3200" dirty="0"/>
              </a:p>
              <a:p>
                <a14:m>
                  <m:oMathPara xmlns:m="http://schemas.openxmlformats.org/officeDocument/2006/math">
                    <m:oMathParaPr>
                      <m:jc m:val="centerGroup"/>
                    </m:oMathParaPr>
                    <m:oMath xmlns:m="http://schemas.openxmlformats.org/officeDocument/2006/math">
                      <m:r>
                        <a:rPr lang="zh-CN" altLang="en-US" sz="3200" i="1" dirty="0">
                          <a:latin typeface="Cambria Math" panose="02040503050406030204" pitchFamily="18" charset="0"/>
                        </a:rPr>
                        <m:t>𝑀𝑅𝑃</m:t>
                      </m:r>
                      <m:r>
                        <a:rPr lang="en-US" altLang="zh-CN" sz="3200" i="1" dirty="0">
                          <a:latin typeface="Cambria Math" panose="02040503050406030204" pitchFamily="18" charset="0"/>
                        </a:rPr>
                        <m:t>={</m:t>
                      </m:r>
                      <m:r>
                        <a:rPr lang="zh-CN" altLang="en-US" sz="3200" i="1" dirty="0">
                          <a:latin typeface="Cambria Math" panose="02040503050406030204" pitchFamily="18" charset="0"/>
                        </a:rPr>
                        <m:t>𝑆</m:t>
                      </m:r>
                      <m:r>
                        <a:rPr lang="en-US" altLang="zh-CN" sz="3200" i="1" dirty="0">
                          <a:latin typeface="Cambria Math" panose="02040503050406030204" pitchFamily="18" charset="0"/>
                        </a:rPr>
                        <m:t>,</m:t>
                      </m:r>
                      <m:r>
                        <a:rPr lang="zh-CN" altLang="en-US" sz="3200" i="1" dirty="0">
                          <a:latin typeface="Cambria Math" panose="02040503050406030204" pitchFamily="18" charset="0"/>
                        </a:rPr>
                        <m:t>𝑃𝑟</m:t>
                      </m:r>
                      <m:r>
                        <a:rPr lang="en-US" altLang="zh-CN" sz="3200" i="1" dirty="0">
                          <a:latin typeface="Cambria Math" panose="02040503050406030204" pitchFamily="18" charset="0"/>
                        </a:rPr>
                        <m:t>,</m:t>
                      </m:r>
                      <m:r>
                        <a:rPr lang="zh-CN" altLang="en-US" sz="3200" i="1" dirty="0">
                          <a:solidFill>
                            <a:srgbClr val="FF0000"/>
                          </a:solidFill>
                          <a:latin typeface="Cambria Math" panose="02040503050406030204" pitchFamily="18" charset="0"/>
                        </a:rPr>
                        <m:t>𝑅</m:t>
                      </m:r>
                      <m:r>
                        <a:rPr lang="en-US" altLang="zh-CN" sz="3200" i="1" dirty="0">
                          <a:solidFill>
                            <a:srgbClr val="FF0000"/>
                          </a:solidFill>
                          <a:latin typeface="Cambria Math" panose="02040503050406030204" pitchFamily="18" charset="0"/>
                        </a:rPr>
                        <m:t>,</m:t>
                      </m:r>
                      <m:r>
                        <a:rPr lang="zh-CN" altLang="en-US" sz="3200" i="1" dirty="0">
                          <a:solidFill>
                            <a:srgbClr val="FF0000"/>
                          </a:solidFill>
                          <a:latin typeface="Cambria Math" panose="02040503050406030204" pitchFamily="18" charset="0"/>
                        </a:rPr>
                        <m:t>𝛾</m:t>
                      </m:r>
                      <m:r>
                        <a:rPr lang="en-US" altLang="zh-CN" sz="3200" i="1" dirty="0">
                          <a:latin typeface="Cambria Math" panose="02040503050406030204" pitchFamily="18" charset="0"/>
                        </a:rPr>
                        <m:t>}</m:t>
                      </m:r>
                    </m:oMath>
                  </m:oMathPara>
                </a14:m>
                <a:endParaRPr lang="en-US" altLang="zh-CN" sz="3200" dirty="0"/>
              </a:p>
            </p:txBody>
          </p:sp>
        </mc:Choice>
        <mc:Fallback>
          <p:sp>
            <p:nvSpPr>
              <p:cNvPr id="8" name="矩形 7"/>
              <p:cNvSpPr>
                <a:spLocks noRot="1" noChangeAspect="1" noMove="1" noResize="1" noEditPoints="1" noAdjustHandles="1" noChangeArrowheads="1" noChangeShapeType="1" noTextEdit="1"/>
              </p:cNvSpPr>
              <p:nvPr/>
            </p:nvSpPr>
            <p:spPr>
              <a:xfrm>
                <a:off x="813917" y="4847959"/>
                <a:ext cx="5132632" cy="1077218"/>
              </a:xfrm>
              <a:prstGeom prst="rect">
                <a:avLst/>
              </a:prstGeom>
              <a:blipFill rotWithShape="1">
                <a:blip r:embed="rId2"/>
                <a:stretch>
                  <a:fillRect l="-9" t="-34" r="8" b="58"/>
                </a:stretch>
              </a:blipFill>
            </p:spPr>
            <p:txBody>
              <a:bodyPr/>
              <a:lstStyle/>
              <a:p>
                <a:r>
                  <a:rPr lang="zh-CN" altLang="en-US">
                    <a:noFill/>
                  </a:rPr>
                  <a:t> </a:t>
                </a:r>
              </a:p>
            </p:txBody>
          </p:sp>
        </mc:Fallback>
      </mc:AlternateContent>
      <p:grpSp>
        <p:nvGrpSpPr>
          <p:cNvPr id="21" name="组合 20"/>
          <p:cNvGrpSpPr/>
          <p:nvPr/>
        </p:nvGrpSpPr>
        <p:grpSpPr>
          <a:xfrm>
            <a:off x="8200821" y="4491056"/>
            <a:ext cx="1971676" cy="1971668"/>
            <a:chOff x="8158160" y="4067172"/>
            <a:chExt cx="1971676" cy="1971668"/>
          </a:xfrm>
        </p:grpSpPr>
        <p:sp>
          <p:nvSpPr>
            <p:cNvPr id="22" name="矩形 21"/>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3" name="矩形 22"/>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3" name="矩形 22"/>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a:latin typeface="Cambria Math" panose="02040503050406030204"/>
                            <a:ea typeface="黑体" panose="02010609060101010101" pitchFamily="49" charset="-122"/>
                            <a:cs typeface="Times New Roman" panose="02020603050405020304" pitchFamily="16" charset="0"/>
                          </a:rPr>
                          <m:t>1</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4" name="矩形 23"/>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5" name="矩形 24"/>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6" name="矩形 25"/>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7" name="矩形 26"/>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8" name="矩形 27"/>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8" name="矩形 27"/>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黑体" panose="02010609060101010101" pitchFamily="49" charset="-122"/>
                          </a:rPr>
                          <m:t>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0" name="矩形 29"/>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31" name="文本框 30"/>
          <p:cNvSpPr txBox="1"/>
          <p:nvPr/>
        </p:nvSpPr>
        <p:spPr>
          <a:xfrm>
            <a:off x="8921202" y="4059984"/>
            <a:ext cx="484428" cy="523220"/>
          </a:xfrm>
          <a:prstGeom prst="rect">
            <a:avLst/>
          </a:prstGeom>
          <a:noFill/>
        </p:spPr>
        <p:txBody>
          <a:bodyPr wrap="none" rtlCol="0">
            <a:spAutoFit/>
          </a:bodyPr>
          <a:lstStyle/>
          <a:p>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10205260" y="5287347"/>
            <a:ext cx="484428" cy="523220"/>
          </a:xfrm>
          <a:prstGeom prst="rect">
            <a:avLst/>
          </a:prstGeom>
          <a:noFill/>
        </p:spPr>
        <p:txBody>
          <a:bodyPr wrap="none" rtlCol="0">
            <a:spAutoFit/>
          </a:bodyPr>
          <a:lstStyle/>
          <a:p>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矩形 32"/>
          <p:cNvSpPr/>
          <p:nvPr/>
        </p:nvSpPr>
        <p:spPr>
          <a:xfrm>
            <a:off x="21201" y="5970087"/>
            <a:ext cx="8019783" cy="559769"/>
          </a:xfrm>
          <a:prstGeom prst="rect">
            <a:avLst/>
          </a:prstGeom>
        </p:spPr>
        <p:txBody>
          <a:bodyPr wrap="square">
            <a:spAutoFit/>
          </a:bodyPr>
          <a:lstStyle/>
          <a:p>
            <a:pPr algn="ctr">
              <a:lnSpc>
                <a:spcPct val="150000"/>
              </a:lnSpc>
            </a:pPr>
            <a:r>
              <a:rPr lang="zh-CN" altLang="en-US" sz="2400" b="1" dirty="0">
                <a:solidFill>
                  <a:srgbClr val="FF0000"/>
                </a:solidFill>
                <a:latin typeface="黑体" panose="02010609060101010101" pitchFamily="49" charset="-122"/>
                <a:ea typeface="黑体" panose="02010609060101010101" pitchFamily="49" charset="-122"/>
              </a:rPr>
              <a:t>该模型不能体现机器人能动性，仍缺乏与环境交互的手段</a:t>
            </a:r>
            <a:endParaRPr lang="en-US" altLang="zh-CN"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马尔可夫决策过程：引入动作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0" indent="0">
                  <a:buNone/>
                </a:pPr>
                <a:r>
                  <a:rPr lang="zh-CN" altLang="en-US" sz="2800" dirty="0"/>
                  <a:t>在强化学习问题中，智能主体与环境交互过程中可自主决定所采取的动作，不同动作会对环境产生不同影响，为此：</a:t>
                </a:r>
                <a:endParaRPr lang="zh-CN" altLang="en-US" sz="2800" dirty="0"/>
              </a:p>
              <a:p>
                <a:r>
                  <a:rPr lang="zh-CN" altLang="en-US" sz="2800" dirty="0"/>
                  <a:t>定义智能主体能够采取的动作集合为𝐴</a:t>
                </a:r>
                <a:endParaRPr lang="zh-CN" altLang="en-US" sz="2800" dirty="0"/>
              </a:p>
              <a:p>
                <a:r>
                  <a:rPr lang="zh-CN" altLang="en-US" sz="2800" dirty="0"/>
                  <a:t>由于不同的动作对环境造成的影响不同，因此状态转移概率定义为</a:t>
                </a:r>
                <a14:m>
                  <m:oMath xmlns:m="http://schemas.openxmlformats.org/officeDocument/2006/math">
                    <m:r>
                      <a:rPr lang="en-US" altLang="zh-CN" sz="2800" b="0" i="1">
                        <a:latin typeface="Cambria Math" panose="02040503050406030204" pitchFamily="18" charset="0"/>
                      </a:rPr>
                      <m:t>𝑃𝑟</m:t>
                    </m:r>
                    <m:d>
                      <m:dPr>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𝑆</m:t>
                            </m:r>
                          </m:e>
                          <m:sub>
                            <m:r>
                              <a:rPr lang="en-US" altLang="zh-CN" sz="2800" b="0" i="1">
                                <a:latin typeface="Cambria Math" panose="02040503050406030204" pitchFamily="18" charset="0"/>
                              </a:rPr>
                              <m:t>𝑡</m:t>
                            </m:r>
                            <m:r>
                              <a:rPr lang="en-US" altLang="zh-CN" sz="2800" b="0" i="1">
                                <a:latin typeface="Cambria Math" panose="02040503050406030204" pitchFamily="18" charset="0"/>
                              </a:rPr>
                              <m:t>+</m:t>
                            </m:r>
                            <m:r>
                              <a:rPr lang="en-US" altLang="zh-CN" sz="2800" b="0" i="1">
                                <a:latin typeface="Cambria Math" panose="02040503050406030204" pitchFamily="18" charset="0"/>
                              </a:rPr>
                              <m:t>1</m:t>
                            </m:r>
                          </m:sub>
                        </m:sSub>
                      </m:e>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𝑆</m:t>
                            </m:r>
                          </m:e>
                          <m:sub>
                            <m:r>
                              <a:rPr lang="en-US" altLang="zh-CN" sz="2800" b="0" i="1">
                                <a:latin typeface="Cambria Math" panose="02040503050406030204" pitchFamily="18" charset="0"/>
                              </a:rPr>
                              <m:t>𝑡</m:t>
                            </m:r>
                          </m:sub>
                        </m:sSub>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𝑎</m:t>
                            </m:r>
                          </m:e>
                          <m:sub>
                            <m:r>
                              <a:rPr lang="en-US" altLang="zh-CN" sz="2800" b="0" i="1">
                                <a:latin typeface="Cambria Math" panose="02040503050406030204" pitchFamily="18" charset="0"/>
                              </a:rPr>
                              <m:t>𝑡</m:t>
                            </m:r>
                          </m:sub>
                        </m:sSub>
                      </m:e>
                    </m:d>
                    <m:r>
                      <a:rPr lang="en-US" altLang="zh-CN" sz="2800" b="0" i="1">
                        <a:latin typeface="Cambria Math" panose="02040503050406030204" pitchFamily="18" charset="0"/>
                      </a:rPr>
                      <m:t> </m:t>
                    </m:r>
                  </m:oMath>
                </a14:m>
                <a:r>
                  <a:rPr lang="zh-CN" altLang="en-US" sz="2800" dirty="0"/>
                  <a:t>，其中</a:t>
                </a:r>
                <a14:m>
                  <m:oMath xmlns:m="http://schemas.openxmlformats.org/officeDocument/2006/math">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𝑎</m:t>
                        </m:r>
                      </m:e>
                      <m:sub>
                        <m:r>
                          <a:rPr lang="en-US" altLang="zh-CN" sz="2800" b="0" i="1">
                            <a:latin typeface="Cambria Math" panose="02040503050406030204" pitchFamily="18" charset="0"/>
                          </a:rPr>
                          <m:t>𝑡</m:t>
                        </m:r>
                      </m:sub>
                    </m:sSub>
                    <m:r>
                      <a:rPr lang="en-US" altLang="zh-CN" sz="2800" b="0" i="1">
                        <a:latin typeface="Cambria Math" panose="02040503050406030204" pitchFamily="18" charset="0"/>
                      </a:rPr>
                      <m:t>∈</m:t>
                    </m:r>
                    <m:r>
                      <a:rPr lang="en-US" altLang="zh-CN" sz="2800" b="0" i="1">
                        <a:latin typeface="Cambria Math" panose="02040503050406030204" pitchFamily="18" charset="0"/>
                      </a:rPr>
                      <m:t>𝐴</m:t>
                    </m:r>
                  </m:oMath>
                </a14:m>
                <a:r>
                  <a:rPr lang="zh-CN" altLang="en-US" sz="2800" dirty="0"/>
                  <a:t>为第𝑡步采取的动作</a:t>
                </a:r>
                <a:endParaRPr lang="zh-CN" altLang="en-US" sz="2800" dirty="0"/>
              </a:p>
              <a:p>
                <a:r>
                  <a:rPr lang="zh-CN" altLang="en-US" sz="2800" dirty="0"/>
                  <a:t>奖励可能受动作的影响，因此修改奖励函数为</a:t>
                </a:r>
                <a14:m>
                  <m:oMath xmlns:m="http://schemas.openxmlformats.org/officeDocument/2006/math">
                    <m:r>
                      <a:rPr lang="en-US" altLang="zh-CN" sz="2800" b="0" i="1">
                        <a:latin typeface="Cambria Math" panose="02040503050406030204" pitchFamily="18" charset="0"/>
                      </a:rPr>
                      <m:t>𝑅</m:t>
                    </m:r>
                    <m:r>
                      <a:rPr lang="en-US" altLang="zh-CN" sz="2800" b="0" i="1" smtClean="0">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𝑆</m:t>
                        </m:r>
                      </m:e>
                      <m:sub>
                        <m:r>
                          <a:rPr lang="en-US" altLang="zh-CN" sz="2800" b="0" i="1">
                            <a:latin typeface="Cambria Math" panose="02040503050406030204" pitchFamily="18" charset="0"/>
                          </a:rPr>
                          <m:t>𝑡</m:t>
                        </m:r>
                      </m:sub>
                    </m:sSub>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𝑎</m:t>
                        </m:r>
                      </m:e>
                      <m:sub>
                        <m:r>
                          <a:rPr lang="en-US" altLang="zh-CN" sz="2800" b="0" i="1">
                            <a:latin typeface="Cambria Math" panose="02040503050406030204" pitchFamily="18" charset="0"/>
                          </a:rPr>
                          <m:t>𝑡</m:t>
                        </m:r>
                      </m:sub>
                    </m:sSub>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𝑆</m:t>
                        </m:r>
                      </m:e>
                      <m:sub>
                        <m:r>
                          <a:rPr lang="en-US" altLang="zh-CN" sz="2800" b="0" i="1">
                            <a:latin typeface="Cambria Math" panose="02040503050406030204" pitchFamily="18" charset="0"/>
                          </a:rPr>
                          <m:t>𝑡</m:t>
                        </m:r>
                        <m:r>
                          <a:rPr lang="en-US" altLang="zh-CN" sz="2800" b="0" i="1">
                            <a:latin typeface="Cambria Math" panose="02040503050406030204" pitchFamily="18" charset="0"/>
                          </a:rPr>
                          <m:t>+</m:t>
                        </m:r>
                        <m:r>
                          <a:rPr lang="en-US" altLang="zh-CN" sz="2800" b="0" i="1">
                            <a:latin typeface="Cambria Math" panose="02040503050406030204" pitchFamily="18" charset="0"/>
                          </a:rPr>
                          <m:t>1</m:t>
                        </m:r>
                      </m:sub>
                    </m:sSub>
                    <m:r>
                      <a:rPr lang="en-US" altLang="zh-CN" sz="2800" b="0" i="1" smtClean="0">
                        <a:latin typeface="Cambria Math" panose="02040503050406030204" pitchFamily="18" charset="0"/>
                      </a:rPr>
                      <m:t>)</m:t>
                    </m:r>
                  </m:oMath>
                </a14:m>
                <a:endParaRPr lang="en-US" altLang="zh-CN" sz="2800" dirty="0"/>
              </a:p>
              <a:p>
                <a:endParaRPr lang="zh-CN" altLang="en-US" sz="2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65794" y="4294301"/>
                <a:ext cx="7626921" cy="2238241"/>
              </a:xfrm>
              <a:prstGeom prst="rect">
                <a:avLst/>
              </a:prstGeom>
              <a:ln w="10033">
                <a:solidFill>
                  <a:schemeClr val="accent3"/>
                </a:solidFill>
              </a:ln>
            </p:spPr>
            <p:txBody>
              <a:bodyPr wrap="square">
                <a:spAutoFit/>
              </a:bodyPr>
              <a:lstStyle/>
              <a:p>
                <a:pPr marL="342900" indent="-342900">
                  <a:lnSpc>
                    <a:spcPct val="150000"/>
                  </a:lnSpc>
                  <a:buFont typeface="Arial" panose="020B0604020202020204" pitchFamily="34" charset="0"/>
                  <a:buChar cha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动作集合</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𝐴</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可以是有限的，也可以是无限的</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状态转移可是确定</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(deterministic)</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的，也可以是随机概率性</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(stochastic)</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确定状态转移相当于发生从</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𝑆</m:t>
                        </m:r>
                      </m:e>
                      <m:sub>
                        <m:r>
                          <a:rPr lang="en-US" altLang="zh-CN" sz="2400" i="1">
                            <a:latin typeface="Cambria Math" panose="02040503050406030204" pitchFamily="18" charset="0"/>
                            <a:ea typeface="黑体" panose="02010609060101010101" pitchFamily="49" charset="-122"/>
                          </a:rPr>
                          <m:t>𝑡</m:t>
                        </m:r>
                      </m:sub>
                    </m:sSub>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到</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𝑆</m:t>
                        </m:r>
                      </m:e>
                      <m:sub>
                        <m:r>
                          <a:rPr lang="en-US" altLang="zh-CN" sz="2400" i="1">
                            <a:latin typeface="Cambria Math" panose="02040503050406030204" pitchFamily="18" charset="0"/>
                            <a:ea typeface="黑体" panose="02010609060101010101" pitchFamily="49" charset="-122"/>
                          </a:rPr>
                          <m:t>𝑡</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sub>
                    </m:sSub>
                    <m:r>
                      <a:rPr lang="zh-CN" altLang="en-US" sz="2400" b="0" i="1" smtClean="0">
                        <a:latin typeface="Cambria Math" panose="02040503050406030204"/>
                        <a:ea typeface="黑体" panose="02010609060101010101" pitchFamily="49" charset="-122"/>
                      </a:rPr>
                      <m:t>的</m:t>
                    </m:r>
                    <m:r>
                      <a:rPr lang="zh-CN" altLang="en-US" sz="2400" i="1">
                        <a:latin typeface="Cambria Math" panose="02040503050406030204"/>
                        <a:ea typeface="黑体" panose="02010609060101010101" pitchFamily="49" charset="-122"/>
                      </a:rPr>
                      <m:t>转移</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概率为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265794" y="4294301"/>
                <a:ext cx="7626921" cy="2238241"/>
              </a:xfrm>
              <a:prstGeom prst="rect">
                <a:avLst/>
              </a:prstGeom>
              <a:blipFill rotWithShape="1">
                <a:blip r:embed="rId2"/>
                <a:stretch>
                  <a:fillRect l="-71" t="-246" r="-63" b="-668"/>
                </a:stretch>
              </a:blipFill>
              <a:ln w="10033">
                <a:solidFill>
                  <a:schemeClr val="accent3"/>
                </a:solidFill>
              </a:ln>
            </p:spPr>
            <p:txBody>
              <a:bodyPr/>
              <a:lstStyle/>
              <a:p>
                <a:r>
                  <a:rPr lang="zh-CN" altLang="en-US">
                    <a:noFill/>
                  </a:rPr>
                  <a:t> </a:t>
                </a:r>
              </a:p>
            </p:txBody>
          </p:sp>
        </mc:Fallback>
      </mc:AlternateContent>
      <p:grpSp>
        <p:nvGrpSpPr>
          <p:cNvPr id="5" name="组合 4"/>
          <p:cNvGrpSpPr/>
          <p:nvPr/>
        </p:nvGrpSpPr>
        <p:grpSpPr>
          <a:xfrm>
            <a:off x="8021368" y="4680962"/>
            <a:ext cx="3947038" cy="881619"/>
            <a:chOff x="1793750" y="5572902"/>
            <a:chExt cx="3947038" cy="881619"/>
          </a:xfrm>
        </p:grpSpPr>
        <mc:AlternateContent xmlns:mc="http://schemas.openxmlformats.org/markup-compatibility/2006">
          <mc:Choice xmlns:a14="http://schemas.microsoft.com/office/drawing/2010/main" Requires="a14">
            <p:sp>
              <p:nvSpPr>
                <p:cNvPr id="6" name="矩形 5"/>
                <p:cNvSpPr/>
                <p:nvPr/>
              </p:nvSpPr>
              <p:spPr>
                <a:xfrm>
                  <a:off x="1793750" y="6085189"/>
                  <a:ext cx="43704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𝑆</m:t>
                            </m:r>
                          </m:e>
                          <m:sub>
                            <m:r>
                              <a:rPr lang="en-US" altLang="zh-CN" b="0" i="1" dirty="0" smtClean="0">
                                <a:latin typeface="Cambria Math" panose="02040503050406030204" pitchFamily="18" charset="0"/>
                                <a:ea typeface="黑体" panose="02010609060101010101" pitchFamily="49" charset="-122"/>
                              </a:rPr>
                              <m:t>0</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1793750" y="6085189"/>
                  <a:ext cx="437043"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677261" y="6085189"/>
                  <a:ext cx="43704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𝑆</m:t>
                            </m:r>
                          </m:e>
                          <m:sub>
                            <m:r>
                              <a:rPr lang="en-US" altLang="zh-CN" b="0" i="1" dirty="0" smtClean="0">
                                <a:latin typeface="Cambria Math" panose="02040503050406030204" pitchFamily="18" charset="0"/>
                                <a:ea typeface="黑体" panose="02010609060101010101" pitchFamily="49" charset="-122"/>
                              </a:rPr>
                              <m:t>1</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2677261" y="6085189"/>
                  <a:ext cx="437043" cy="36933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560772" y="6085189"/>
                  <a:ext cx="43704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𝑆</m:t>
                            </m:r>
                          </m:e>
                          <m:sub>
                            <m:r>
                              <a:rPr lang="en-US" altLang="zh-CN" b="0" i="1" dirty="0" smtClean="0">
                                <a:latin typeface="Cambria Math" panose="02040503050406030204" pitchFamily="18" charset="0"/>
                                <a:ea typeface="黑体" panose="02010609060101010101" pitchFamily="49" charset="-122"/>
                              </a:rPr>
                              <m:t>2</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3560772" y="6085189"/>
                  <a:ext cx="437043" cy="369332"/>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444283" y="6085189"/>
                  <a:ext cx="43704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𝑆</m:t>
                            </m:r>
                          </m:e>
                          <m:sub>
                            <m:r>
                              <a:rPr lang="en-US" altLang="zh-CN" b="0" i="1" dirty="0" smtClean="0">
                                <a:latin typeface="Cambria Math" panose="02040503050406030204" pitchFamily="18" charset="0"/>
                                <a:ea typeface="黑体" panose="02010609060101010101" pitchFamily="49" charset="-122"/>
                              </a:rPr>
                              <m:t>3</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4444283" y="6085189"/>
                  <a:ext cx="437043" cy="369332"/>
                </a:xfrm>
                <a:prstGeom prst="rect">
                  <a:avLst/>
                </a:prstGeom>
                <a:blipFill rotWithShape="1">
                  <a:blip r:embed="rId6"/>
                </a:blipFill>
              </p:spPr>
              <p:txBody>
                <a:bodyPr/>
                <a:lstStyle/>
                <a:p>
                  <a:r>
                    <a:rPr lang="zh-CN" altLang="en-US">
                      <a:noFill/>
                    </a:rPr>
                    <a:t> </a:t>
                  </a:r>
                </a:p>
              </p:txBody>
            </p:sp>
          </mc:Fallback>
        </mc:AlternateContent>
        <p:cxnSp>
          <p:nvCxnSpPr>
            <p:cNvPr id="10" name="直接箭头连接符 9"/>
            <p:cNvCxnSpPr>
              <a:stCxn id="6" idx="3"/>
              <a:endCxn id="7" idx="1"/>
            </p:cNvCxnSpPr>
            <p:nvPr/>
          </p:nvCxnSpPr>
          <p:spPr>
            <a:xfrm>
              <a:off x="2230793" y="6269855"/>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881326" y="6314652"/>
              <a:ext cx="446468" cy="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3"/>
              <a:endCxn id="8" idx="1"/>
            </p:cNvCxnSpPr>
            <p:nvPr/>
          </p:nvCxnSpPr>
          <p:spPr>
            <a:xfrm>
              <a:off x="3114304" y="6269855"/>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3"/>
              <a:endCxn id="9" idx="1"/>
            </p:cNvCxnSpPr>
            <p:nvPr/>
          </p:nvCxnSpPr>
          <p:spPr>
            <a:xfrm>
              <a:off x="3997815" y="6269855"/>
              <a:ext cx="446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箭头: 下 13"/>
            <p:cNvSpPr/>
            <p:nvPr/>
          </p:nvSpPr>
          <p:spPr>
            <a:xfrm rot="10800000">
              <a:off x="2381251" y="5981700"/>
              <a:ext cx="161923" cy="337146"/>
            </a:xfrm>
            <a:prstGeom prst="down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5" name="矩形 14"/>
                <p:cNvSpPr/>
                <p:nvPr/>
              </p:nvSpPr>
              <p:spPr>
                <a:xfrm>
                  <a:off x="2172517" y="5592747"/>
                  <a:ext cx="48789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1</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2172517" y="5592747"/>
                  <a:ext cx="487890" cy="369332"/>
                </a:xfrm>
                <a:prstGeom prst="rect">
                  <a:avLst/>
                </a:prstGeom>
                <a:blipFill rotWithShape="1">
                  <a:blip r:embed="rId7"/>
                </a:blipFill>
              </p:spPr>
              <p:txBody>
                <a:bodyPr/>
                <a:lstStyle/>
                <a:p>
                  <a:r>
                    <a:rPr lang="zh-CN" altLang="en-US">
                      <a:noFill/>
                    </a:rPr>
                    <a:t> </a:t>
                  </a:r>
                </a:p>
              </p:txBody>
            </p:sp>
          </mc:Fallback>
        </mc:AlternateContent>
        <p:sp>
          <p:nvSpPr>
            <p:cNvPr id="16" name="箭头: 下 15"/>
            <p:cNvSpPr/>
            <p:nvPr/>
          </p:nvSpPr>
          <p:spPr>
            <a:xfrm rot="10800000">
              <a:off x="4116351" y="5961855"/>
              <a:ext cx="161923" cy="337146"/>
            </a:xfrm>
            <a:prstGeom prst="down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7" name="矩形 16"/>
                <p:cNvSpPr/>
                <p:nvPr/>
              </p:nvSpPr>
              <p:spPr>
                <a:xfrm>
                  <a:off x="3907617" y="5572902"/>
                  <a:ext cx="4932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3</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17" name="矩形 16"/>
                <p:cNvSpPr>
                  <a:spLocks noRot="1" noChangeAspect="1" noMove="1" noResize="1" noEditPoints="1" noAdjustHandles="1" noChangeArrowheads="1" noChangeShapeType="1" noTextEdit="1"/>
                </p:cNvSpPr>
                <p:nvPr/>
              </p:nvSpPr>
              <p:spPr>
                <a:xfrm>
                  <a:off x="3907617" y="5572902"/>
                  <a:ext cx="493212" cy="369332"/>
                </a:xfrm>
                <a:prstGeom prst="rect">
                  <a:avLst/>
                </a:prstGeom>
                <a:blipFill rotWithShape="1">
                  <a:blip r:embed="rId8"/>
                </a:blipFill>
              </p:spPr>
              <p:txBody>
                <a:bodyPr/>
                <a:lstStyle/>
                <a:p>
                  <a:r>
                    <a:rPr lang="zh-CN" altLang="en-US">
                      <a:noFill/>
                    </a:rPr>
                    <a:t> </a:t>
                  </a:r>
                </a:p>
              </p:txBody>
            </p:sp>
          </mc:Fallback>
        </mc:AlternateContent>
        <p:sp>
          <p:nvSpPr>
            <p:cNvPr id="18" name="箭头: 下 17"/>
            <p:cNvSpPr/>
            <p:nvPr/>
          </p:nvSpPr>
          <p:spPr>
            <a:xfrm rot="10800000">
              <a:off x="3248801" y="5968687"/>
              <a:ext cx="161923" cy="337146"/>
            </a:xfrm>
            <a:prstGeom prst="down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矩形 18"/>
                <p:cNvSpPr/>
                <p:nvPr/>
              </p:nvSpPr>
              <p:spPr>
                <a:xfrm>
                  <a:off x="3040067" y="5579734"/>
                  <a:ext cx="4932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2</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19" name="矩形 18"/>
                <p:cNvSpPr>
                  <a:spLocks noRot="1" noChangeAspect="1" noMove="1" noResize="1" noEditPoints="1" noAdjustHandles="1" noChangeArrowheads="1" noChangeShapeType="1" noTextEdit="1"/>
                </p:cNvSpPr>
                <p:nvPr/>
              </p:nvSpPr>
              <p:spPr>
                <a:xfrm>
                  <a:off x="3040067" y="5579734"/>
                  <a:ext cx="493212" cy="369332"/>
                </a:xfrm>
                <a:prstGeom prst="rect">
                  <a:avLst/>
                </a:prstGeom>
                <a:blipFill rotWithShape="1">
                  <a:blip r:embed="rId9"/>
                </a:blipFill>
              </p:spPr>
              <p:txBody>
                <a:bodyPr/>
                <a:lstStyle/>
                <a:p>
                  <a:r>
                    <a:rPr lang="zh-CN" altLang="en-US">
                      <a:noFill/>
                    </a:rPr>
                    <a:t> </a:t>
                  </a:r>
                </a:p>
              </p:txBody>
            </p:sp>
          </mc:Fallback>
        </mc:AlternateContent>
        <p:sp>
          <p:nvSpPr>
            <p:cNvPr id="20" name="箭头: 下 19"/>
            <p:cNvSpPr/>
            <p:nvPr/>
          </p:nvSpPr>
          <p:spPr>
            <a:xfrm rot="10800000">
              <a:off x="4975110" y="5961856"/>
              <a:ext cx="161923" cy="337146"/>
            </a:xfrm>
            <a:prstGeom prst="down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矩形 20"/>
                <p:cNvSpPr/>
                <p:nvPr/>
              </p:nvSpPr>
              <p:spPr>
                <a:xfrm>
                  <a:off x="4766376" y="5572903"/>
                  <a:ext cx="4932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4</m:t>
                            </m:r>
                          </m:sub>
                        </m:sSub>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21" name="矩形 20"/>
                <p:cNvSpPr>
                  <a:spLocks noRot="1" noChangeAspect="1" noMove="1" noResize="1" noEditPoints="1" noAdjustHandles="1" noChangeArrowheads="1" noChangeShapeType="1" noTextEdit="1"/>
                </p:cNvSpPr>
                <p:nvPr/>
              </p:nvSpPr>
              <p:spPr>
                <a:xfrm>
                  <a:off x="4766376" y="5572903"/>
                  <a:ext cx="493212" cy="36933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5303745" y="6057236"/>
                  <a:ext cx="43704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Times New Roman" panose="02020603050405020304" pitchFamily="16" charset="0"/>
                    <a:cs typeface="Times New Roman" panose="02020603050405020304" pitchFamily="16" charset="0"/>
                  </a:endParaRPr>
                </a:p>
              </p:txBody>
            </p:sp>
          </mc:Choice>
          <mc:Fallback>
            <p:sp>
              <p:nvSpPr>
                <p:cNvPr id="22" name="矩形 21"/>
                <p:cNvSpPr>
                  <a:spLocks noRot="1" noChangeAspect="1" noMove="1" noResize="1" noEditPoints="1" noAdjustHandles="1" noChangeArrowheads="1" noChangeShapeType="1" noTextEdit="1"/>
                </p:cNvSpPr>
                <p:nvPr/>
              </p:nvSpPr>
              <p:spPr>
                <a:xfrm>
                  <a:off x="5303745" y="6057236"/>
                  <a:ext cx="437043" cy="369332"/>
                </a:xfrm>
                <a:prstGeom prst="rect">
                  <a:avLst/>
                </a:prstGeom>
                <a:blipFill rotWithShape="1">
                  <a:blip r:embed="rId1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3" name="矩形 22"/>
              <p:cNvSpPr/>
              <p:nvPr/>
            </p:nvSpPr>
            <p:spPr>
              <a:xfrm>
                <a:off x="8446003" y="5422712"/>
                <a:ext cx="57573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𝑎</m:t>
                          </m:r>
                        </m:e>
                        <m:sub>
                          <m:r>
                            <a:rPr lang="en-US" altLang="zh-CN" sz="2400" b="0" i="1" smtClean="0">
                              <a:solidFill>
                                <a:srgbClr val="FF0000"/>
                              </a:solidFill>
                              <a:latin typeface="Cambria Math" panose="02040503050406030204" pitchFamily="18" charset="0"/>
                            </a:rPr>
                            <m:t>0</m:t>
                          </m:r>
                        </m:sub>
                      </m:sSub>
                    </m:oMath>
                  </m:oMathPara>
                </a14:m>
                <a:endParaRPr lang="zh-CN" altLang="en-US" sz="2400" dirty="0">
                  <a:solidFill>
                    <a:srgbClr val="FF0000"/>
                  </a:solidFill>
                  <a:latin typeface="Times New Roman" panose="02020603050405020304" pitchFamily="16" charset="0"/>
                  <a:cs typeface="Times New Roman" panose="02020603050405020304" pitchFamily="16" charset="0"/>
                </a:endParaRPr>
              </a:p>
            </p:txBody>
          </p:sp>
        </mc:Choice>
        <mc:Fallback>
          <p:sp>
            <p:nvSpPr>
              <p:cNvPr id="23" name="矩形 22"/>
              <p:cNvSpPr>
                <a:spLocks noRot="1" noChangeAspect="1" noMove="1" noResize="1" noEditPoints="1" noAdjustHandles="1" noChangeArrowheads="1" noChangeShapeType="1" noTextEdit="1"/>
              </p:cNvSpPr>
              <p:nvPr/>
            </p:nvSpPr>
            <p:spPr>
              <a:xfrm>
                <a:off x="8446003" y="5422712"/>
                <a:ext cx="575734" cy="461665"/>
              </a:xfrm>
              <a:prstGeom prst="rect">
                <a:avLst/>
              </a:prstGeom>
              <a:blipFill rotWithShape="1">
                <a:blip r:embed="rId12"/>
                <a:stretch>
                  <a:fillRect l="-87" t="-97" r="51"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9342802" y="5409699"/>
                <a:ext cx="56861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𝑎</m:t>
                          </m:r>
                        </m:e>
                        <m:sub>
                          <m:r>
                            <a:rPr lang="en-US" altLang="zh-CN" sz="2400" b="0" i="1" smtClean="0">
                              <a:solidFill>
                                <a:srgbClr val="FF0000"/>
                              </a:solidFill>
                              <a:latin typeface="Cambria Math" panose="02040503050406030204" pitchFamily="18" charset="0"/>
                            </a:rPr>
                            <m:t>1</m:t>
                          </m:r>
                        </m:sub>
                      </m:sSub>
                    </m:oMath>
                  </m:oMathPara>
                </a14:m>
                <a:endParaRPr lang="zh-CN" altLang="en-US" sz="2400" dirty="0">
                  <a:solidFill>
                    <a:srgbClr val="FF0000"/>
                  </a:solidFill>
                  <a:latin typeface="Times New Roman" panose="02020603050405020304" pitchFamily="16" charset="0"/>
                  <a:cs typeface="Times New Roman" panose="02020603050405020304" pitchFamily="16" charset="0"/>
                </a:endParaRPr>
              </a:p>
            </p:txBody>
          </p:sp>
        </mc:Choice>
        <mc:Fallback>
          <p:sp>
            <p:nvSpPr>
              <p:cNvPr id="24" name="矩形 23"/>
              <p:cNvSpPr>
                <a:spLocks noRot="1" noChangeAspect="1" noMove="1" noResize="1" noEditPoints="1" noAdjustHandles="1" noChangeArrowheads="1" noChangeShapeType="1" noTextEdit="1"/>
              </p:cNvSpPr>
              <p:nvPr/>
            </p:nvSpPr>
            <p:spPr>
              <a:xfrm>
                <a:off x="9342802" y="5409699"/>
                <a:ext cx="568617" cy="461665"/>
              </a:xfrm>
              <a:prstGeom prst="rect">
                <a:avLst/>
              </a:prstGeom>
              <a:blipFill rotWithShape="1">
                <a:blip r:embed="rId13"/>
                <a:stretch>
                  <a:fillRect l="-8" t="-29" r="60"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10188499" y="5422712"/>
                <a:ext cx="57573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𝑎</m:t>
                          </m:r>
                        </m:e>
                        <m:sub>
                          <m:r>
                            <a:rPr lang="en-US" altLang="zh-CN" sz="2400" b="0" i="1" smtClean="0">
                              <a:solidFill>
                                <a:srgbClr val="FF0000"/>
                              </a:solidFill>
                              <a:latin typeface="Cambria Math" panose="02040503050406030204" pitchFamily="18" charset="0"/>
                            </a:rPr>
                            <m:t>2</m:t>
                          </m:r>
                        </m:sub>
                      </m:sSub>
                    </m:oMath>
                  </m:oMathPara>
                </a14:m>
                <a:endParaRPr lang="zh-CN" altLang="en-US" sz="2400" dirty="0">
                  <a:solidFill>
                    <a:srgbClr val="FF0000"/>
                  </a:solidFill>
                  <a:latin typeface="Times New Roman" panose="02020603050405020304" pitchFamily="16" charset="0"/>
                  <a:cs typeface="Times New Roman" panose="02020603050405020304" pitchFamily="16" charset="0"/>
                </a:endParaRPr>
              </a:p>
            </p:txBody>
          </p:sp>
        </mc:Choice>
        <mc:Fallback>
          <p:sp>
            <p:nvSpPr>
              <p:cNvPr id="25" name="矩形 24"/>
              <p:cNvSpPr>
                <a:spLocks noRot="1" noChangeAspect="1" noMove="1" noResize="1" noEditPoints="1" noAdjustHandles="1" noChangeArrowheads="1" noChangeShapeType="1" noTextEdit="1"/>
              </p:cNvSpPr>
              <p:nvPr/>
            </p:nvSpPr>
            <p:spPr>
              <a:xfrm>
                <a:off x="10188499" y="5422712"/>
                <a:ext cx="575734" cy="461665"/>
              </a:xfrm>
              <a:prstGeom prst="rect">
                <a:avLst/>
              </a:prstGeom>
              <a:blipFill rotWithShape="1">
                <a:blip r:embed="rId14"/>
                <a:stretch>
                  <a:fillRect l="-97" t="-97" r="60"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11034196" y="5422712"/>
                <a:ext cx="57573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𝑎</m:t>
                          </m:r>
                        </m:e>
                        <m:sub>
                          <m:r>
                            <a:rPr lang="en-US" altLang="zh-CN" sz="2400" b="0" i="1" smtClean="0">
                              <a:solidFill>
                                <a:srgbClr val="FF0000"/>
                              </a:solidFill>
                              <a:latin typeface="Cambria Math" panose="02040503050406030204" pitchFamily="18" charset="0"/>
                            </a:rPr>
                            <m:t>3</m:t>
                          </m:r>
                        </m:sub>
                      </m:sSub>
                    </m:oMath>
                  </m:oMathPara>
                </a14:m>
                <a:endParaRPr lang="zh-CN" altLang="en-US" sz="2400" dirty="0">
                  <a:solidFill>
                    <a:srgbClr val="FF0000"/>
                  </a:solidFill>
                  <a:latin typeface="Times New Roman" panose="02020603050405020304" pitchFamily="16" charset="0"/>
                  <a:cs typeface="Times New Roman" panose="02020603050405020304" pitchFamily="16" charset="0"/>
                </a:endParaRPr>
              </a:p>
            </p:txBody>
          </p:sp>
        </mc:Choice>
        <mc:Fallback>
          <p:sp>
            <p:nvSpPr>
              <p:cNvPr id="26" name="矩形 25"/>
              <p:cNvSpPr>
                <a:spLocks noRot="1" noChangeAspect="1" noMove="1" noResize="1" noEditPoints="1" noAdjustHandles="1" noChangeArrowheads="1" noChangeShapeType="1" noTextEdit="1"/>
              </p:cNvSpPr>
              <p:nvPr/>
            </p:nvSpPr>
            <p:spPr>
              <a:xfrm>
                <a:off x="11034196" y="5422712"/>
                <a:ext cx="575734" cy="461665"/>
              </a:xfrm>
              <a:prstGeom prst="rect">
                <a:avLst/>
              </a:prstGeom>
              <a:blipFill rotWithShape="1">
                <a:blip r:embed="rId15"/>
                <a:stretch>
                  <a:fillRect l="-76" t="-97" r="39" b="101"/>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r>
              <a:rPr lang="en-US" altLang="zh-CN" dirty="0"/>
              <a:t>(Markov Decision Process)</a:t>
            </a:r>
            <a:r>
              <a:rPr lang="zh-CN" altLang="en-US" dirty="0"/>
              <a:t>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使用离散马尔可夫过程描述机器人移动问题</a:t>
                </a:r>
                <a:endParaRPr lang="zh-CN" altLang="en-US" dirty="0"/>
              </a:p>
              <a:p>
                <a:pPr lvl="1"/>
                <a:r>
                  <a:rPr lang="zh-CN" altLang="en-US" dirty="0">
                    <a:solidFill>
                      <a:srgbClr val="FF0000"/>
                    </a:solidFill>
                  </a:rPr>
                  <a:t>随机变量序列</a:t>
                </a:r>
                <a14:m>
                  <m:oMath xmlns:m="http://schemas.openxmlformats.org/officeDocument/2006/math">
                    <m:sSub>
                      <m:sSubPr>
                        <m:ctrlPr>
                          <a:rPr lang="en-US" altLang="zh-CN" i="1">
                            <a:solidFill>
                              <a:srgbClr val="FF0000"/>
                            </a:solidFill>
                            <a:latin typeface="Cambria Math" panose="02040503050406030204" pitchFamily="18" charset="0"/>
                          </a:rPr>
                        </m:ctrlPr>
                      </m:sSubPr>
                      <m:e>
                        <m:d>
                          <m:dPr>
                            <m:begChr m:val="{"/>
                            <m:endChr m:val="}"/>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a:rPr>
                                  <m:t>𝑆</m:t>
                                </m:r>
                              </m:e>
                              <m:sub>
                                <m:r>
                                  <a:rPr lang="en-US" altLang="zh-CN">
                                    <a:solidFill>
                                      <a:srgbClr val="FF0000"/>
                                    </a:solidFill>
                                    <a:latin typeface="Cambria Math" panose="02040503050406030204"/>
                                  </a:rPr>
                                  <m:t>𝑡</m:t>
                                </m:r>
                              </m:sub>
                            </m:sSub>
                          </m:e>
                        </m:d>
                      </m:e>
                      <m:sub>
                        <m:r>
                          <a:rPr lang="en-US" altLang="zh-CN">
                            <a:solidFill>
                              <a:srgbClr val="FF0000"/>
                            </a:solidFill>
                            <a:latin typeface="Cambria Math" panose="02040503050406030204"/>
                          </a:rPr>
                          <m:t>𝑡</m:t>
                        </m:r>
                        <m:r>
                          <a:rPr lang="en-US" altLang="zh-CN">
                            <a:solidFill>
                              <a:srgbClr val="FF0000"/>
                            </a:solidFill>
                            <a:latin typeface="Cambria Math" panose="02040503050406030204"/>
                          </a:rPr>
                          <m:t>=</m:t>
                        </m:r>
                        <m:r>
                          <a:rPr lang="en-US" altLang="zh-CN">
                            <a:solidFill>
                              <a:srgbClr val="FF0000"/>
                            </a:solidFill>
                            <a:latin typeface="Cambria Math" panose="02040503050406030204"/>
                          </a:rPr>
                          <m:t>0</m:t>
                        </m:r>
                        <m:r>
                          <a:rPr lang="en-US" altLang="zh-CN">
                            <a:solidFill>
                              <a:srgbClr val="FF0000"/>
                            </a:solidFill>
                            <a:latin typeface="Cambria Math" panose="02040503050406030204"/>
                          </a:rPr>
                          <m:t>,</m:t>
                        </m:r>
                        <m:r>
                          <a:rPr lang="en-US" altLang="zh-CN">
                            <a:solidFill>
                              <a:srgbClr val="FF0000"/>
                            </a:solidFill>
                            <a:latin typeface="Cambria Math" panose="02040503050406030204"/>
                          </a:rPr>
                          <m:t>1</m:t>
                        </m:r>
                        <m:r>
                          <a:rPr lang="en-US" altLang="zh-CN">
                            <a:solidFill>
                              <a:srgbClr val="FF0000"/>
                            </a:solidFill>
                            <a:latin typeface="Cambria Math" panose="02040503050406030204"/>
                          </a:rPr>
                          <m:t>,</m:t>
                        </m:r>
                        <m:r>
                          <a:rPr lang="en-US" altLang="zh-CN">
                            <a:solidFill>
                              <a:srgbClr val="FF0000"/>
                            </a:solidFill>
                            <a:latin typeface="Cambria Math" panose="02040503050406030204"/>
                          </a:rPr>
                          <m:t>2</m:t>
                        </m:r>
                        <m:r>
                          <a:rPr lang="en-US" altLang="zh-CN">
                            <a:solidFill>
                              <a:srgbClr val="FF0000"/>
                            </a:solidFill>
                            <a:latin typeface="Cambria Math" panose="02040503050406030204"/>
                          </a:rPr>
                          <m:t>,⋯</m:t>
                        </m:r>
                      </m:sub>
                    </m:sSub>
                    <m:r>
                      <a:rPr lang="en-US" altLang="zh-CN" i="1">
                        <a:solidFill>
                          <a:srgbClr val="FF0000"/>
                        </a:solidFill>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𝑡</m:t>
                        </m:r>
                      </m:sub>
                    </m:sSub>
                  </m:oMath>
                </a14:m>
                <a:r>
                  <a:rPr lang="zh-CN" altLang="en-US" dirty="0"/>
                  <a:t>表示机器人第𝑡步所在位置</a:t>
                </a:r>
                <a:r>
                  <a:rPr lang="en-US" altLang="zh-CN" dirty="0"/>
                  <a:t>(</a:t>
                </a:r>
                <a:r>
                  <a:rPr lang="zh-CN" altLang="en-US" dirty="0"/>
                  <a:t>状态</a:t>
                </a:r>
                <a:r>
                  <a:rPr lang="en-US" altLang="zh-CN" dirty="0"/>
                  <a:t>)</a:t>
                </a:r>
                <a:r>
                  <a:rPr lang="zh-CN" altLang="en-US" dirty="0"/>
                  <a:t>，每个随机变量</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𝑡</m:t>
                        </m:r>
                      </m:sub>
                    </m:sSub>
                  </m:oMath>
                </a14:m>
                <a:r>
                  <a:rPr lang="zh-CN" altLang="en-US" dirty="0"/>
                  <a:t>的取值范围为</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a:latin typeface="Cambria Math" panose="02040503050406030204" pitchFamily="18" charset="0"/>
                              </a:rPr>
                              <m:t>9</m:t>
                            </m:r>
                          </m:sub>
                        </m:sSub>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𝑠</m:t>
                            </m:r>
                          </m:e>
                          <m:sub>
                            <m:r>
                              <a:rPr lang="en-US" altLang="zh-CN" b="0" i="1">
                                <a:latin typeface="Cambria Math" panose="02040503050406030204" pitchFamily="18" charset="0"/>
                              </a:rPr>
                              <m:t>𝑑</m:t>
                            </m:r>
                          </m:sub>
                        </m:sSub>
                      </m:e>
                    </m:d>
                  </m:oMath>
                </a14:m>
                <a:endParaRPr lang="en-US" altLang="zh-CN" dirty="0"/>
              </a:p>
              <a:p>
                <a:pPr lvl="1"/>
                <a:r>
                  <a:rPr lang="zh-CN" altLang="en-US" dirty="0">
                    <a:solidFill>
                      <a:srgbClr val="FF0000"/>
                    </a:solidFill>
                  </a:rPr>
                  <a:t>动作集合</a:t>
                </a:r>
                <a:r>
                  <a:rPr lang="zh-CN" altLang="en-US" dirty="0"/>
                  <a:t>：</a:t>
                </a:r>
                <a14:m>
                  <m:oMath xmlns:m="http://schemas.openxmlformats.org/officeDocument/2006/math">
                    <m:r>
                      <a:rPr lang="zh-CN" altLang="en-US" i="1" dirty="0" smtClean="0">
                        <a:latin typeface="Cambria Math" panose="02040503050406030204" pitchFamily="18" charset="0"/>
                      </a:rPr>
                      <m:t>𝐴</m:t>
                    </m:r>
                    <m:r>
                      <a:rPr lang="en-US" altLang="zh-CN" i="1" dirty="0">
                        <a:latin typeface="Cambria Math" panose="02040503050406030204" pitchFamily="18" charset="0"/>
                      </a:rPr>
                      <m:t>={</m:t>
                    </m:r>
                    <m:r>
                      <a:rPr lang="zh-CN" altLang="en-US" i="1" dirty="0">
                        <a:latin typeface="Cambria Math" panose="02040503050406030204" pitchFamily="18" charset="0"/>
                      </a:rPr>
                      <m:t>上，右</m:t>
                    </m:r>
                    <m:r>
                      <a:rPr lang="en-US" altLang="zh-CN" i="1" dirty="0">
                        <a:latin typeface="Cambria Math" panose="02040503050406030204" pitchFamily="18" charset="0"/>
                      </a:rPr>
                      <m:t>}</m:t>
                    </m:r>
                  </m:oMath>
                </a14:m>
                <a:endParaRPr lang="en-US" altLang="zh-CN" dirty="0"/>
              </a:p>
              <a:p>
                <a:pPr lvl="1"/>
                <a:r>
                  <a:rPr lang="zh-CN" altLang="en-US" dirty="0">
                    <a:solidFill>
                      <a:srgbClr val="FF0000"/>
                    </a:solidFill>
                  </a:rPr>
                  <a:t>状态转移概率</a:t>
                </a:r>
                <a14:m>
                  <m:oMath xmlns:m="http://schemas.openxmlformats.org/officeDocument/2006/math">
                    <m:r>
                      <a:rPr lang="en-US" altLang="zh-CN" i="1">
                        <a:solidFill>
                          <a:srgbClr val="FF0000"/>
                        </a:solidFill>
                        <a:latin typeface="Cambria Math" panose="02040503050406030204" pitchFamily="18" charset="0"/>
                      </a:rPr>
                      <m:t>𝑃𝑟</m:t>
                    </m:r>
                    <m:r>
                      <a:rPr lang="en-US" altLang="zh-CN"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𝑡</m:t>
                        </m:r>
                      </m:sub>
                    </m:sSub>
                    <m:r>
                      <a:rPr lang="en-US" altLang="zh-CN" b="0" i="1">
                        <a:solidFill>
                          <a:srgbClr val="FF0000"/>
                        </a:solidFill>
                        <a:latin typeface="Cambria Math" panose="02040503050406030204" pitchFamily="18" charset="0"/>
                      </a:rPr>
                      <m:t>,</m:t>
                    </m:r>
                    <m:sSub>
                      <m:sSubPr>
                        <m:ctrlPr>
                          <a:rPr lang="en-US" altLang="zh-CN" b="0"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𝑎</m:t>
                        </m:r>
                      </m:e>
                      <m:sub>
                        <m:r>
                          <a:rPr lang="en-US" altLang="zh-CN" b="0" i="1">
                            <a:solidFill>
                              <a:srgbClr val="FF0000"/>
                            </a:solidFill>
                            <a:latin typeface="Cambria Math" panose="02040503050406030204" pitchFamily="18" charset="0"/>
                          </a:rPr>
                          <m:t>𝑡</m:t>
                        </m:r>
                      </m:sub>
                    </m:sSub>
                    <m:r>
                      <a:rPr lang="en-US" altLang="zh-CN"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 </m:t>
                    </m:r>
                  </m:oMath>
                </a14:m>
                <a:r>
                  <a:rPr lang="zh-CN" altLang="en-US" dirty="0"/>
                  <a:t>：满足马尔可夫性，其中</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a:rPr>
                          <m:t>𝑎</m:t>
                        </m:r>
                      </m:e>
                      <m:sub>
                        <m:r>
                          <a:rPr lang="en-US" altLang="zh-CN">
                            <a:latin typeface="Cambria Math" panose="02040503050406030204"/>
                          </a:rPr>
                          <m:t>𝑡</m:t>
                        </m:r>
                      </m:sub>
                    </m:sSub>
                    <m:r>
                      <a:rPr lang="en-US" altLang="zh-CN">
                        <a:latin typeface="Cambria Math" panose="02040503050406030204"/>
                      </a:rPr>
                      <m:t>∈</m:t>
                    </m:r>
                    <m:r>
                      <a:rPr lang="en-US" altLang="zh-CN">
                        <a:latin typeface="Cambria Math" panose="02040503050406030204"/>
                      </a:rPr>
                      <m:t>𝐴</m:t>
                    </m:r>
                    <m:r>
                      <a:rPr lang="en-US" altLang="zh-CN" i="1">
                        <a:latin typeface="Cambria Math" panose="02040503050406030204"/>
                      </a:rPr>
                      <m:t> </m:t>
                    </m:r>
                  </m:oMath>
                </a14:m>
                <a:r>
                  <a:rPr lang="zh-CN" altLang="en-US" dirty="0"/>
                  <a:t>。</a:t>
                </a:r>
                <a:endParaRPr lang="zh-CN" altLang="en-US" dirty="0"/>
              </a:p>
              <a:p>
                <a:pPr marL="800100" lvl="1" indent="-342900">
                  <a:lnSpc>
                    <a:spcPct val="150000"/>
                  </a:lnSpc>
                </a:pPr>
                <a:r>
                  <a:rPr lang="zh-CN" altLang="en-US" dirty="0">
                    <a:solidFill>
                      <a:srgbClr val="FF0000"/>
                    </a:solidFill>
                  </a:rPr>
                  <a:t>奖励函数</a:t>
                </a:r>
                <a:r>
                  <a:rPr lang="zh-CN" altLang="en-US" dirty="0"/>
                  <a:t>：</a:t>
                </a:r>
                <a14:m>
                  <m:oMath xmlns:m="http://schemas.openxmlformats.org/officeDocument/2006/math">
                    <m:r>
                      <a:rPr lang="en-US" altLang="zh-CN">
                        <a:latin typeface="Cambria Math" panose="02040503050406030204"/>
                      </a:rPr>
                      <m:t>𝑅</m:t>
                    </m:r>
                    <m:r>
                      <a:rPr lang="en-US" altLang="zh-CN" smtClean="0">
                        <a:latin typeface="Cambria Math" panose="02040503050406030204"/>
                      </a:rPr>
                      <m:t>(</m:t>
                    </m:r>
                    <m:sSub>
                      <m:sSubPr>
                        <m:ctrlPr>
                          <a:rPr lang="en-US" altLang="zh-CN" i="1">
                            <a:latin typeface="Cambria Math" panose="02040503050406030204" pitchFamily="18" charset="0"/>
                          </a:rPr>
                        </m:ctrlPr>
                      </m:sSubPr>
                      <m:e>
                        <m:r>
                          <a:rPr lang="en-US" altLang="zh-CN">
                            <a:latin typeface="Cambria Math" panose="02040503050406030204"/>
                          </a:rPr>
                          <m:t>𝑆</m:t>
                        </m:r>
                      </m:e>
                      <m:sub>
                        <m:r>
                          <a:rPr lang="en-US" altLang="zh-CN">
                            <a:latin typeface="Cambria Math" panose="02040503050406030204"/>
                          </a:rPr>
                          <m:t>𝑡</m:t>
                        </m:r>
                      </m:sub>
                    </m:sSub>
                    <m:r>
                      <a:rPr lang="en-US" altLang="zh-CN">
                        <a:latin typeface="Cambria Math" panose="02040503050406030204"/>
                      </a:rPr>
                      <m:t>,</m:t>
                    </m:r>
                    <m:sSub>
                      <m:sSubPr>
                        <m:ctrlPr>
                          <a:rPr lang="en-US" altLang="zh-CN" i="1">
                            <a:latin typeface="Cambria Math" panose="02040503050406030204" pitchFamily="18" charset="0"/>
                          </a:rPr>
                        </m:ctrlPr>
                      </m:sSubPr>
                      <m:e>
                        <m:r>
                          <a:rPr lang="en-US" altLang="zh-CN">
                            <a:latin typeface="Cambria Math" panose="02040503050406030204"/>
                          </a:rPr>
                          <m:t>𝑎</m:t>
                        </m:r>
                      </m:e>
                      <m:sub>
                        <m:r>
                          <a:rPr lang="en-US" altLang="zh-CN">
                            <a:latin typeface="Cambria Math" panose="02040503050406030204"/>
                          </a:rPr>
                          <m:t>𝑡</m:t>
                        </m:r>
                      </m:sub>
                    </m:sSub>
                    <m:r>
                      <a:rPr lang="en-US" altLang="zh-CN">
                        <a:latin typeface="Cambria Math" panose="02040503050406030204"/>
                      </a:rPr>
                      <m:t>,</m:t>
                    </m:r>
                    <m:sSub>
                      <m:sSubPr>
                        <m:ctrlPr>
                          <a:rPr lang="en-US" altLang="zh-CN" i="1">
                            <a:latin typeface="Cambria Math" panose="02040503050406030204" pitchFamily="18" charset="0"/>
                          </a:rPr>
                        </m:ctrlPr>
                      </m:sSubPr>
                      <m:e>
                        <m:r>
                          <a:rPr lang="en-US" altLang="zh-CN">
                            <a:latin typeface="Cambria Math" panose="02040503050406030204"/>
                          </a:rPr>
                          <m:t>𝑆</m:t>
                        </m:r>
                      </m:e>
                      <m:sub>
                        <m:r>
                          <a:rPr lang="en-US" altLang="zh-CN">
                            <a:latin typeface="Cambria Math" panose="02040503050406030204"/>
                          </a:rPr>
                          <m:t>𝑡</m:t>
                        </m:r>
                        <m:r>
                          <a:rPr lang="en-US" altLang="zh-CN">
                            <a:latin typeface="Cambria Math" panose="02040503050406030204"/>
                          </a:rPr>
                          <m:t>+</m:t>
                        </m:r>
                        <m:r>
                          <a:rPr lang="en-US" altLang="zh-CN">
                            <a:latin typeface="Cambria Math" panose="02040503050406030204"/>
                          </a:rPr>
                          <m:t>1</m:t>
                        </m:r>
                      </m:sub>
                    </m:sSub>
                    <m:r>
                      <a:rPr lang="en-US" altLang="zh-CN" smtClean="0">
                        <a:latin typeface="Cambria Math" panose="02040503050406030204"/>
                      </a:rPr>
                      <m:t>)</m:t>
                    </m:r>
                  </m:oMath>
                </a14:m>
                <a:endParaRPr lang="en-US" altLang="zh-CN" dirty="0">
                  <a:latin typeface="黑体" panose="02010609060101010101" pitchFamily="49" charset="-122"/>
                </a:endParaRPr>
              </a:p>
              <a:p>
                <a:pPr lvl="1"/>
                <a:r>
                  <a:rPr lang="zh-CN" altLang="en-US" dirty="0">
                    <a:solidFill>
                      <a:srgbClr val="FF0000"/>
                    </a:solidFill>
                  </a:rPr>
                  <a:t>衰退系数</a:t>
                </a:r>
                <a:r>
                  <a:rPr lang="zh-CN" altLang="en-US" dirty="0"/>
                  <a:t>：</a:t>
                </a:r>
                <a:r>
                  <a:rPr lang="en-US" altLang="zh-CN" b="0" dirty="0"/>
                  <a:t> </a:t>
                </a:r>
                <a14:m>
                  <m:oMath xmlns:m="http://schemas.openxmlformats.org/officeDocument/2006/math">
                    <m:r>
                      <a:rPr lang="en-US" altLang="zh-CN" b="0" i="1">
                        <a:latin typeface="Cambria Math" panose="02040503050406030204" pitchFamily="18" charset="0"/>
                      </a:rPr>
                      <m:t>𝛾</m:t>
                    </m:r>
                    <m:r>
                      <a:rPr lang="en-US" altLang="zh-CN" b="0" i="1">
                        <a:latin typeface="Cambria Math" panose="02040503050406030204" pitchFamily="18" charset="0"/>
                      </a:rPr>
                      <m:t>∈[</m:t>
                    </m:r>
                    <m:r>
                      <a:rPr lang="en-US" altLang="zh-CN" b="0" i="1">
                        <a:latin typeface="Cambria Math" panose="02040503050406030204" pitchFamily="18" charset="0"/>
                      </a:rPr>
                      <m:t>0</m:t>
                    </m:r>
                    <m:r>
                      <a:rPr lang="en-US" altLang="zh-CN" b="0" i="1">
                        <a:latin typeface="Cambria Math" panose="02040503050406030204" pitchFamily="18" charset="0"/>
                      </a:rPr>
                      <m:t>, </m:t>
                    </m:r>
                    <m:r>
                      <a:rPr lang="en-US" altLang="zh-CN" b="0" i="1">
                        <a:latin typeface="Cambria Math" panose="02040503050406030204" pitchFamily="18" charset="0"/>
                      </a:rPr>
                      <m:t>1</m:t>
                    </m:r>
                    <m:r>
                      <a:rPr lang="en-US" altLang="zh-CN" b="0" i="1">
                        <a:latin typeface="Cambria Math" panose="02040503050406030204" pitchFamily="18" charset="0"/>
                      </a:rPr>
                      <m:t>]</m:t>
                    </m:r>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73737" y="5673639"/>
                <a:ext cx="9043319" cy="523220"/>
              </a:xfrm>
              <a:prstGeom prst="rect">
                <a:avLst/>
              </a:prstGeom>
            </p:spPr>
            <p:txBody>
              <a:bodyPr wrap="square">
                <a:spAutoFit/>
              </a:bodyPr>
              <a:lstStyle/>
              <a:p>
                <a:pPr algn="ctr"/>
                <a:r>
                  <a:rPr lang="zh-CN" altLang="en-US" sz="2800" b="1" dirty="0"/>
                  <a:t>可通过</a:t>
                </a:r>
                <a14:m>
                  <m:oMath xmlns:m="http://schemas.openxmlformats.org/officeDocument/2006/math">
                    <m:r>
                      <a:rPr lang="zh-CN" altLang="en-US" sz="2800" b="1" i="1" dirty="0" smtClean="0">
                        <a:solidFill>
                          <a:srgbClr val="FF0000"/>
                        </a:solidFill>
                        <a:latin typeface="Cambria Math" panose="02040503050406030204" pitchFamily="18" charset="0"/>
                      </a:rPr>
                      <m:t>𝑴𝑫𝑷</m:t>
                    </m:r>
                    <m:r>
                      <a:rPr lang="en-US" altLang="zh-CN" sz="2800" b="1" i="1" dirty="0">
                        <a:solidFill>
                          <a:srgbClr val="FF0000"/>
                        </a:solidFill>
                        <a:latin typeface="Cambria Math" panose="02040503050406030204" pitchFamily="18" charset="0"/>
                      </a:rPr>
                      <m:t>={</m:t>
                    </m:r>
                    <m:r>
                      <a:rPr lang="zh-CN" altLang="en-US" sz="2800" b="1" i="1" dirty="0">
                        <a:solidFill>
                          <a:srgbClr val="FF0000"/>
                        </a:solidFill>
                        <a:latin typeface="Cambria Math" panose="02040503050406030204" pitchFamily="18" charset="0"/>
                      </a:rPr>
                      <m:t>𝑺</m:t>
                    </m:r>
                    <m:r>
                      <a:rPr lang="en-US" altLang="zh-CN" sz="2800" b="1" i="1" dirty="0">
                        <a:solidFill>
                          <a:srgbClr val="FF0000"/>
                        </a:solidFill>
                        <a:latin typeface="Cambria Math" panose="02040503050406030204" pitchFamily="18" charset="0"/>
                      </a:rPr>
                      <m:t>,</m:t>
                    </m:r>
                    <m:r>
                      <a:rPr lang="zh-CN" altLang="en-US" sz="2800" b="1" i="1" dirty="0">
                        <a:solidFill>
                          <a:srgbClr val="FF0000"/>
                        </a:solidFill>
                        <a:latin typeface="Cambria Math" panose="02040503050406030204" pitchFamily="18" charset="0"/>
                      </a:rPr>
                      <m:t>𝑨</m:t>
                    </m:r>
                    <m:r>
                      <a:rPr lang="en-US" altLang="zh-CN" sz="2800" b="1" i="1" dirty="0">
                        <a:solidFill>
                          <a:srgbClr val="FF0000"/>
                        </a:solidFill>
                        <a:latin typeface="Cambria Math" panose="02040503050406030204" pitchFamily="18" charset="0"/>
                      </a:rPr>
                      <m:t>,</m:t>
                    </m:r>
                    <m:r>
                      <a:rPr lang="zh-CN" altLang="en-US" sz="2800" b="1" i="1" dirty="0">
                        <a:solidFill>
                          <a:srgbClr val="FF0000"/>
                        </a:solidFill>
                        <a:latin typeface="Cambria Math" panose="02040503050406030204" pitchFamily="18" charset="0"/>
                      </a:rPr>
                      <m:t>𝑷𝒓</m:t>
                    </m:r>
                    <m:r>
                      <a:rPr lang="en-US" altLang="zh-CN" sz="2800" b="1" i="1" dirty="0">
                        <a:solidFill>
                          <a:srgbClr val="FF0000"/>
                        </a:solidFill>
                        <a:latin typeface="Cambria Math" panose="02040503050406030204" pitchFamily="18" charset="0"/>
                      </a:rPr>
                      <m:t>,</m:t>
                    </m:r>
                    <m:r>
                      <a:rPr lang="zh-CN" altLang="en-US" sz="2800" b="1" i="1" dirty="0">
                        <a:solidFill>
                          <a:srgbClr val="FF0000"/>
                        </a:solidFill>
                        <a:latin typeface="Cambria Math" panose="02040503050406030204" pitchFamily="18" charset="0"/>
                      </a:rPr>
                      <m:t>𝑹</m:t>
                    </m:r>
                    <m:r>
                      <a:rPr lang="en-US" altLang="zh-CN" sz="2800" b="1" i="1" dirty="0">
                        <a:solidFill>
                          <a:srgbClr val="FF0000"/>
                        </a:solidFill>
                        <a:latin typeface="Cambria Math" panose="02040503050406030204" pitchFamily="18" charset="0"/>
                      </a:rPr>
                      <m:t>,</m:t>
                    </m:r>
                    <m:r>
                      <a:rPr lang="zh-CN" altLang="en-US" sz="2800" b="1" i="1" dirty="0">
                        <a:solidFill>
                          <a:srgbClr val="FF0000"/>
                        </a:solidFill>
                        <a:latin typeface="Cambria Math" panose="02040503050406030204" pitchFamily="18" charset="0"/>
                      </a:rPr>
                      <m:t>𝜸</m:t>
                    </m:r>
                    <m:r>
                      <a:rPr lang="en-US" altLang="zh-CN" sz="2800" b="1" i="1" dirty="0">
                        <a:solidFill>
                          <a:srgbClr val="FF0000"/>
                        </a:solidFill>
                        <a:latin typeface="Cambria Math" panose="02040503050406030204" pitchFamily="18" charset="0"/>
                      </a:rPr>
                      <m:t>}</m:t>
                    </m:r>
                  </m:oMath>
                </a14:m>
                <a:r>
                  <a:rPr lang="zh-CN" altLang="en-US" sz="2800" b="1" dirty="0"/>
                  <a:t>来刻画马尔科夫决策过程</a:t>
                </a:r>
                <a:endParaRPr lang="zh-CN" altLang="en-US" sz="2800" b="1" dirty="0"/>
              </a:p>
            </p:txBody>
          </p:sp>
        </mc:Choice>
        <mc:Fallback>
          <p:sp>
            <p:nvSpPr>
              <p:cNvPr id="4" name="矩形 3"/>
              <p:cNvSpPr>
                <a:spLocks noRot="1" noChangeAspect="1" noMove="1" noResize="1" noEditPoints="1" noAdjustHandles="1" noChangeArrowheads="1" noChangeShapeType="1" noTextEdit="1"/>
              </p:cNvSpPr>
              <p:nvPr/>
            </p:nvSpPr>
            <p:spPr>
              <a:xfrm>
                <a:off x="273737" y="5673639"/>
                <a:ext cx="9043319" cy="523220"/>
              </a:xfrm>
              <a:prstGeom prst="rect">
                <a:avLst/>
              </a:prstGeom>
              <a:blipFill rotWithShape="1">
                <a:blip r:embed="rId2"/>
                <a:stretch>
                  <a:fillRect l="-1" t="-105" r="4" b="101"/>
                </a:stretch>
              </a:blipFill>
            </p:spPr>
            <p:txBody>
              <a:bodyPr/>
              <a:lstStyle/>
              <a:p>
                <a:r>
                  <a:rPr lang="zh-CN" altLang="en-US">
                    <a:noFill/>
                  </a:rPr>
                  <a:t> </a:t>
                </a:r>
              </a:p>
            </p:txBody>
          </p:sp>
        </mc:Fallback>
      </mc:AlternateContent>
      <p:grpSp>
        <p:nvGrpSpPr>
          <p:cNvPr id="5" name="组合 4"/>
          <p:cNvGrpSpPr/>
          <p:nvPr/>
        </p:nvGrpSpPr>
        <p:grpSpPr>
          <a:xfrm>
            <a:off x="9317113" y="4009015"/>
            <a:ext cx="2480440" cy="2453710"/>
            <a:chOff x="9317113" y="3843834"/>
            <a:chExt cx="2480440" cy="2453710"/>
          </a:xfrm>
        </p:grpSpPr>
        <p:grpSp>
          <p:nvGrpSpPr>
            <p:cNvPr id="6" name="组合 5"/>
            <p:cNvGrpSpPr/>
            <p:nvPr/>
          </p:nvGrpSpPr>
          <p:grpSpPr>
            <a:xfrm>
              <a:off x="9317113" y="4012131"/>
              <a:ext cx="2285423" cy="2285413"/>
              <a:chOff x="8158160" y="4067172"/>
              <a:chExt cx="1971676" cy="1971668"/>
            </a:xfrm>
          </p:grpSpPr>
          <mc:AlternateContent xmlns:mc="http://schemas.openxmlformats.org/markup-compatibility/2006">
            <mc:Choice xmlns:a14="http://schemas.microsoft.com/office/drawing/2010/main" Requires="a14">
              <p:sp>
                <p:nvSpPr>
                  <p:cNvPr id="23" name="矩形 22"/>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7</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3" name="矩形 22"/>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8</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4" name="矩形 23"/>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9</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5" name="矩形 24"/>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4</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6" name="矩形 25"/>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5</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7" name="矩形 26"/>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6</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8" name="矩形 27"/>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1</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8815338" y="5376741"/>
                    <a:ext cx="657225" cy="6620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2</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0" name="矩形 29"/>
                  <p:cNvSpPr>
                    <a:spLocks noRot="1" noChangeAspect="1" noMove="1" noResize="1" noEditPoints="1" noAdjustHandles="1" noChangeArrowheads="1" noChangeShapeType="1" noTextEdit="1"/>
                  </p:cNvSpPr>
                  <p:nvPr/>
                </p:nvSpPr>
                <p:spPr>
                  <a:xfrm>
                    <a:off x="8815338" y="5376741"/>
                    <a:ext cx="657225" cy="662099"/>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3</m:t>
                              </m:r>
                            </m:sub>
                          </m:sSub>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7" name="箭头: 下 6"/>
            <p:cNvSpPr/>
            <p:nvPr/>
          </p:nvSpPr>
          <p:spPr>
            <a:xfrm rot="10800000">
              <a:off x="9621436" y="5412361"/>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箭头: 下 7"/>
            <p:cNvSpPr/>
            <p:nvPr/>
          </p:nvSpPr>
          <p:spPr>
            <a:xfrm rot="10800000">
              <a:off x="9621382" y="3843834"/>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箭头: 下 8"/>
            <p:cNvSpPr/>
            <p:nvPr/>
          </p:nvSpPr>
          <p:spPr>
            <a:xfrm rot="10800000">
              <a:off x="9621381" y="4648557"/>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箭头: 下 9"/>
            <p:cNvSpPr/>
            <p:nvPr/>
          </p:nvSpPr>
          <p:spPr>
            <a:xfrm rot="10800000">
              <a:off x="10382338" y="3864698"/>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箭头: 下 10"/>
            <p:cNvSpPr/>
            <p:nvPr/>
          </p:nvSpPr>
          <p:spPr>
            <a:xfrm rot="10800000">
              <a:off x="10382337" y="4642791"/>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2" name="箭头: 下 11"/>
            <p:cNvSpPr/>
            <p:nvPr/>
          </p:nvSpPr>
          <p:spPr>
            <a:xfrm rot="10800000">
              <a:off x="10382337" y="5412362"/>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下 12"/>
            <p:cNvSpPr/>
            <p:nvPr/>
          </p:nvSpPr>
          <p:spPr>
            <a:xfrm rot="10800000">
              <a:off x="11157158" y="5414424"/>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箭头: 下 13"/>
            <p:cNvSpPr/>
            <p:nvPr/>
          </p:nvSpPr>
          <p:spPr>
            <a:xfrm rot="10800000">
              <a:off x="11140903" y="4650618"/>
              <a:ext cx="154975" cy="382384"/>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箭头: 下 14"/>
            <p:cNvSpPr/>
            <p:nvPr/>
          </p:nvSpPr>
          <p:spPr>
            <a:xfrm rot="16200000">
              <a:off x="9971030" y="5761403"/>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箭头: 下 15"/>
            <p:cNvSpPr/>
            <p:nvPr/>
          </p:nvSpPr>
          <p:spPr>
            <a:xfrm rot="16200000">
              <a:off x="11495096" y="5730316"/>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箭头: 下 16"/>
            <p:cNvSpPr/>
            <p:nvPr/>
          </p:nvSpPr>
          <p:spPr>
            <a:xfrm rot="16200000">
              <a:off x="10699054" y="5767874"/>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下 17"/>
            <p:cNvSpPr/>
            <p:nvPr/>
          </p:nvSpPr>
          <p:spPr>
            <a:xfrm rot="16200000">
              <a:off x="9971030" y="4991069"/>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箭头: 下 18"/>
            <p:cNvSpPr/>
            <p:nvPr/>
          </p:nvSpPr>
          <p:spPr>
            <a:xfrm rot="16200000">
              <a:off x="10718145" y="4991067"/>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箭头: 下 19"/>
            <p:cNvSpPr/>
            <p:nvPr/>
          </p:nvSpPr>
          <p:spPr>
            <a:xfrm rot="16200000">
              <a:off x="11495097" y="4961608"/>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箭头: 下 20"/>
            <p:cNvSpPr/>
            <p:nvPr/>
          </p:nvSpPr>
          <p:spPr>
            <a:xfrm rot="16200000">
              <a:off x="9935609" y="4228520"/>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下 21"/>
            <p:cNvSpPr/>
            <p:nvPr/>
          </p:nvSpPr>
          <p:spPr>
            <a:xfrm rot="16200000">
              <a:off x="10712745" y="4217186"/>
              <a:ext cx="154975" cy="385575"/>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r>
              <a:rPr lang="en-US" altLang="zh-CN" dirty="0"/>
              <a:t>(Markov Decision Process)</a:t>
            </a:r>
            <a:r>
              <a:rPr lang="zh-CN" altLang="en-US" dirty="0"/>
              <a:t> </a:t>
            </a:r>
            <a:endParaRPr lang="zh-CN" altLang="en-US" dirty="0"/>
          </a:p>
        </p:txBody>
      </p:sp>
      <p:sp>
        <p:nvSpPr>
          <p:cNvPr id="3" name="内容占位符 2"/>
          <p:cNvSpPr>
            <a:spLocks noGrp="1"/>
          </p:cNvSpPr>
          <p:nvPr>
            <p:ph idx="1"/>
          </p:nvPr>
        </p:nvSpPr>
        <p:spPr>
          <a:xfrm>
            <a:off x="394447" y="789710"/>
            <a:ext cx="11355295" cy="2001616"/>
          </a:xfrm>
        </p:spPr>
        <p:txBody>
          <a:bodyPr>
            <a:normAutofit/>
          </a:bodyPr>
          <a:lstStyle/>
          <a:p>
            <a:r>
              <a:rPr lang="zh-CN" altLang="en-US" sz="2400" dirty="0"/>
              <a:t>马尔可夫决策过程𝑀𝐷𝑃</a:t>
            </a:r>
            <a:r>
              <a:rPr lang="en-US" altLang="zh-CN" sz="2400" dirty="0"/>
              <a:t>={</a:t>
            </a:r>
            <a:r>
              <a:rPr lang="zh-CN" altLang="en-US" sz="2400" dirty="0"/>
              <a:t>𝑆</a:t>
            </a:r>
            <a:r>
              <a:rPr lang="en-US" altLang="zh-CN" sz="2400" dirty="0"/>
              <a:t>,</a:t>
            </a:r>
            <a:r>
              <a:rPr lang="zh-CN" altLang="en-US" sz="2400" dirty="0"/>
              <a:t>𝐴</a:t>
            </a:r>
            <a:r>
              <a:rPr lang="en-US" altLang="zh-CN" sz="2400" dirty="0"/>
              <a:t>,</a:t>
            </a:r>
            <a:r>
              <a:rPr lang="zh-CN" altLang="en-US" sz="2400" dirty="0"/>
              <a:t>𝑃𝑟</a:t>
            </a:r>
            <a:r>
              <a:rPr lang="en-US" altLang="zh-CN" sz="2400" dirty="0"/>
              <a:t>,</a:t>
            </a:r>
            <a:r>
              <a:rPr lang="zh-CN" altLang="en-US" sz="2400" dirty="0"/>
              <a:t>𝑅</a:t>
            </a:r>
            <a:r>
              <a:rPr lang="en-US" altLang="zh-CN" sz="2400" dirty="0"/>
              <a:t>,</a:t>
            </a:r>
            <a:r>
              <a:rPr lang="zh-CN" altLang="en-US" sz="2400" dirty="0"/>
              <a:t>𝛾</a:t>
            </a:r>
            <a:r>
              <a:rPr lang="en-US" altLang="zh-CN" sz="2400" dirty="0"/>
              <a:t>}</a:t>
            </a:r>
            <a:r>
              <a:rPr lang="zh-CN" altLang="en-US" sz="2400" dirty="0"/>
              <a:t>是刻画强化学习中环境的标准形式</a:t>
            </a:r>
            <a:endParaRPr lang="zh-CN" altLang="en-US" sz="2400" dirty="0"/>
          </a:p>
          <a:p>
            <a:r>
              <a:rPr lang="zh-CN" altLang="en-US" sz="2400" dirty="0"/>
              <a:t>马尔可夫决策过程可用如下序列来表示：</a:t>
            </a:r>
            <a:endParaRPr lang="zh-CN" altLang="en-US" sz="2400" dirty="0"/>
          </a:p>
          <a:p>
            <a:endParaRPr lang="zh-CN" altLang="en-US" sz="2400" dirty="0"/>
          </a:p>
        </p:txBody>
      </p:sp>
      <mc:AlternateContent xmlns:mc="http://schemas.openxmlformats.org/markup-compatibility/2006">
        <mc:Choice xmlns:a14="http://schemas.microsoft.com/office/drawing/2010/main" Requires="a14">
          <p:sp>
            <p:nvSpPr>
              <p:cNvPr id="29" name="内容占位符 2"/>
              <p:cNvSpPr txBox="1"/>
              <p:nvPr/>
            </p:nvSpPr>
            <p:spPr>
              <a:xfrm>
                <a:off x="394446" y="3236132"/>
                <a:ext cx="11355295" cy="20016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马尔科夫过程中产生的状态序列称为轨迹</a:t>
                </a:r>
                <a:r>
                  <a:rPr lang="en-US" altLang="zh-CN" sz="2400" dirty="0"/>
                  <a:t>(trajectory)</a:t>
                </a:r>
                <a:r>
                  <a:rPr lang="zh-CN" altLang="en-US" sz="2400" dirty="0"/>
                  <a:t>，可如下表示</a:t>
                </a:r>
                <a:endParaRPr lang="zh-CN" altLang="en-US"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𝑆</m:t>
                          </m:r>
                        </m:e>
                        <m:sub>
                          <m:r>
                            <a:rPr lang="en-US" altLang="zh-CN" sz="2400" b="0" i="1">
                              <a:latin typeface="Cambria Math" panose="02040503050406030204" pitchFamily="18" charset="0"/>
                            </a:rPr>
                            <m:t>0</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𝑎</m:t>
                          </m:r>
                        </m:e>
                        <m:sub>
                          <m:r>
                            <a:rPr lang="en-US" altLang="zh-CN" sz="2400" b="0" i="1">
                              <a:latin typeface="Cambria Math" panose="02040503050406030204" pitchFamily="18" charset="0"/>
                            </a:rPr>
                            <m:t>0</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𝑆</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𝑎</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𝑆</m:t>
                          </m:r>
                        </m:e>
                        <m:sub>
                          <m:r>
                            <a:rPr lang="en-US" altLang="zh-CN" sz="2400" b="0" i="1">
                              <a:latin typeface="Cambria Math" panose="02040503050406030204" pitchFamily="18" charset="0"/>
                            </a:rPr>
                            <m:t>𝑇</m:t>
                          </m:r>
                        </m:sub>
                      </m:sSub>
                      <m:r>
                        <a:rPr lang="en-US" altLang="zh-CN" sz="2400" b="0" i="1" smtClean="0">
                          <a:latin typeface="Cambria Math" panose="02040503050406030204" pitchFamily="18" charset="0"/>
                        </a:rPr>
                        <m:t>)</m:t>
                      </m:r>
                    </m:oMath>
                  </m:oMathPara>
                </a14:m>
                <a:endParaRPr lang="en-US" altLang="zh-CN" sz="2400" dirty="0">
                  <a:latin typeface="Times New Roman" panose="02020603050405020304" pitchFamily="16" charset="0"/>
                  <a:cs typeface="Times New Roman" panose="02020603050405020304" pitchFamily="16" charset="0"/>
                </a:endParaRPr>
              </a:p>
              <a:p>
                <a:r>
                  <a:rPr lang="zh-CN" altLang="en-US" sz="2400" dirty="0"/>
                  <a:t>轨迹长度可以是无限的，也可以有终止状态</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𝑇</m:t>
                        </m:r>
                      </m:sub>
                    </m:sSub>
                    <m:r>
                      <a:rPr lang="en-US" altLang="zh-CN" sz="2400" i="1">
                        <a:latin typeface="Cambria Math" panose="02040503050406030204" pitchFamily="18" charset="0"/>
                      </a:rPr>
                      <m:t> </m:t>
                    </m:r>
                  </m:oMath>
                </a14:m>
                <a:r>
                  <a:rPr lang="zh-CN" altLang="en-US" sz="2400" dirty="0"/>
                  <a:t>。有终止状态的问题叫做分段的</a:t>
                </a:r>
                <a:r>
                  <a:rPr lang="en-US" altLang="zh-CN" sz="2400" dirty="0"/>
                  <a:t>(</a:t>
                </a:r>
                <a:r>
                  <a:rPr lang="zh-CN" altLang="en-US" sz="2400" dirty="0"/>
                  <a:t>即存在回合的</a:t>
                </a:r>
                <a:r>
                  <a:rPr lang="en-US" altLang="zh-CN" sz="2400" dirty="0"/>
                  <a:t>)(episodic)</a:t>
                </a:r>
                <a:r>
                  <a:rPr lang="zh-CN" altLang="en-US" sz="2400" dirty="0"/>
                  <a:t>，否则叫做持续的</a:t>
                </a:r>
                <a:r>
                  <a:rPr lang="en-US" altLang="zh-CN" sz="2400" dirty="0"/>
                  <a:t>(continuing)</a:t>
                </a:r>
                <a:endParaRPr lang="zh-CN" altLang="en-US" sz="2400" dirty="0"/>
              </a:p>
              <a:p>
                <a:endParaRPr lang="zh-CN" altLang="en-US" sz="2400" dirty="0"/>
              </a:p>
            </p:txBody>
          </p:sp>
        </mc:Choice>
        <mc:Fallback>
          <p:sp>
            <p:nvSpPr>
              <p:cNvPr id="29" name="内容占位符 2"/>
              <p:cNvSpPr txBox="1">
                <a:spLocks noRot="1" noChangeAspect="1" noMove="1" noResize="1" noEditPoints="1" noAdjustHandles="1" noChangeArrowheads="1" noChangeShapeType="1" noTextEdit="1"/>
              </p:cNvSpPr>
              <p:nvPr/>
            </p:nvSpPr>
            <p:spPr>
              <a:xfrm>
                <a:off x="394446" y="3236132"/>
                <a:ext cx="11355295" cy="2001616"/>
              </a:xfrm>
              <a:prstGeom prst="rect">
                <a:avLst/>
              </a:prstGeom>
              <a:blipFill rotWithShape="1">
                <a:blip r:embed="rId1"/>
                <a:stretch>
                  <a:fillRect l="-1" t="-9" r="3" b="-20861"/>
                </a:stretch>
              </a:blipFill>
            </p:spPr>
            <p:txBody>
              <a:bodyPr/>
              <a:lstStyle/>
              <a:p>
                <a:r>
                  <a:rPr lang="zh-CN" altLang="en-US">
                    <a:noFill/>
                  </a:rPr>
                  <a:t> </a:t>
                </a:r>
              </a:p>
            </p:txBody>
          </p:sp>
        </mc:Fallback>
      </mc:AlternateContent>
      <p:grpSp>
        <p:nvGrpSpPr>
          <p:cNvPr id="30" name="组合 29"/>
          <p:cNvGrpSpPr/>
          <p:nvPr/>
        </p:nvGrpSpPr>
        <p:grpSpPr>
          <a:xfrm>
            <a:off x="2876745" y="1940477"/>
            <a:ext cx="3947038" cy="1098555"/>
            <a:chOff x="4384550" y="2227232"/>
            <a:chExt cx="3947038" cy="1098555"/>
          </a:xfrm>
          <a:noFill/>
        </p:grpSpPr>
        <p:grpSp>
          <p:nvGrpSpPr>
            <p:cNvPr id="31" name="组合 30"/>
            <p:cNvGrpSpPr/>
            <p:nvPr/>
          </p:nvGrpSpPr>
          <p:grpSpPr>
            <a:xfrm>
              <a:off x="4384550" y="2227232"/>
              <a:ext cx="3947038" cy="1007554"/>
              <a:chOff x="1793750" y="5572902"/>
              <a:chExt cx="3947038" cy="1007554"/>
            </a:xfrm>
            <a:grpFill/>
          </p:grpSpPr>
          <mc:AlternateContent xmlns:mc="http://schemas.openxmlformats.org/markup-compatibility/2006">
            <mc:Choice xmlns:a14="http://schemas.microsoft.com/office/drawing/2010/main" Requires="a14">
              <p:sp>
                <p:nvSpPr>
                  <p:cNvPr id="36" name="矩形 35"/>
                  <p:cNvSpPr/>
                  <p:nvPr/>
                </p:nvSpPr>
                <p:spPr>
                  <a:xfrm>
                    <a:off x="1793750" y="6085189"/>
                    <a:ext cx="437043" cy="400110"/>
                  </a:xfrm>
                  <a:prstGeom prst="rect">
                    <a:avLst/>
                  </a:prstGeom>
                  <a:grp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0</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36" name="矩形 35"/>
                  <p:cNvSpPr>
                    <a:spLocks noRot="1" noChangeAspect="1" noMove="1" noResize="1" noEditPoints="1" noAdjustHandles="1" noChangeArrowheads="1" noChangeShapeType="1" noTextEdit="1"/>
                  </p:cNvSpPr>
                  <p:nvPr/>
                </p:nvSpPr>
                <p:spPr>
                  <a:xfrm>
                    <a:off x="1793750" y="6085189"/>
                    <a:ext cx="437043"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2677261" y="6085189"/>
                    <a:ext cx="437043" cy="400110"/>
                  </a:xfrm>
                  <a:prstGeom prst="rect">
                    <a:avLst/>
                  </a:prstGeom>
                  <a:grp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1</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2677261" y="6085189"/>
                    <a:ext cx="437043"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3560772" y="6085189"/>
                    <a:ext cx="437043" cy="400110"/>
                  </a:xfrm>
                  <a:prstGeom prst="rect">
                    <a:avLst/>
                  </a:prstGeom>
                  <a:grp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2</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38" name="矩形 37"/>
                  <p:cNvSpPr>
                    <a:spLocks noRot="1" noChangeAspect="1" noMove="1" noResize="1" noEditPoints="1" noAdjustHandles="1" noChangeArrowheads="1" noChangeShapeType="1" noTextEdit="1"/>
                  </p:cNvSpPr>
                  <p:nvPr/>
                </p:nvSpPr>
                <p:spPr>
                  <a:xfrm>
                    <a:off x="3560772" y="6085189"/>
                    <a:ext cx="437043"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4444283" y="6085189"/>
                    <a:ext cx="437043" cy="400110"/>
                  </a:xfrm>
                  <a:prstGeom prst="rect">
                    <a:avLst/>
                  </a:prstGeom>
                  <a:grp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i="1" dirty="0">
                                  <a:latin typeface="Cambria Math" panose="02040503050406030204" pitchFamily="18" charset="0"/>
                                  <a:ea typeface="黑体" panose="02010609060101010101" pitchFamily="49" charset="-122"/>
                                </a:rPr>
                                <m:t>𝑆</m:t>
                              </m:r>
                            </m:e>
                            <m:sub>
                              <m:r>
                                <a:rPr lang="en-US" altLang="zh-CN" sz="2000" b="0" i="1" dirty="0" smtClean="0">
                                  <a:latin typeface="Cambria Math" panose="02040503050406030204" pitchFamily="18" charset="0"/>
                                  <a:ea typeface="黑体" panose="02010609060101010101" pitchFamily="49" charset="-122"/>
                                </a:rPr>
                                <m:t>3</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39" name="矩形 38"/>
                  <p:cNvSpPr>
                    <a:spLocks noRot="1" noChangeAspect="1" noMove="1" noResize="1" noEditPoints="1" noAdjustHandles="1" noChangeArrowheads="1" noChangeShapeType="1" noTextEdit="1"/>
                  </p:cNvSpPr>
                  <p:nvPr/>
                </p:nvSpPr>
                <p:spPr>
                  <a:xfrm>
                    <a:off x="4444283" y="6085189"/>
                    <a:ext cx="437043" cy="400110"/>
                  </a:xfrm>
                  <a:prstGeom prst="rect">
                    <a:avLst/>
                  </a:prstGeom>
                  <a:blipFill rotWithShape="1">
                    <a:blip r:embed="rId5"/>
                  </a:blipFill>
                </p:spPr>
                <p:txBody>
                  <a:bodyPr/>
                  <a:lstStyle/>
                  <a:p>
                    <a:r>
                      <a:rPr lang="zh-CN" altLang="en-US">
                        <a:noFill/>
                      </a:rPr>
                      <a:t> </a:t>
                    </a:r>
                  </a:p>
                </p:txBody>
              </p:sp>
            </mc:Fallback>
          </mc:AlternateContent>
          <p:cxnSp>
            <p:nvCxnSpPr>
              <p:cNvPr id="40" name="直接箭头连接符 39"/>
              <p:cNvCxnSpPr>
                <a:stCxn id="36" idx="3"/>
                <a:endCxn id="37" idx="1"/>
              </p:cNvCxnSpPr>
              <p:nvPr/>
            </p:nvCxnSpPr>
            <p:spPr>
              <a:xfrm>
                <a:off x="2230793" y="6285244"/>
                <a:ext cx="446468" cy="0"/>
              </a:xfrm>
              <a:prstGeom prst="straightConnector1">
                <a:avLst/>
              </a:prstGeom>
              <a:grpFill/>
              <a:ln w="254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7" idx="3"/>
                <a:endCxn id="38" idx="1"/>
              </p:cNvCxnSpPr>
              <p:nvPr/>
            </p:nvCxnSpPr>
            <p:spPr>
              <a:xfrm>
                <a:off x="3114304" y="6285244"/>
                <a:ext cx="446468" cy="0"/>
              </a:xfrm>
              <a:prstGeom prst="straightConnector1">
                <a:avLst/>
              </a:prstGeom>
              <a:grpFill/>
              <a:ln w="254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8" idx="3"/>
                <a:endCxn id="39" idx="1"/>
              </p:cNvCxnSpPr>
              <p:nvPr/>
            </p:nvCxnSpPr>
            <p:spPr>
              <a:xfrm>
                <a:off x="3997815" y="6285244"/>
                <a:ext cx="446468" cy="0"/>
              </a:xfrm>
              <a:prstGeom prst="straightConnector1">
                <a:avLst/>
              </a:prstGeom>
              <a:grpFill/>
              <a:ln w="25400">
                <a:tailEnd type="triangle"/>
              </a:ln>
            </p:spPr>
            <p:style>
              <a:lnRef idx="1">
                <a:schemeClr val="accent1"/>
              </a:lnRef>
              <a:fillRef idx="0">
                <a:schemeClr val="accent1"/>
              </a:fillRef>
              <a:effectRef idx="0">
                <a:schemeClr val="accent1"/>
              </a:effectRef>
              <a:fontRef idx="minor">
                <a:schemeClr val="tx1"/>
              </a:fontRef>
            </p:style>
          </p:cxnSp>
          <p:sp>
            <p:nvSpPr>
              <p:cNvPr id="43" name="箭头: 下 42"/>
              <p:cNvSpPr/>
              <p:nvPr/>
            </p:nvSpPr>
            <p:spPr>
              <a:xfrm rot="10800000">
                <a:off x="2381251" y="5981700"/>
                <a:ext cx="161923" cy="337146"/>
              </a:xfrm>
              <a:prstGeom prst="downArrow">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4" name="矩形 43"/>
                  <p:cNvSpPr/>
                  <p:nvPr/>
                </p:nvSpPr>
                <p:spPr>
                  <a:xfrm>
                    <a:off x="2172517" y="5592747"/>
                    <a:ext cx="521617"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𝑅</m:t>
                              </m:r>
                            </m:e>
                            <m:sub>
                              <m:r>
                                <a:rPr lang="en-US" altLang="zh-CN" sz="2000" b="0" i="1" smtClean="0">
                                  <a:latin typeface="Cambria Math" panose="02040503050406030204" pitchFamily="18" charset="0"/>
                                  <a:ea typeface="黑体" panose="02010609060101010101" pitchFamily="49" charset="-122"/>
                                </a:rPr>
                                <m:t>1</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4" name="矩形 43"/>
                  <p:cNvSpPr>
                    <a:spLocks noRot="1" noChangeAspect="1" noMove="1" noResize="1" noEditPoints="1" noAdjustHandles="1" noChangeArrowheads="1" noChangeShapeType="1" noTextEdit="1"/>
                  </p:cNvSpPr>
                  <p:nvPr/>
                </p:nvSpPr>
                <p:spPr>
                  <a:xfrm>
                    <a:off x="2172517" y="5592747"/>
                    <a:ext cx="521617" cy="400110"/>
                  </a:xfrm>
                  <a:prstGeom prst="rect">
                    <a:avLst/>
                  </a:prstGeom>
                  <a:blipFill rotWithShape="1">
                    <a:blip r:embed="rId6"/>
                  </a:blipFill>
                </p:spPr>
                <p:txBody>
                  <a:bodyPr/>
                  <a:lstStyle/>
                  <a:p>
                    <a:r>
                      <a:rPr lang="zh-CN" altLang="en-US">
                        <a:noFill/>
                      </a:rPr>
                      <a:t> </a:t>
                    </a:r>
                  </a:p>
                </p:txBody>
              </p:sp>
            </mc:Fallback>
          </mc:AlternateContent>
          <p:sp>
            <p:nvSpPr>
              <p:cNvPr id="45" name="箭头: 下 44"/>
              <p:cNvSpPr/>
              <p:nvPr/>
            </p:nvSpPr>
            <p:spPr>
              <a:xfrm rot="10800000">
                <a:off x="4116351" y="5961855"/>
                <a:ext cx="161923" cy="337146"/>
              </a:xfrm>
              <a:prstGeom prst="downArrow">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6" name="矩形 45"/>
                  <p:cNvSpPr/>
                  <p:nvPr/>
                </p:nvSpPr>
                <p:spPr>
                  <a:xfrm>
                    <a:off x="3907617" y="5572902"/>
                    <a:ext cx="527580"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𝑅</m:t>
                              </m:r>
                            </m:e>
                            <m:sub>
                              <m:r>
                                <a:rPr lang="en-US" altLang="zh-CN" sz="2000" b="0" i="1" smtClean="0">
                                  <a:latin typeface="Cambria Math" panose="02040503050406030204" pitchFamily="18" charset="0"/>
                                  <a:ea typeface="黑体" panose="02010609060101010101" pitchFamily="49" charset="-122"/>
                                </a:rPr>
                                <m:t>3</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6" name="矩形 45"/>
                  <p:cNvSpPr>
                    <a:spLocks noRot="1" noChangeAspect="1" noMove="1" noResize="1" noEditPoints="1" noAdjustHandles="1" noChangeArrowheads="1" noChangeShapeType="1" noTextEdit="1"/>
                  </p:cNvSpPr>
                  <p:nvPr/>
                </p:nvSpPr>
                <p:spPr>
                  <a:xfrm>
                    <a:off x="3907617" y="5572902"/>
                    <a:ext cx="527580" cy="400110"/>
                  </a:xfrm>
                  <a:prstGeom prst="rect">
                    <a:avLst/>
                  </a:prstGeom>
                  <a:blipFill rotWithShape="1">
                    <a:blip r:embed="rId7"/>
                  </a:blipFill>
                </p:spPr>
                <p:txBody>
                  <a:bodyPr/>
                  <a:lstStyle/>
                  <a:p>
                    <a:r>
                      <a:rPr lang="zh-CN" altLang="en-US">
                        <a:noFill/>
                      </a:rPr>
                      <a:t> </a:t>
                    </a:r>
                  </a:p>
                </p:txBody>
              </p:sp>
            </mc:Fallback>
          </mc:AlternateContent>
          <p:sp>
            <p:nvSpPr>
              <p:cNvPr id="47" name="箭头: 下 46"/>
              <p:cNvSpPr/>
              <p:nvPr/>
            </p:nvSpPr>
            <p:spPr>
              <a:xfrm rot="10800000">
                <a:off x="3248801" y="5968687"/>
                <a:ext cx="161923" cy="337146"/>
              </a:xfrm>
              <a:prstGeom prst="downArrow">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8" name="矩形 47"/>
                  <p:cNvSpPr/>
                  <p:nvPr/>
                </p:nvSpPr>
                <p:spPr>
                  <a:xfrm>
                    <a:off x="3040067" y="5579734"/>
                    <a:ext cx="527580"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𝑅</m:t>
                              </m:r>
                            </m:e>
                            <m:sub>
                              <m:r>
                                <a:rPr lang="en-US" altLang="zh-CN" sz="2000" b="0" i="1" smtClean="0">
                                  <a:latin typeface="Cambria Math" panose="02040503050406030204" pitchFamily="18" charset="0"/>
                                  <a:ea typeface="黑体" panose="02010609060101010101" pitchFamily="49" charset="-122"/>
                                </a:rPr>
                                <m:t>2</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48" name="矩形 47"/>
                  <p:cNvSpPr>
                    <a:spLocks noRot="1" noChangeAspect="1" noMove="1" noResize="1" noEditPoints="1" noAdjustHandles="1" noChangeArrowheads="1" noChangeShapeType="1" noTextEdit="1"/>
                  </p:cNvSpPr>
                  <p:nvPr/>
                </p:nvSpPr>
                <p:spPr>
                  <a:xfrm>
                    <a:off x="3040067" y="5579734"/>
                    <a:ext cx="527580" cy="400110"/>
                  </a:xfrm>
                  <a:prstGeom prst="rect">
                    <a:avLst/>
                  </a:prstGeom>
                  <a:blipFill rotWithShape="1">
                    <a:blip r:embed="rId8"/>
                  </a:blipFill>
                </p:spPr>
                <p:txBody>
                  <a:bodyPr/>
                  <a:lstStyle/>
                  <a:p>
                    <a:r>
                      <a:rPr lang="zh-CN" altLang="en-US">
                        <a:noFill/>
                      </a:rPr>
                      <a:t> </a:t>
                    </a:r>
                  </a:p>
                </p:txBody>
              </p:sp>
            </mc:Fallback>
          </mc:AlternateContent>
          <p:sp>
            <p:nvSpPr>
              <p:cNvPr id="49" name="箭头: 下 48"/>
              <p:cNvSpPr/>
              <p:nvPr/>
            </p:nvSpPr>
            <p:spPr>
              <a:xfrm rot="10800000">
                <a:off x="4975110" y="5961856"/>
                <a:ext cx="161923" cy="337146"/>
              </a:xfrm>
              <a:prstGeom prst="downArrow">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0" name="矩形 49"/>
                  <p:cNvSpPr/>
                  <p:nvPr/>
                </p:nvSpPr>
                <p:spPr>
                  <a:xfrm>
                    <a:off x="4766376" y="5572903"/>
                    <a:ext cx="527580"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𝑅</m:t>
                              </m:r>
                            </m:e>
                            <m:sub>
                              <m:r>
                                <a:rPr lang="en-US" altLang="zh-CN" sz="2000" b="0" i="1" smtClean="0">
                                  <a:latin typeface="Cambria Math" panose="02040503050406030204" pitchFamily="18" charset="0"/>
                                  <a:ea typeface="黑体" panose="02010609060101010101" pitchFamily="49" charset="-122"/>
                                </a:rPr>
                                <m:t>4</m:t>
                              </m:r>
                            </m:sub>
                          </m:sSub>
                        </m:oMath>
                      </m:oMathPara>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50" name="矩形 49"/>
                  <p:cNvSpPr>
                    <a:spLocks noRot="1" noChangeAspect="1" noMove="1" noResize="1" noEditPoints="1" noAdjustHandles="1" noChangeArrowheads="1" noChangeShapeType="1" noTextEdit="1"/>
                  </p:cNvSpPr>
                  <p:nvPr/>
                </p:nvSpPr>
                <p:spPr>
                  <a:xfrm>
                    <a:off x="4766376" y="5572903"/>
                    <a:ext cx="527580" cy="40011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p:cNvSpPr/>
                  <p:nvPr/>
                </p:nvSpPr>
                <p:spPr>
                  <a:xfrm>
                    <a:off x="5303745" y="6057236"/>
                    <a:ext cx="437043" cy="523220"/>
                  </a:xfrm>
                  <a:prstGeom prst="rect">
                    <a:avLst/>
                  </a:prstGeom>
                  <a:grp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1" name="矩形 50"/>
                  <p:cNvSpPr>
                    <a:spLocks noRot="1" noChangeAspect="1" noMove="1" noResize="1" noEditPoints="1" noAdjustHandles="1" noChangeArrowheads="1" noChangeShapeType="1" noTextEdit="1"/>
                  </p:cNvSpPr>
                  <p:nvPr/>
                </p:nvSpPr>
                <p:spPr>
                  <a:xfrm>
                    <a:off x="5303745" y="6057236"/>
                    <a:ext cx="437043" cy="523220"/>
                  </a:xfrm>
                  <a:prstGeom prst="rect">
                    <a:avLst/>
                  </a:prstGeom>
                  <a:blipFill rotWithShape="1">
                    <a:blip r:embed="rId10"/>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2" name="矩形 31"/>
                <p:cNvSpPr/>
                <p:nvPr/>
              </p:nvSpPr>
              <p:spPr>
                <a:xfrm>
                  <a:off x="4790206" y="2900465"/>
                  <a:ext cx="511102"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0</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32" name="矩形 31"/>
                <p:cNvSpPr>
                  <a:spLocks noRot="1" noChangeAspect="1" noMove="1" noResize="1" noEditPoints="1" noAdjustHandles="1" noChangeArrowheads="1" noChangeShapeType="1" noTextEdit="1"/>
                </p:cNvSpPr>
                <p:nvPr/>
              </p:nvSpPr>
              <p:spPr>
                <a:xfrm>
                  <a:off x="4790206" y="2900465"/>
                  <a:ext cx="511102" cy="4001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5687005" y="2887452"/>
                  <a:ext cx="505138"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1</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33" name="矩形 32"/>
                <p:cNvSpPr>
                  <a:spLocks noRot="1" noChangeAspect="1" noMove="1" noResize="1" noEditPoints="1" noAdjustHandles="1" noChangeArrowheads="1" noChangeShapeType="1" noTextEdit="1"/>
                </p:cNvSpPr>
                <p:nvPr/>
              </p:nvSpPr>
              <p:spPr>
                <a:xfrm>
                  <a:off x="5687005" y="2887452"/>
                  <a:ext cx="505138" cy="4001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6532702" y="2900465"/>
                  <a:ext cx="511102"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2</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34" name="矩形 33"/>
                <p:cNvSpPr>
                  <a:spLocks noRot="1" noChangeAspect="1" noMove="1" noResize="1" noEditPoints="1" noAdjustHandles="1" noChangeArrowheads="1" noChangeShapeType="1" noTextEdit="1"/>
                </p:cNvSpPr>
                <p:nvPr/>
              </p:nvSpPr>
              <p:spPr>
                <a:xfrm>
                  <a:off x="6532702" y="2900465"/>
                  <a:ext cx="511102" cy="4001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7405876" y="2925677"/>
                  <a:ext cx="511102" cy="400110"/>
                </a:xfrm>
                <a:prstGeom prst="rect">
                  <a:avLst/>
                </a:prstGeom>
                <a:grp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𝑎</m:t>
                            </m:r>
                          </m:e>
                          <m:sub>
                            <m:r>
                              <a:rPr lang="en-US" altLang="zh-CN" sz="2000" b="0" i="1" smtClean="0">
                                <a:solidFill>
                                  <a:srgbClr val="FF0000"/>
                                </a:solidFill>
                                <a:latin typeface="Cambria Math" panose="02040503050406030204" pitchFamily="18" charset="0"/>
                              </a:rPr>
                              <m:t>3</m:t>
                            </m:r>
                          </m:sub>
                        </m:sSub>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35" name="矩形 34"/>
                <p:cNvSpPr>
                  <a:spLocks noRot="1" noChangeAspect="1" noMove="1" noResize="1" noEditPoints="1" noAdjustHandles="1" noChangeArrowheads="1" noChangeShapeType="1" noTextEdit="1"/>
                </p:cNvSpPr>
                <p:nvPr/>
              </p:nvSpPr>
              <p:spPr>
                <a:xfrm>
                  <a:off x="7405876" y="2925677"/>
                  <a:ext cx="511102" cy="400110"/>
                </a:xfrm>
                <a:prstGeom prst="rect">
                  <a:avLst/>
                </a:prstGeom>
                <a:blipFill rotWithShape="1">
                  <a:blip r:embed="rId14"/>
                </a:blipFill>
              </p:spPr>
              <p:txBody>
                <a:bodyPr/>
                <a:lstStyle/>
                <a:p>
                  <a:r>
                    <a:rPr lang="zh-CN" altLang="en-US">
                      <a:noFill/>
                    </a:rPr>
                    <a:t> </a:t>
                  </a:r>
                </a:p>
              </p:txBody>
            </p:sp>
          </mc:Fallback>
        </mc:AlternateContent>
      </p:grpSp>
      <p:cxnSp>
        <p:nvCxnSpPr>
          <p:cNvPr id="52" name="直接箭头连接符 51"/>
          <p:cNvCxnSpPr>
            <a:stCxn id="39" idx="3"/>
          </p:cNvCxnSpPr>
          <p:nvPr/>
        </p:nvCxnSpPr>
        <p:spPr>
          <a:xfrm>
            <a:off x="5964321" y="2652819"/>
            <a:ext cx="4224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602571" y="1940477"/>
            <a:ext cx="4548250" cy="1105336"/>
          </a:xfrm>
          <a:prstGeom prst="rect">
            <a:avLst/>
          </a:prstGeom>
          <a:solidFill>
            <a:srgbClr val="FFFF00">
              <a:alpha val="51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4" name="矩形 53"/>
          <p:cNvSpPr/>
          <p:nvPr/>
        </p:nvSpPr>
        <p:spPr>
          <a:xfrm>
            <a:off x="242521" y="5406719"/>
            <a:ext cx="10586955" cy="1130246"/>
          </a:xfrm>
          <a:prstGeom prst="rect">
            <a:avLst/>
          </a:prstGeom>
        </p:spPr>
        <p:txBody>
          <a:bodyPr wrap="square">
            <a:spAutoFit/>
          </a:bodyPr>
          <a:lstStyle/>
          <a:p>
            <a:pPr algn="ctr">
              <a:lnSpc>
                <a:spcPct val="150000"/>
              </a:lnSpc>
            </a:pP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分段问题中，一个从初始状态到终止状态的完整轨迹称为一个片段</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或回合</a:t>
            </a:r>
            <a:r>
              <a:rPr lang="en-US" altLang="zh-CN"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(episode)</a:t>
            </a: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。如围棋对弈中一个胜败对局为一个回合。</a:t>
            </a:r>
            <a:endParaRPr lang="en-US" altLang="zh-CN"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r>
              <a:rPr lang="en-US" altLang="zh-CN" dirty="0"/>
              <a:t>(Markov Decision Process)</a:t>
            </a:r>
            <a:endParaRPr lang="zh-CN" altLang="en-US" dirty="0"/>
          </a:p>
        </p:txBody>
      </p:sp>
      <p:sp>
        <p:nvSpPr>
          <p:cNvPr id="3" name="内容占位符 2"/>
          <p:cNvSpPr>
            <a:spLocks noGrp="1"/>
          </p:cNvSpPr>
          <p:nvPr>
            <p:ph idx="1"/>
          </p:nvPr>
        </p:nvSpPr>
        <p:spPr/>
        <p:txBody>
          <a:bodyPr>
            <a:normAutofit/>
          </a:bodyPr>
          <a:lstStyle/>
          <a:p>
            <a:r>
              <a:rPr lang="zh-CN" altLang="en-US" sz="2400" dirty="0"/>
              <a:t>在机器人移动问题中：状态、行为、衰退系数、起始</a:t>
            </a:r>
            <a:r>
              <a:rPr lang="en-US" altLang="zh-CN" sz="2400" dirty="0"/>
              <a:t>/</a:t>
            </a:r>
            <a:r>
              <a:rPr lang="zh-CN" altLang="en-US" sz="2400" dirty="0"/>
              <a:t>终止状态、反馈、状态转移概率矩阵的定义如下</a:t>
            </a:r>
            <a:endParaRPr lang="zh-CN" altLang="en-US" sz="2400" dirty="0"/>
          </a:p>
          <a:p>
            <a:endParaRPr lang="zh-CN" altLang="en-US" sz="2400" dirty="0"/>
          </a:p>
        </p:txBody>
      </p:sp>
      <mc:AlternateContent xmlns:mc="http://schemas.openxmlformats.org/markup-compatibility/2006">
        <mc:Choice xmlns:a14="http://schemas.microsoft.com/office/drawing/2010/main" Requires="a14">
          <p:sp>
            <p:nvSpPr>
              <p:cNvPr id="4" name="矩形 3"/>
              <p:cNvSpPr/>
              <p:nvPr/>
            </p:nvSpPr>
            <p:spPr>
              <a:xfrm>
                <a:off x="809483" y="1964528"/>
                <a:ext cx="4122156" cy="1416478"/>
              </a:xfrm>
              <a:prstGeom prst="rect">
                <a:avLst/>
              </a:prstGeom>
            </p:spPr>
            <p:txBody>
              <a:bodyPr wrap="square">
                <a:spAutoFit/>
              </a:bodyPr>
              <a:lstStyle/>
              <a:p>
                <a:pPr>
                  <a:lnSpc>
                    <a:spcPct val="150000"/>
                  </a:lnSpc>
                </a:pPr>
                <a14:m>
                  <m:oMath xmlns:m="http://schemas.openxmlformats.org/officeDocument/2006/math">
                    <m:r>
                      <a:rPr lang="en-US" altLang="zh-CN" sz="2000" i="1" smtClean="0">
                        <a:latin typeface="Cambria Math" panose="02040503050406030204" pitchFamily="18" charset="0"/>
                        <a:ea typeface="黑体" panose="02010609060101010101" pitchFamily="49" charset="-122"/>
                      </a:rPr>
                      <m:t>𝑆</m:t>
                    </m:r>
                    <m:r>
                      <a:rPr lang="en-US" altLang="zh-CN" sz="2000" i="1" smtClean="0">
                        <a:latin typeface="Cambria Math" panose="02040503050406030204" pitchFamily="18" charset="0"/>
                        <a:ea typeface="黑体" panose="02010609060101010101" pitchFamily="49" charset="-122"/>
                      </a:rPr>
                      <m:t>=</m:t>
                    </m:r>
                    <m:d>
                      <m:dPr>
                        <m:begChr m:val="{"/>
                        <m:endChr m:val="}"/>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2</m:t>
                            </m:r>
                          </m:sub>
                        </m:sSub>
                        <m:r>
                          <a:rPr lang="en-US" altLang="zh-CN" sz="2000" i="1">
                            <a:latin typeface="Cambria Math" panose="02040503050406030204" pitchFamily="18" charset="0"/>
                            <a:ea typeface="黑体" panose="02010609060101010101" pitchFamily="49" charset="-122"/>
                          </a:rPr>
                          <m:t>,⋯, </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9</m:t>
                            </m:r>
                          </m:sub>
                        </m:sSub>
                        <m:r>
                          <a:rPr lang="en-US" altLang="zh-CN" sz="2000" i="1">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𝑑</m:t>
                            </m:r>
                          </m:sub>
                        </m:sSub>
                      </m:e>
                    </m:d>
                  </m:oMath>
                </a14:m>
                <a:r>
                  <a:rPr lang="en-US" altLang="zh-CN" sz="2000" dirty="0">
                    <a:solidFill>
                      <a:schemeClr val="tx1"/>
                    </a:solidFill>
                    <a:latin typeface="黑体" panose="02010609060101010101" pitchFamily="49" charset="-122"/>
                    <a:ea typeface="黑体" panose="02010609060101010101" pitchFamily="49" charset="-122"/>
                  </a:rPr>
                  <a:t> </a:t>
                </a:r>
                <a:endParaRPr lang="en-US" altLang="zh-CN" sz="2000" dirty="0">
                  <a:solidFill>
                    <a:schemeClr val="tx1"/>
                  </a:solidFill>
                  <a:latin typeface="黑体" panose="02010609060101010101" pitchFamily="49" charset="-122"/>
                  <a:ea typeface="黑体" panose="02010609060101010101" pitchFamily="49" charset="-122"/>
                </a:endParaRPr>
              </a:p>
              <a:p>
                <a:pPr>
                  <a:lnSpc>
                    <a:spcPct val="150000"/>
                  </a:lnSpc>
                </a:pPr>
                <a14:m>
                  <m:oMath xmlns:m="http://schemas.openxmlformats.org/officeDocument/2006/math">
                    <m:r>
                      <a:rPr lang="en-US" altLang="zh-CN" sz="2000" i="1" smtClean="0">
                        <a:solidFill>
                          <a:schemeClr val="tx1"/>
                        </a:solidFill>
                        <a:latin typeface="Cambria Math" panose="02040503050406030204" pitchFamily="18" charset="0"/>
                        <a:ea typeface="黑体" panose="02010609060101010101" pitchFamily="49" charset="-122"/>
                      </a:rPr>
                      <m:t>𝐴</m:t>
                    </m:r>
                    <m:r>
                      <a:rPr lang="en-US" altLang="zh-CN" sz="2000" i="1" smtClean="0">
                        <a:solidFill>
                          <a:schemeClr val="tx1"/>
                        </a:solidFill>
                        <a:latin typeface="Cambria Math" panose="02040503050406030204" pitchFamily="18" charset="0"/>
                        <a:ea typeface="黑体" panose="02010609060101010101" pitchFamily="49" charset="-122"/>
                      </a:rPr>
                      <m:t>={</m:t>
                    </m:r>
                    <m:r>
                      <a:rPr lang="zh-CN" altLang="en-US" sz="2000" i="1">
                        <a:solidFill>
                          <a:schemeClr val="tx1"/>
                        </a:solidFill>
                        <a:latin typeface="Cambria Math" panose="02040503050406030204" pitchFamily="18" charset="0"/>
                        <a:ea typeface="黑体" panose="02010609060101010101" pitchFamily="49" charset="-122"/>
                      </a:rPr>
                      <m:t>上</m:t>
                    </m:r>
                    <m:r>
                      <m:rPr>
                        <m:nor/>
                      </m:rPr>
                      <a:rPr lang="zh-CN" altLang="en-US" sz="2000" dirty="0">
                        <a:solidFill>
                          <a:schemeClr val="tx1"/>
                        </a:solidFill>
                        <a:latin typeface="黑体" panose="02010609060101010101" pitchFamily="49" charset="-122"/>
                        <a:ea typeface="黑体" panose="02010609060101010101" pitchFamily="49" charset="-122"/>
                      </a:rPr>
                      <m:t>，右</m:t>
                    </m:r>
                    <m:r>
                      <a:rPr lang="en-US" altLang="zh-CN" sz="2000" i="1" dirty="0">
                        <a:solidFill>
                          <a:schemeClr val="tx1"/>
                        </a:solidFill>
                        <a:latin typeface="Cambria Math" panose="02040503050406030204" pitchFamily="18" charset="0"/>
                        <a:ea typeface="黑体" panose="02010609060101010101" pitchFamily="49" charset="-122"/>
                      </a:rPr>
                      <m:t>}</m:t>
                    </m:r>
                  </m:oMath>
                </a14:m>
                <a:r>
                  <a:rPr lang="en-US" altLang="zh-CN" sz="2000" dirty="0">
                    <a:solidFill>
                      <a:schemeClr val="tx1"/>
                    </a:solidFill>
                    <a:latin typeface="黑体" panose="02010609060101010101" pitchFamily="49" charset="-122"/>
                    <a:ea typeface="黑体" panose="02010609060101010101" pitchFamily="49" charset="-122"/>
                  </a:rPr>
                  <a:t> </a:t>
                </a:r>
                <a:endParaRPr lang="en-US" altLang="zh-CN" sz="2000" dirty="0">
                  <a:solidFill>
                    <a:schemeClr val="tx1"/>
                  </a:solidFill>
                  <a:latin typeface="黑体" panose="02010609060101010101" pitchFamily="49" charset="-122"/>
                  <a:ea typeface="黑体" panose="02010609060101010101" pitchFamily="49" charset="-122"/>
                </a:endParaRPr>
              </a:p>
              <a:p>
                <a:pPr>
                  <a:lnSpc>
                    <a:spcPct val="150000"/>
                  </a:lnSpc>
                </a:pP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𝛾</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0</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99</m:t>
                    </m:r>
                  </m:oMath>
                </a14:m>
                <a:r>
                  <a:rPr lang="en-US" altLang="zh-CN" sz="2000" dirty="0">
                    <a:solidFill>
                      <a:schemeClr val="tx1"/>
                    </a:solidFill>
                    <a:latin typeface="黑体" panose="02010609060101010101" pitchFamily="49" charset="-122"/>
                    <a:ea typeface="黑体" panose="02010609060101010101" pitchFamily="49" charset="-122"/>
                  </a:rPr>
                  <a:t> </a:t>
                </a:r>
                <a:endParaRPr lang="en-US" altLang="zh-CN" sz="2000" dirty="0">
                  <a:solidFill>
                    <a:schemeClr val="tx1"/>
                  </a:solidFill>
                  <a:latin typeface="黑体" panose="02010609060101010101" pitchFamily="49" charset="-122"/>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809483" y="1964528"/>
                <a:ext cx="4122156" cy="1416478"/>
              </a:xfrm>
              <a:prstGeom prst="rect">
                <a:avLst/>
              </a:prstGeom>
              <a:blipFill rotWithShape="1">
                <a:blip r:embed="rId1"/>
                <a:stretch>
                  <a:fillRect l="-12" t="-33" r="6" b="-10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372706" y="1817670"/>
                <a:ext cx="3967753" cy="1418786"/>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eqArr>
                            <m:eqArrPr>
                              <m:ctrlPr>
                                <a:rPr lang="en-US" altLang="zh-CN" i="1">
                                  <a:latin typeface="Cambria Math" panose="02040503050406030204" pitchFamily="18" charset="0"/>
                                  <a:ea typeface="黑体" panose="02010609060101010101" pitchFamily="49" charset="-122"/>
                                </a:rPr>
                              </m:ctrlPr>
                            </m:eqArrPr>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0</m:t>
                              </m:r>
                            </m:e>
                          </m:eqArr>
                          <m:m>
                            <m:mPr>
                              <m:mcs>
                                <m:mc>
                                  <m:mcPr>
                                    <m:count m:val="1"/>
                                    <m:mcJc m:val="center"/>
                                  </m:mcPr>
                                </m:mc>
                              </m:mcs>
                              <m:ctrlPr>
                                <a:rPr lang="en-US" altLang="zh-CN" i="1">
                                  <a:latin typeface="Cambria Math" panose="02040503050406030204" pitchFamily="18" charset="0"/>
                                  <a:ea typeface="黑体" panose="02010609060101010101" pitchFamily="49" charset="-122"/>
                                </a:rPr>
                              </m:ctrlPr>
                            </m:mPr>
                            <m:mr>
                              <m:e>
                                <m:r>
                                  <m:rPr>
                                    <m:brk m:alnAt="7"/>
                                  </m:rP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 </m:t>
                                </m:r>
                                <m:r>
                                  <m:rPr>
                                    <m:brk m:alnAt="7"/>
                                  </m:rPr>
                                  <a:rPr lang="zh-CN" altLang="en-US" i="1">
                                    <a:latin typeface="Cambria Math" panose="02040503050406030204" pitchFamily="18" charset="0"/>
                                    <a:ea typeface="黑体" panose="02010609060101010101" pitchFamily="49" charset="-122"/>
                                  </a:rPr>
                                  <m:t>如</m:t>
                                </m:r>
                                <m:r>
                                  <a:rPr lang="zh-CN" altLang="en-US" i="1">
                                    <a:latin typeface="Cambria Math" panose="02040503050406030204" pitchFamily="18" charset="0"/>
                                    <a:ea typeface="黑体" panose="02010609060101010101" pitchFamily="49" charset="-122"/>
                                  </a:rPr>
                                  <m:t>果</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𝑆</m:t>
                                    </m:r>
                                  </m:e>
                                  <m:sub>
                                    <m:r>
                                      <m:rPr>
                                        <m:brk m:alnAt="7"/>
                                      </m:rP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sub>
                                </m:sSub>
                                <m:r>
                                  <m:rPr>
                                    <m:brk m:alnAt="7"/>
                                  </m:rP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m:rPr>
                                    <m:brk m:alnAt="7"/>
                                  </m:rPr>
                                  <a:rPr lang="en-US" altLang="zh-CN" i="1">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如果</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r>
                                  <a:rPr lang="en-US" altLang="zh-CN" b="0" i="1" smtClean="0">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其他情况</m:t>
                                </m:r>
                                <m:r>
                                  <a:rPr lang="en-US" altLang="zh-CN" i="1">
                                    <a:latin typeface="Cambria Math" panose="02040503050406030204" pitchFamily="18" charset="0"/>
                                    <a:ea typeface="黑体" panose="02010609060101010101" pitchFamily="49" charset="-122"/>
                                  </a:rPr>
                                  <m:t>           </m:t>
                                </m:r>
                              </m:e>
                            </m:mr>
                          </m:m>
                        </m:e>
                      </m:d>
                    </m:oMath>
                  </m:oMathPara>
                </a14:m>
                <a:endParaRPr lang="en-US" altLang="zh-CN"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6372706" y="1817670"/>
                <a:ext cx="3967753" cy="1418786"/>
              </a:xfrm>
              <a:prstGeom prst="rect">
                <a:avLst/>
              </a:prstGeom>
              <a:blipFill rotWithShape="1">
                <a:blip r:embed="rId2"/>
                <a:stretch>
                  <a:fillRect l="-12" t="-21" r="3"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1291567" y="3927089"/>
              <a:ext cx="2622352" cy="2560320"/>
            </p:xfrm>
            <a:graphic>
              <a:graphicData uri="http://schemas.openxmlformats.org/drawingml/2006/table">
                <a:tbl>
                  <a:tblPr firstRow="1" bandRow="1">
                    <a:tableStyleId>{2D5ABB26-0587-4C30-8999-92F81FD0307C}</a:tableStyleId>
                  </a:tblPr>
                  <a:tblGrid>
                    <a:gridCol w="412550"/>
                    <a:gridCol w="342900"/>
                    <a:gridCol w="361950"/>
                    <a:gridCol w="323850"/>
                    <a:gridCol w="371475"/>
                    <a:gridCol w="438150"/>
                    <a:gridCol w="371477"/>
                  </a:tblGrid>
                  <a:tr h="272256">
                    <a:tc>
                      <a:txBody>
                        <a:bodyPr/>
                        <a:lstStyle/>
                        <a:p>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9</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𝑑</m:t>
                                    </m:r>
                                  </m:sub>
                                </m:sSub>
                              </m:oMath>
                            </m:oMathPara>
                          </a14:m>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r h="272256">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8</m:t>
                                    </m:r>
                                  </m:sub>
                                </m:sSub>
                              </m:oMath>
                            </m:oMathPara>
                          </a14:m>
                          <a:endParaRPr lang="zh-CN" altLang="en-US" dirty="0"/>
                        </a:p>
                      </a:txBody>
                      <a:tcPr/>
                    </a:tc>
                    <a:tc>
                      <a:txBody>
                        <a:bodyPr/>
                        <a:lstStyle/>
                        <a:p>
                          <a:r>
                            <a:rPr lang="en-US" altLang="zh-CN" dirty="0"/>
                            <a:t>0 </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9</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bl>
              </a:graphicData>
            </a:graphic>
          </p:graphicFrame>
        </mc:Choice>
        <mc:Fallback xmlns="">
          <p:graphicFrame>
            <p:nvGraphicFramePr>
              <p:cNvPr id="6" name="表格 5"/>
              <p:cNvGraphicFramePr>
                <a:graphicFrameLocks noGrp="1"/>
              </p:cNvGraphicFramePr>
              <p:nvPr/>
            </p:nvGraphicFramePr>
            <p:xfrm>
              <a:off x="1291567" y="3927089"/>
              <a:ext cx="2622352" cy="2560320"/>
            </p:xfrm>
            <a:graphic>
              <a:graphicData uri="http://schemas.openxmlformats.org/drawingml/2006/table">
                <a:tbl>
                  <a:tblPr firstRow="1" bandRow="1">
                    <a:tableStyleId>{2D5ABB26-0587-4C30-8999-92F81FD0307C}</a:tableStyleId>
                  </a:tblPr>
                  <a:tblGrid>
                    <a:gridCol w="412550"/>
                    <a:gridCol w="342900"/>
                    <a:gridCol w="361950"/>
                    <a:gridCol w="323850"/>
                    <a:gridCol w="371475"/>
                    <a:gridCol w="438150"/>
                    <a:gridCol w="371477"/>
                  </a:tblGrid>
                  <a:tr h="365760">
                    <a:tc>
                      <a:txBody>
                        <a:bodyPr/>
                        <a:lstStyle/>
                        <a:p>
                          <a:endParaRPr lang="zh-CN" altLang="en-US" dirty="0"/>
                        </a:p>
                      </a:txBody>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p>
                      </a:txBody>
                      <a:tcPr>
                        <a:blipFill>
                          <a:blip r:embed="rId3"/>
                        </a:blipFill>
                      </a:tcPr>
                    </a:tc>
                    <a:tc>
                      <a:txBody>
                        <a:bodyPr/>
                        <a:lstStyle/>
                        <a:p>
                          <a:endParaRPr lang="zh-CN" altLang="en-US" dirty="0"/>
                        </a:p>
                      </a:txBody>
                      <a:tcPr/>
                    </a:tc>
                    <a:tc>
                      <a:txBody>
                        <a:bodyPr/>
                        <a:lstStyle/>
                        <a:p>
                          <a:endParaRPr lang="zh-CN"/>
                        </a:p>
                      </a:txBody>
                      <a:tcPr>
                        <a:blipFill>
                          <a:blip r:embed="rId3"/>
                        </a:blipFill>
                      </a:tcPr>
                    </a:tc>
                    <a:tc>
                      <a:txBody>
                        <a:bodyPr/>
                        <a:lstStyle/>
                        <a:p>
                          <a:endParaRPr lang="zh-CN"/>
                        </a:p>
                      </a:txBody>
                      <a:tcPr>
                        <a:blipFill>
                          <a:blip r:embed="rId3"/>
                        </a:blipFill>
                      </a:tcPr>
                    </a:tc>
                  </a:tr>
                  <a:tr h="365760">
                    <a:tc>
                      <a:txBody>
                        <a:bodyPr/>
                        <a:lstStyle/>
                        <a:p>
                          <a:endParaRPr lang="zh-CN"/>
                        </a:p>
                      </a:txBody>
                      <a:tcPr>
                        <a:blipFill>
                          <a:blip r:embed="rId3"/>
                        </a:blipFill>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3"/>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3"/>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r h="272256">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r>
                  <a:tr h="365760">
                    <a:tc>
                      <a:txBody>
                        <a:bodyPr/>
                        <a:lstStyle/>
                        <a:p>
                          <a:endParaRPr lang="zh-CN"/>
                        </a:p>
                      </a:txBody>
                      <a:tcPr>
                        <a:blipFill>
                          <a:blip r:embed="rId3"/>
                        </a:blipFill>
                      </a:tcPr>
                    </a:tc>
                    <a:tc>
                      <a:txBody>
                        <a:bodyPr/>
                        <a:lstStyle/>
                        <a:p>
                          <a:r>
                            <a:rPr lang="en-US" altLang="zh-CN" dirty="0"/>
                            <a:t>0 </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3"/>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7" name="文本框 6"/>
              <p:cNvSpPr txBox="1"/>
              <p:nvPr/>
            </p:nvSpPr>
            <p:spPr>
              <a:xfrm>
                <a:off x="4582017" y="3429831"/>
                <a:ext cx="2438937" cy="400110"/>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𝑃𝑟</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𝑎</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r>
                        <a:rPr lang="en-US" altLang="zh-CN" sz="2000" b="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4582017" y="3429831"/>
                <a:ext cx="2438937" cy="400110"/>
              </a:xfrm>
              <a:prstGeom prst="rect">
                <a:avLst/>
              </a:prstGeom>
              <a:blipFill rotWithShape="1">
                <a:blip r:embed="rId4"/>
                <a:stretch>
                  <a:fillRect l="-20" t="-49" r="16"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119174" y="4083049"/>
                <a:ext cx="46474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sub>
                      </m:sSub>
                    </m:oMath>
                  </m:oMathPara>
                </a14:m>
                <a:endParaRPr lang="zh-CN" altLang="en-US" sz="2000" dirty="0">
                  <a:ea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1119174" y="4083049"/>
                <a:ext cx="464743" cy="400110"/>
              </a:xfrm>
              <a:prstGeom prst="rect">
                <a:avLst/>
              </a:prstGeom>
              <a:blipFill rotWithShape="1">
                <a:blip r:embed="rId5"/>
                <a:stretch>
                  <a:fillRect l="-65" t="-158" r="49"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233972" y="3802720"/>
                <a:ext cx="71000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Sub>
                    </m:oMath>
                  </m:oMathPara>
                </a14:m>
                <a:endParaRPr lang="zh-CN" altLang="en-US" sz="2000" dirty="0">
                  <a:ea typeface="黑体" panose="02010609060101010101" pitchFamily="49"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1233972" y="3802720"/>
                <a:ext cx="710003" cy="400110"/>
              </a:xfrm>
              <a:prstGeom prst="rect">
                <a:avLst/>
              </a:prstGeom>
              <a:blipFill rotWithShape="1">
                <a:blip r:embed="rId6"/>
                <a:stretch>
                  <a:fillRect l="-24" t="-85" r="34" b="100"/>
                </a:stretch>
              </a:blipFill>
            </p:spPr>
            <p:txBody>
              <a:bodyPr/>
              <a:lstStyle/>
              <a:p>
                <a:r>
                  <a:rPr lang="zh-CN" altLang="en-US">
                    <a:noFill/>
                  </a:rPr>
                  <a:t> </a:t>
                </a:r>
              </a:p>
            </p:txBody>
          </p:sp>
        </mc:Fallback>
      </mc:AlternateContent>
      <p:cxnSp>
        <p:nvCxnSpPr>
          <p:cNvPr id="10" name="直接连接符 9"/>
          <p:cNvCxnSpPr/>
          <p:nvPr/>
        </p:nvCxnSpPr>
        <p:spPr>
          <a:xfrm>
            <a:off x="1119174" y="3987386"/>
            <a:ext cx="603993" cy="3790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4349646" y="4076005"/>
                <a:ext cx="46474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sub>
                      </m:sSub>
                    </m:oMath>
                  </m:oMathPara>
                </a14:m>
                <a:endParaRPr lang="zh-CN" altLang="en-US" sz="2000" dirty="0">
                  <a:ea typeface="黑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349646" y="4076005"/>
                <a:ext cx="464743" cy="400110"/>
              </a:xfrm>
              <a:prstGeom prst="rect">
                <a:avLst/>
              </a:prstGeom>
              <a:blipFill rotWithShape="1">
                <a:blip r:embed="rId5"/>
                <a:stretch>
                  <a:fillRect l="-114" t="-144" r="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4464444" y="3795676"/>
                <a:ext cx="71000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Sub>
                    </m:oMath>
                  </m:oMathPara>
                </a14:m>
                <a:endParaRPr lang="zh-CN" altLang="en-US" sz="2000" dirty="0">
                  <a:ea typeface="黑体" panose="02010609060101010101" pitchFamily="49"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4464444" y="3795676"/>
                <a:ext cx="710003" cy="400110"/>
              </a:xfrm>
              <a:prstGeom prst="rect">
                <a:avLst/>
              </a:prstGeom>
              <a:blipFill rotWithShape="1">
                <a:blip r:embed="rId6"/>
                <a:stretch>
                  <a:fillRect l="-55" t="-70" r="66" b="85"/>
                </a:stretch>
              </a:blipFill>
            </p:spPr>
            <p:txBody>
              <a:bodyPr/>
              <a:lstStyle/>
              <a:p>
                <a:r>
                  <a:rPr lang="zh-CN" altLang="en-US">
                    <a:noFill/>
                  </a:rPr>
                  <a:t> </a:t>
                </a:r>
              </a:p>
            </p:txBody>
          </p:sp>
        </mc:Fallback>
      </mc:AlternateContent>
      <p:cxnSp>
        <p:nvCxnSpPr>
          <p:cNvPr id="13" name="直接连接符 12"/>
          <p:cNvCxnSpPr/>
          <p:nvPr/>
        </p:nvCxnSpPr>
        <p:spPr>
          <a:xfrm>
            <a:off x="4349646" y="3980342"/>
            <a:ext cx="603993" cy="3790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278498" y="3434646"/>
                <a:ext cx="2438937" cy="400110"/>
              </a:xfrm>
              <a:prstGeom prst="rect">
                <a:avLst/>
              </a:prstGeom>
              <a:solidFill>
                <a:srgbClr val="FFFF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𝑃𝑟</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𝑎</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r>
                        <a:rPr lang="en-US" altLang="zh-CN" sz="2000" b="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1278498" y="3434646"/>
                <a:ext cx="2438937" cy="400110"/>
              </a:xfrm>
              <a:prstGeom prst="rect">
                <a:avLst/>
              </a:prstGeom>
              <a:blipFill rotWithShape="1">
                <a:blip r:embed="rId7"/>
                <a:stretch>
                  <a:fillRect l="-10" t="-141" r="6"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3607813" y="2207902"/>
                <a:ext cx="2691651" cy="955133"/>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起始状态：</a:t>
                </a:r>
                <a14:m>
                  <m:oMath xmlns:m="http://schemas.openxmlformats.org/officeDocument/2006/math">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𝑆</m:t>
                        </m:r>
                      </m:e>
                      <m:sub>
                        <m:r>
                          <a:rPr lang="en-US" altLang="zh-CN" sz="2000" b="0" i="1" smtClean="0">
                            <a:solidFill>
                              <a:schemeClr val="tx1"/>
                            </a:solidFill>
                            <a:latin typeface="Cambria Math" panose="02040503050406030204" pitchFamily="18" charset="0"/>
                            <a:ea typeface="黑体" panose="02010609060101010101" pitchFamily="49" charset="-122"/>
                          </a:rPr>
                          <m:t>0</m:t>
                        </m:r>
                      </m:sub>
                    </m:sSub>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𝑠</m:t>
                        </m:r>
                      </m:e>
                      <m:sub>
                        <m:r>
                          <a:rPr lang="en-US" altLang="zh-CN" sz="2000" b="0" i="1" smtClean="0">
                            <a:solidFill>
                              <a:schemeClr val="tx1"/>
                            </a:solidFill>
                            <a:latin typeface="Cambria Math" panose="02040503050406030204" pitchFamily="18" charset="0"/>
                            <a:ea typeface="黑体" panose="02010609060101010101" pitchFamily="49" charset="-122"/>
                          </a:rPr>
                          <m:t>1</m:t>
                        </m:r>
                      </m:sub>
                    </m:sSub>
                  </m:oMath>
                </a14:m>
                <a:r>
                  <a:rPr lang="en-US" altLang="zh-CN" sz="2000" dirty="0">
                    <a:solidFill>
                      <a:schemeClr val="tx1"/>
                    </a:solidFill>
                    <a:latin typeface="黑体" panose="02010609060101010101" pitchFamily="49" charset="-122"/>
                    <a:ea typeface="黑体" panose="02010609060101010101" pitchFamily="49" charset="-122"/>
                  </a:rPr>
                  <a:t> </a:t>
                </a:r>
                <a:endParaRPr lang="en-US" altLang="zh-CN" sz="200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终止状态</a:t>
                </a:r>
                <a:r>
                  <a:rPr lang="en-US" altLang="zh-CN" sz="2000"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𝑆</m:t>
                        </m:r>
                      </m:e>
                      <m:sub>
                        <m:r>
                          <a:rPr lang="en-US" altLang="zh-CN" sz="2000" b="0" i="1" smtClean="0">
                            <a:solidFill>
                              <a:schemeClr val="tx1"/>
                            </a:solidFill>
                            <a:latin typeface="Cambria Math" panose="02040503050406030204" pitchFamily="18" charset="0"/>
                            <a:ea typeface="黑体" panose="02010609060101010101" pitchFamily="49" charset="-122"/>
                          </a:rPr>
                          <m:t>𝑇</m:t>
                        </m:r>
                      </m:sub>
                    </m:sSub>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𝑠</m:t>
                        </m:r>
                      </m:e>
                      <m:sub>
                        <m:r>
                          <a:rPr lang="en-US" altLang="zh-CN" sz="2000" b="0" i="1" smtClean="0">
                            <a:solidFill>
                              <a:schemeClr val="tx1"/>
                            </a:solidFill>
                            <a:latin typeface="Cambria Math" panose="02040503050406030204" pitchFamily="18" charset="0"/>
                            <a:ea typeface="黑体" panose="02010609060101010101" pitchFamily="49" charset="-122"/>
                          </a:rPr>
                          <m:t>9</m:t>
                        </m:r>
                      </m:sub>
                    </m:sSub>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𝑠</m:t>
                        </m:r>
                      </m:e>
                      <m:sub>
                        <m:r>
                          <a:rPr lang="en-US" altLang="zh-CN" sz="2000" b="0" i="1" smtClean="0">
                            <a:solidFill>
                              <a:schemeClr val="tx1"/>
                            </a:solidFill>
                            <a:latin typeface="Cambria Math" panose="02040503050406030204" pitchFamily="18" charset="0"/>
                            <a:ea typeface="黑体" panose="02010609060101010101" pitchFamily="49" charset="-122"/>
                          </a:rPr>
                          <m:t>𝑑</m:t>
                        </m:r>
                      </m:sub>
                    </m:sSub>
                    <m:r>
                      <a:rPr lang="en-US" altLang="zh-CN" sz="2000" b="0" i="1" smtClean="0">
                        <a:solidFill>
                          <a:schemeClr val="tx1"/>
                        </a:solidFill>
                        <a:latin typeface="Cambria Math" panose="02040503050406030204" pitchFamily="18" charset="0"/>
                        <a:ea typeface="黑体" panose="02010609060101010101" pitchFamily="49" charset="-122"/>
                      </a:rPr>
                      <m:t>}</m:t>
                    </m:r>
                  </m:oMath>
                </a14:m>
                <a:r>
                  <a:rPr lang="en-US" altLang="zh-CN" sz="2000" dirty="0">
                    <a:solidFill>
                      <a:schemeClr val="tx1"/>
                    </a:solidFill>
                    <a:latin typeface="黑体" panose="02010609060101010101" pitchFamily="49" charset="-122"/>
                    <a:ea typeface="黑体" panose="02010609060101010101" pitchFamily="49" charset="-122"/>
                  </a:rPr>
                  <a:t> </a:t>
                </a:r>
                <a:endParaRPr lang="en-US" altLang="zh-CN" sz="2000" dirty="0">
                  <a:solidFill>
                    <a:schemeClr val="tx1"/>
                  </a:solidFill>
                  <a:latin typeface="黑体" panose="02010609060101010101" pitchFamily="49" charset="-122"/>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3607813" y="2207902"/>
                <a:ext cx="2691651" cy="955133"/>
              </a:xfrm>
              <a:prstGeom prst="rect">
                <a:avLst/>
              </a:prstGeom>
              <a:blipFill rotWithShape="1">
                <a:blip r:embed="rId8"/>
                <a:stretch>
                  <a:fillRect l="-14" t="-1" r="10" b="-521"/>
                </a:stretch>
              </a:blipFill>
            </p:spPr>
            <p:txBody>
              <a:bodyPr/>
              <a:lstStyle/>
              <a:p>
                <a:r>
                  <a:rPr lang="zh-CN" altLang="en-US">
                    <a:noFill/>
                  </a:rPr>
                  <a:t> </a:t>
                </a:r>
              </a:p>
            </p:txBody>
          </p:sp>
        </mc:Fallback>
      </mc:AlternateContent>
      <p:grpSp>
        <p:nvGrpSpPr>
          <p:cNvPr id="16" name="组合 15"/>
          <p:cNvGrpSpPr/>
          <p:nvPr/>
        </p:nvGrpSpPr>
        <p:grpSpPr>
          <a:xfrm>
            <a:off x="8008631" y="4032974"/>
            <a:ext cx="1971676" cy="1971668"/>
            <a:chOff x="8158160" y="4067172"/>
            <a:chExt cx="1971676" cy="1971668"/>
          </a:xfrm>
        </p:grpSpPr>
        <mc:AlternateContent xmlns:mc="http://schemas.openxmlformats.org/markup-compatibility/2006">
          <mc:Choice xmlns:a14="http://schemas.microsoft.com/office/drawing/2010/main" Requires="a14">
            <p:sp>
              <p:nvSpPr>
                <p:cNvPr id="17" name="矩形 16"/>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7</m:t>
                            </m:r>
                          </m:sub>
                        </m:sSub>
                      </m:oMath>
                    </m:oMathPara>
                  </a14:m>
                  <a:endParaRPr lang="zh-CN" altLang="en-US" sz="2000" dirty="0">
                    <a:ea typeface="黑体" panose="02010609060101010101" pitchFamily="49" charset="-122"/>
                  </a:endParaRPr>
                </a:p>
              </p:txBody>
            </p:sp>
          </mc:Choice>
          <mc:Fallback>
            <p:sp>
              <p:nvSpPr>
                <p:cNvPr id="17" name="矩形 16"/>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8</m:t>
                            </m:r>
                          </m:sub>
                        </m:sSub>
                      </m:oMath>
                    </m:oMathPara>
                  </a14:m>
                  <a:endParaRPr lang="zh-CN" altLang="en-US" sz="2000" dirty="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9</m:t>
                            </m:r>
                          </m:sub>
                        </m:sSub>
                      </m:oMath>
                    </m:oMathPara>
                  </a14:m>
                  <a:endParaRPr lang="zh-CN" altLang="en-US" sz="2000" dirty="0">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oMath>
                    </m:oMathPara>
                  </a14:m>
                  <a:endParaRPr lang="zh-CN" altLang="en-US" sz="2000"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5</m:t>
                            </m:r>
                          </m:sub>
                        </m:sSub>
                      </m:oMath>
                    </m:oMathPara>
                  </a14:m>
                  <a:endParaRPr lang="zh-CN" altLang="en-US" sz="2000"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6</m:t>
                            </m:r>
                          </m:sub>
                        </m:sSub>
                      </m:oMath>
                    </m:oMathPara>
                  </a14:m>
                  <a:endParaRPr lang="zh-CN" altLang="en-US" sz="2000"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oMath>
                    </m:oMathPara>
                  </a14:m>
                  <a:endParaRPr lang="zh-CN" altLang="en-US" sz="2000"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oMath>
                    </m:oMathPara>
                  </a14:m>
                  <a:endParaRPr lang="zh-CN" altLang="en-US" sz="2000"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3</m:t>
                            </m:r>
                          </m:sub>
                        </m:sSub>
                      </m:oMath>
                    </m:oMathPara>
                  </a14:m>
                  <a:endParaRPr lang="zh-CN" altLang="en-US" sz="2000"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cxnSp>
        <p:nvCxnSpPr>
          <p:cNvPr id="26" name="直接箭头连接符 25"/>
          <p:cNvCxnSpPr/>
          <p:nvPr/>
        </p:nvCxnSpPr>
        <p:spPr>
          <a:xfrm flipV="1">
            <a:off x="8360620" y="4388535"/>
            <a:ext cx="1314371"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201540" y="4510978"/>
            <a:ext cx="1555031" cy="1200329"/>
          </a:xfrm>
          <a:prstGeom prst="rect">
            <a:avLst/>
          </a:prstGeom>
          <a:noFill/>
        </p:spPr>
        <p:txBody>
          <a:bodyPr wrap="square" rtlCol="0">
            <a:spAutoFit/>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如何从起始状态到终止状态？</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28" name="表格 27"/>
              <p:cNvGraphicFramePr>
                <a:graphicFrameLocks noGrp="1"/>
              </p:cNvGraphicFramePr>
              <p:nvPr/>
            </p:nvGraphicFramePr>
            <p:xfrm>
              <a:off x="4521733" y="3927089"/>
              <a:ext cx="2622352" cy="2560320"/>
            </p:xfrm>
            <a:graphic>
              <a:graphicData uri="http://schemas.openxmlformats.org/drawingml/2006/table">
                <a:tbl>
                  <a:tblPr firstRow="1" bandRow="1">
                    <a:tableStyleId>{2D5ABB26-0587-4C30-8999-92F81FD0307C}</a:tableStyleId>
                  </a:tblPr>
                  <a:tblGrid>
                    <a:gridCol w="412550"/>
                    <a:gridCol w="342900"/>
                    <a:gridCol w="361950"/>
                    <a:gridCol w="323850"/>
                    <a:gridCol w="371475"/>
                    <a:gridCol w="438150"/>
                    <a:gridCol w="371477"/>
                  </a:tblGrid>
                  <a:tr h="272256">
                    <a:tc>
                      <a:txBody>
                        <a:bodyPr/>
                        <a:lstStyle/>
                        <a:p>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7</m:t>
                                    </m:r>
                                  </m:sub>
                                </m:sSub>
                              </m:oMath>
                            </m:oMathPara>
                          </a14:m>
                          <a:endParaRPr lang="zh-CN" altLang="en-US" dirty="0"/>
                        </a:p>
                      </a:txBody>
                      <a:tcPr/>
                    </a:tc>
                    <a:tc>
                      <a:txBody>
                        <a:bodyPr/>
                        <a:lstStyle/>
                        <a:p>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9</m:t>
                                    </m:r>
                                  </m:sub>
                                </m:sSub>
                              </m:oMath>
                            </m:oMathPara>
                          </a14:m>
                          <a:endParaRPr lang="zh-CN" alt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𝑑</m:t>
                                    </m:r>
                                  </m:sub>
                                </m:sSub>
                              </m:oMath>
                            </m:oMathPara>
                          </a14:m>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7</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r h="272256">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6</m:t>
                                    </m:r>
                                  </m:sub>
                                </m:sSub>
                              </m:oMath>
                            </m:oMathPara>
                          </a14:m>
                          <a:endParaRPr lang="zh-CN" altLang="en-US" dirty="0"/>
                        </a:p>
                      </a:txBody>
                      <a:tcPr/>
                    </a:tc>
                    <a:tc>
                      <a:txBody>
                        <a:bodyPr/>
                        <a:lstStyle/>
                        <a:p>
                          <a:r>
                            <a:rPr lang="en-US" altLang="zh-CN" dirty="0"/>
                            <a:t>0 </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r>
                  <a:tr h="272256">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9</m:t>
                                    </m:r>
                                  </m:sub>
                                </m:sSub>
                              </m:oMath>
                            </m:oMathPara>
                          </a14:m>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bl>
              </a:graphicData>
            </a:graphic>
          </p:graphicFrame>
        </mc:Choice>
        <mc:Fallback xmlns="">
          <p:graphicFrame>
            <p:nvGraphicFramePr>
              <p:cNvPr id="28" name="表格 27"/>
              <p:cNvGraphicFramePr>
                <a:graphicFrameLocks noGrp="1"/>
              </p:cNvGraphicFramePr>
              <p:nvPr/>
            </p:nvGraphicFramePr>
            <p:xfrm>
              <a:off x="4521733" y="3927089"/>
              <a:ext cx="2622352" cy="2560320"/>
            </p:xfrm>
            <a:graphic>
              <a:graphicData uri="http://schemas.openxmlformats.org/drawingml/2006/table">
                <a:tbl>
                  <a:tblPr firstRow="1" bandRow="1">
                    <a:tableStyleId>{2D5ABB26-0587-4C30-8999-92F81FD0307C}</a:tableStyleId>
                  </a:tblPr>
                  <a:tblGrid>
                    <a:gridCol w="412550"/>
                    <a:gridCol w="342900"/>
                    <a:gridCol w="361950"/>
                    <a:gridCol w="323850"/>
                    <a:gridCol w="371475"/>
                    <a:gridCol w="438150"/>
                    <a:gridCol w="371477"/>
                  </a:tblGrid>
                  <a:tr h="365760">
                    <a:tc>
                      <a:txBody>
                        <a:bodyPr/>
                        <a:lstStyle/>
                        <a:p>
                          <a:endParaRPr lang="zh-CN" altLang="en-US" dirty="0"/>
                        </a:p>
                      </a:txBody>
                      <a:tcPr/>
                    </a:tc>
                    <a:tc>
                      <a:txBody>
                        <a:bodyPr/>
                        <a:lstStyle/>
                        <a:p>
                          <a:endParaRPr lang="zh-CN"/>
                        </a:p>
                      </a:txBody>
                      <a:tcPr>
                        <a:blipFill>
                          <a:blip r:embed="rId18"/>
                        </a:blipFill>
                      </a:tcPr>
                    </a:tc>
                    <a:tc>
                      <a:txBody>
                        <a:bodyPr/>
                        <a:lstStyle/>
                        <a:p>
                          <a:endParaRPr lang="zh-CN"/>
                        </a:p>
                      </a:txBody>
                      <a:tcPr>
                        <a:blipFill>
                          <a:blip r:embed="rId18"/>
                        </a:blipFill>
                      </a:tcPr>
                    </a:tc>
                    <a:tc>
                      <a:txBody>
                        <a:bodyPr/>
                        <a:lstStyle/>
                        <a:p>
                          <a:endParaRPr lang="zh-CN"/>
                        </a:p>
                      </a:txBody>
                      <a:tcPr>
                        <a:blipFill>
                          <a:blip r:embed="rId18"/>
                        </a:blipFill>
                      </a:tcPr>
                    </a:tc>
                    <a:tc>
                      <a:txBody>
                        <a:bodyPr/>
                        <a:lstStyle/>
                        <a:p>
                          <a:endParaRPr lang="zh-CN" altLang="en-US" dirty="0"/>
                        </a:p>
                      </a:txBody>
                      <a:tcPr/>
                    </a:tc>
                    <a:tc>
                      <a:txBody>
                        <a:bodyPr/>
                        <a:lstStyle/>
                        <a:p>
                          <a:endParaRPr lang="zh-CN"/>
                        </a:p>
                      </a:txBody>
                      <a:tcPr>
                        <a:blipFill>
                          <a:blip r:embed="rId18"/>
                        </a:blipFill>
                      </a:tcPr>
                    </a:tc>
                    <a:tc>
                      <a:txBody>
                        <a:bodyPr/>
                        <a:lstStyle/>
                        <a:p>
                          <a:endParaRPr lang="zh-CN"/>
                        </a:p>
                      </a:txBody>
                      <a:tcPr>
                        <a:blipFill>
                          <a:blip r:embed="rId18"/>
                        </a:blipFill>
                      </a:tcPr>
                    </a:tc>
                  </a:tr>
                  <a:tr h="365760">
                    <a:tc>
                      <a:txBody>
                        <a:bodyPr/>
                        <a:lstStyle/>
                        <a:p>
                          <a:endParaRPr lang="zh-CN"/>
                        </a:p>
                      </a:txBody>
                      <a:tcPr>
                        <a:blipFill>
                          <a:blip r:embed="rId18"/>
                        </a:blipFill>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18"/>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18"/>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r h="272256">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a:t>
                          </a:r>
                          <a:endParaRPr lang="zh-CN" altLang="en-US" dirty="0"/>
                        </a:p>
                      </a:txBody>
                      <a:tcPr/>
                    </a:tc>
                  </a:tr>
                  <a:tr h="365760">
                    <a:tc>
                      <a:txBody>
                        <a:bodyPr/>
                        <a:lstStyle/>
                        <a:p>
                          <a:endParaRPr lang="zh-CN"/>
                        </a:p>
                      </a:txBody>
                      <a:tcPr>
                        <a:blipFill>
                          <a:blip r:embed="rId18"/>
                        </a:blipFill>
                      </a:tcPr>
                    </a:tc>
                    <a:tc>
                      <a:txBody>
                        <a:bodyPr/>
                        <a:lstStyle/>
                        <a:p>
                          <a:r>
                            <a:rPr lang="en-US" altLang="zh-CN" dirty="0"/>
                            <a:t>0 </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r>
                  <a:tr h="365760">
                    <a:tc>
                      <a:txBody>
                        <a:bodyPr/>
                        <a:lstStyle/>
                        <a:p>
                          <a:endParaRPr lang="zh-CN"/>
                        </a:p>
                      </a:txBody>
                      <a:tcPr>
                        <a:blipFill>
                          <a:blip r:embed="rId18"/>
                        </a:blipFill>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r>
                </a:tbl>
              </a:graphicData>
            </a:graphic>
          </p:graphicFrame>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马尔可夫决策过程中的策略学习</a:t>
            </a:r>
            <a:endParaRPr lang="zh-CN" altLang="en-US" dirty="0"/>
          </a:p>
        </p:txBody>
      </p:sp>
      <p:sp>
        <p:nvSpPr>
          <p:cNvPr id="3" name="内容占位符 2"/>
          <p:cNvSpPr>
            <a:spLocks noGrp="1"/>
          </p:cNvSpPr>
          <p:nvPr>
            <p:ph idx="1"/>
          </p:nvPr>
        </p:nvSpPr>
        <p:spPr>
          <a:xfrm>
            <a:off x="394335" y="796290"/>
            <a:ext cx="11728450" cy="5962015"/>
          </a:xfrm>
        </p:spPr>
        <p:txBody>
          <a:bodyPr/>
          <a:lstStyle/>
          <a:p>
            <a:r>
              <a:rPr lang="zh-CN" altLang="en-US" dirty="0"/>
              <a:t>马尔可夫决策过程𝑀𝐷𝑃</a:t>
            </a:r>
            <a:r>
              <a:rPr lang="en-US" altLang="zh-CN" dirty="0"/>
              <a:t>={</a:t>
            </a:r>
            <a:r>
              <a:rPr lang="zh-CN" altLang="en-US" dirty="0"/>
              <a:t>𝑆</a:t>
            </a:r>
            <a:r>
              <a:rPr lang="en-US" altLang="zh-CN" dirty="0"/>
              <a:t>,</a:t>
            </a:r>
            <a:r>
              <a:rPr lang="zh-CN" altLang="en-US" dirty="0"/>
              <a:t>𝐴</a:t>
            </a:r>
            <a:r>
              <a:rPr lang="en-US" altLang="zh-CN" dirty="0"/>
              <a:t>,</a:t>
            </a:r>
            <a:r>
              <a:rPr lang="zh-CN" altLang="en-US" dirty="0"/>
              <a:t>𝑃𝑟</a:t>
            </a:r>
            <a:r>
              <a:rPr lang="en-US" altLang="zh-CN" dirty="0"/>
              <a:t>,</a:t>
            </a:r>
            <a:r>
              <a:rPr lang="zh-CN" altLang="en-US" dirty="0"/>
              <a:t>𝑅</a:t>
            </a:r>
            <a:r>
              <a:rPr lang="en-US" altLang="zh-CN" dirty="0"/>
              <a:t>,</a:t>
            </a:r>
            <a:r>
              <a:rPr lang="zh-CN" altLang="en-US" dirty="0"/>
              <a:t>𝛾</a:t>
            </a:r>
            <a:r>
              <a:rPr lang="en-US" altLang="zh-CN" dirty="0"/>
              <a:t>}</a:t>
            </a:r>
            <a:r>
              <a:rPr lang="zh-CN" altLang="en-US" dirty="0"/>
              <a:t>对环境进行了描述，那么</a:t>
            </a:r>
            <a:r>
              <a:rPr lang="zh-CN" altLang="en-US" dirty="0">
                <a:solidFill>
                  <a:srgbClr val="FF0000"/>
                </a:solidFill>
              </a:rPr>
              <a:t>智能主体如何与环境交互而完成任务？需要进行策略学习</a:t>
            </a:r>
            <a:endParaRPr lang="zh-CN" altLang="en-US" dirty="0">
              <a:solidFill>
                <a:srgbClr val="FF0000"/>
              </a:solidFill>
            </a:endParaRPr>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691926" y="3899497"/>
                <a:ext cx="10808147" cy="2958502"/>
              </a:xfrm>
              <a:prstGeom prst="rect">
                <a:avLst/>
              </a:prstGeom>
            </p:spPr>
            <p:txBody>
              <a:bodyPr wrap="square">
                <a:spAutoFit/>
              </a:bodyPr>
              <a:lstStyle/>
              <a:p>
                <a:pPr>
                  <a:lnSpc>
                    <a:spcPct val="150000"/>
                  </a:lnSpc>
                </a:pPr>
                <a:r>
                  <a:rPr lang="zh-CN" altLang="en-US" sz="2400" b="1" dirty="0">
                    <a:solidFill>
                      <a:schemeClr val="tx2"/>
                    </a:solidFill>
                    <a:latin typeface="Times New Roman" panose="02020603050405020304" pitchFamily="16" charset="0"/>
                    <a:ea typeface="黑体" panose="02010609060101010101" pitchFamily="49" charset="-122"/>
                    <a:cs typeface="Times New Roman" panose="02020603050405020304" pitchFamily="16" charset="0"/>
                  </a:rPr>
                  <a:t>策略函数：</a:t>
                </a:r>
                <a:endParaRPr lang="zh-CN" altLang="en-US" sz="2400" b="1" dirty="0">
                  <a:solidFill>
                    <a:schemeClr val="tx2"/>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策略函数</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𝜋</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𝑆</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𝐴</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 </m:t>
                    </m:r>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，其中</a:t>
                </a:r>
                <a14:m>
                  <m:oMath xmlns:m="http://schemas.openxmlformats.org/officeDocument/2006/math">
                    <m:r>
                      <a:rPr lang="en-US" altLang="zh-CN" sz="2400" b="0" i="1" smtClean="0">
                        <a:solidFill>
                          <a:schemeClr val="tx1"/>
                        </a:solidFill>
                        <a:latin typeface="Cambria Math" panose="02040503050406030204" pitchFamily="18" charset="0"/>
                        <a:ea typeface="黑体" panose="02010609060101010101" pitchFamily="49" charset="-122"/>
                      </a:rPr>
                      <m:t>𝜋</m:t>
                    </m:r>
                    <m:r>
                      <a:rPr lang="en-US" altLang="zh-CN" sz="2400" b="0" i="1" smtClean="0">
                        <a:solidFill>
                          <a:schemeClr val="tx1"/>
                        </a:solidFill>
                        <a:latin typeface="Cambria Math" panose="02040503050406030204" pitchFamily="18" charset="0"/>
                        <a:ea typeface="黑体" panose="02010609060101010101" pitchFamily="49" charset="-122"/>
                      </a:rPr>
                      <m:t>(</m:t>
                    </m:r>
                    <m:r>
                      <a:rPr lang="en-US" altLang="zh-CN" sz="2400" b="0" i="1" smtClean="0">
                        <a:solidFill>
                          <a:schemeClr val="tx1"/>
                        </a:solidFill>
                        <a:latin typeface="Cambria Math" panose="02040503050406030204" pitchFamily="18" charset="0"/>
                        <a:ea typeface="黑体" panose="02010609060101010101" pitchFamily="49" charset="-122"/>
                      </a:rPr>
                      <m:t>𝑠</m:t>
                    </m:r>
                    <m:r>
                      <a:rPr lang="en-US" altLang="zh-CN" sz="2400" b="0" i="1" smtClean="0">
                        <a:solidFill>
                          <a:schemeClr val="tx1"/>
                        </a:solidFill>
                        <a:latin typeface="Cambria Math" panose="02040503050406030204" pitchFamily="18" charset="0"/>
                        <a:ea typeface="黑体" panose="02010609060101010101" pitchFamily="49" charset="-122"/>
                      </a:rPr>
                      <m:t>,</m:t>
                    </m:r>
                    <m:r>
                      <a:rPr lang="en-US" altLang="zh-CN" sz="2400" b="0" i="1" smtClean="0">
                        <a:solidFill>
                          <a:schemeClr val="tx1"/>
                        </a:solidFill>
                        <a:latin typeface="Cambria Math" panose="02040503050406030204" pitchFamily="18" charset="0"/>
                        <a:ea typeface="黑体" panose="02010609060101010101" pitchFamily="49" charset="-122"/>
                      </a:rPr>
                      <m:t>𝑎</m:t>
                    </m:r>
                    <m:r>
                      <a:rPr lang="en-US" altLang="zh-CN" sz="2400" b="0" i="1" smtClean="0">
                        <a:solidFill>
                          <a:schemeClr val="tx1"/>
                        </a:solidFill>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的</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值表示在状态</a:t>
                </a:r>
                <a14:m>
                  <m:oMath xmlns:m="http://schemas.openxmlformats.org/officeDocument/2006/math">
                    <m:r>
                      <a:rPr lang="en-US" altLang="zh-CN" sz="2400" b="0" i="1" smtClean="0">
                        <a:solidFill>
                          <a:schemeClr val="tx1"/>
                        </a:solidFill>
                        <a:latin typeface="Cambria Math" panose="02040503050406030204" pitchFamily="18" charset="0"/>
                        <a:ea typeface="黑体" panose="02010609060101010101" pitchFamily="49" charset="-122"/>
                      </a:rPr>
                      <m:t>𝑠</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下采取动作</a:t>
                </a:r>
                <a14:m>
                  <m:oMath xmlns:m="http://schemas.openxmlformats.org/officeDocument/2006/math">
                    <m:r>
                      <a:rPr lang="en-US" altLang="zh-CN" sz="2400" i="1">
                        <a:latin typeface="Cambria Math" panose="02040503050406030204" pitchFamily="18" charset="0"/>
                        <a:ea typeface="黑体" panose="02010609060101010101" pitchFamily="49" charset="-122"/>
                      </a:rPr>
                      <m:t>𝑎</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的概率。</a:t>
                </a:r>
                <a:endParaRPr lang="en-US" altLang="zh-CN"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策略函数的输出可以是确定的，即给定</a:t>
                </a:r>
                <a14:m>
                  <m:oMath xmlns:m="http://schemas.openxmlformats.org/officeDocument/2006/math">
                    <m:r>
                      <a:rPr lang="en-US" altLang="zh-CN" sz="2400" b="0" i="1" smtClean="0">
                        <a:solidFill>
                          <a:schemeClr val="tx1"/>
                        </a:solidFill>
                        <a:latin typeface="Cambria Math" panose="02040503050406030204" pitchFamily="18" charset="0"/>
                        <a:ea typeface="黑体" panose="02010609060101010101" pitchFamily="49" charset="-122"/>
                      </a:rPr>
                      <m:t>𝑠</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情况下，只有一个动作</a:t>
                </a:r>
                <a14:m>
                  <m:oMath xmlns:m="http://schemas.openxmlformats.org/officeDocument/2006/math">
                    <m:r>
                      <a:rPr lang="en-US" altLang="zh-CN" sz="2400" b="0" i="1" smtClean="0">
                        <a:solidFill>
                          <a:schemeClr val="tx1"/>
                        </a:solidFill>
                        <a:latin typeface="Cambria Math" panose="02040503050406030204" pitchFamily="18" charset="0"/>
                        <a:ea typeface="黑体" panose="02010609060101010101" pitchFamily="49" charset="-122"/>
                      </a:rPr>
                      <m:t>𝑎</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使得概率</a:t>
                </a:r>
                <a14:m>
                  <m:oMath xmlns:m="http://schemas.openxmlformats.org/officeDocument/2006/math">
                    <m:r>
                      <a:rPr lang="en-US" altLang="zh-CN" sz="2400" i="1">
                        <a:latin typeface="Cambria Math" panose="02040503050406030204" pitchFamily="18" charset="0"/>
                        <a:ea typeface="黑体" panose="02010609060101010101" pitchFamily="49" charset="-122"/>
                      </a:rPr>
                      <m:t>𝜋</m:t>
                    </m:r>
                    <m:r>
                      <a:rPr lang="en-US" altLang="zh-CN" sz="2400" i="1" smtClean="0">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𝑠</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𝑎</m:t>
                    </m:r>
                    <m:r>
                      <a:rPr lang="en-US" altLang="zh-CN" sz="2400" i="1" smtClean="0">
                        <a:latin typeface="Cambria Math" panose="02040503050406030204" pitchFamily="18" charset="0"/>
                        <a:ea typeface="黑体" panose="02010609060101010101" pitchFamily="49" charset="-122"/>
                      </a:rPr>
                      <m:t>)</m:t>
                    </m:r>
                  </m:oMath>
                </a14:m>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取值为</a:t>
                </a:r>
                <a:r>
                  <a:rPr lang="en-US" altLang="zh-CN"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。对于确定的策略，记为</a:t>
                </a:r>
                <a14:m>
                  <m:oMath xmlns:m="http://schemas.openxmlformats.org/officeDocument/2006/math">
                    <m:r>
                      <a:rPr lang="en-US" altLang="zh-CN" sz="2400" b="0" i="1" smtClean="0">
                        <a:solidFill>
                          <a:schemeClr val="tx1"/>
                        </a:solidFill>
                        <a:latin typeface="Cambria Math" panose="02040503050406030204" pitchFamily="18" charset="0"/>
                        <a:ea typeface="黑体" panose="02010609060101010101" pitchFamily="49" charset="-122"/>
                      </a:rPr>
                      <m:t>𝑎</m:t>
                    </m:r>
                    <m:r>
                      <a:rPr lang="en-US" altLang="zh-CN" sz="2400" b="0" i="1" smtClean="0">
                        <a:solidFill>
                          <a:schemeClr val="tx1"/>
                        </a:solidFill>
                        <a:latin typeface="Cambria Math" panose="02040503050406030204" pitchFamily="18" charset="0"/>
                        <a:ea typeface="黑体" panose="02010609060101010101" pitchFamily="49" charset="-122"/>
                      </a:rPr>
                      <m:t>=</m:t>
                    </m:r>
                    <m:r>
                      <a:rPr lang="en-US" altLang="zh-CN" sz="2400" b="0" i="1" smtClean="0">
                        <a:solidFill>
                          <a:schemeClr val="tx1"/>
                        </a:solidFill>
                        <a:latin typeface="Cambria Math" panose="02040503050406030204" pitchFamily="18" charset="0"/>
                        <a:ea typeface="黑体" panose="02010609060101010101" pitchFamily="49" charset="-122"/>
                      </a:rPr>
                      <m:t>𝜋</m:t>
                    </m:r>
                    <m:r>
                      <a:rPr lang="en-US" altLang="zh-CN" sz="2400" b="0" i="1" smtClean="0">
                        <a:solidFill>
                          <a:schemeClr val="tx1"/>
                        </a:solidFill>
                        <a:latin typeface="Cambria Math" panose="02040503050406030204" pitchFamily="18" charset="0"/>
                        <a:ea typeface="黑体" panose="02010609060101010101" pitchFamily="49" charset="-122"/>
                      </a:rPr>
                      <m:t>(</m:t>
                    </m:r>
                    <m:r>
                      <a:rPr lang="en-US" altLang="zh-CN" sz="2400" b="0" i="1" smtClean="0">
                        <a:solidFill>
                          <a:schemeClr val="tx1"/>
                        </a:solidFill>
                        <a:latin typeface="Cambria Math" panose="02040503050406030204" pitchFamily="18" charset="0"/>
                        <a:ea typeface="黑体" panose="02010609060101010101" pitchFamily="49" charset="-122"/>
                      </a:rPr>
                      <m:t>𝑠</m:t>
                    </m:r>
                    <m:r>
                      <a:rPr lang="en-US" altLang="zh-CN" sz="2400" b="0" i="1" smtClean="0">
                        <a:solidFill>
                          <a:schemeClr val="tx1"/>
                        </a:solidFill>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m:t>
                    </m:r>
                  </m:oMath>
                </a14:m>
                <a:endParaRPr lang="en-US" altLang="zh-CN"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endPar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91926" y="3899497"/>
                <a:ext cx="10808147" cy="2958502"/>
              </a:xfrm>
              <a:prstGeom prst="rect">
                <a:avLst/>
              </a:prstGeom>
              <a:blipFill rotWithShape="1">
                <a:blip r:embed="rId1"/>
                <a:stretch>
                  <a:fillRect l="-4" t="-20" r="-779"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437129" y="2129494"/>
              <a:ext cx="8845860" cy="1554480"/>
            </p:xfrm>
            <a:graphic>
              <a:graphicData uri="http://schemas.openxmlformats.org/drawingml/2006/table">
                <a:tbl>
                  <a:tblPr firstRow="1" bandRow="1">
                    <a:tableStyleId>{69012ECD-51FC-41F1-AA8D-1B2483CD663E}</a:tableStyleId>
                  </a:tblPr>
                  <a:tblGrid>
                    <a:gridCol w="4422930"/>
                    <a:gridCol w="4422930"/>
                  </a:tblGrid>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kern="1200" dirty="0">
                              <a:solidFill>
                                <a:schemeClr val="tx1"/>
                              </a:solidFill>
                              <a:latin typeface="黑体" panose="02010609060101010101" pitchFamily="49" charset="-122"/>
                              <a:ea typeface="黑体" panose="02010609060101010101" pitchFamily="49" charset="-122"/>
                              <a:cs typeface="+mn-cs"/>
                            </a:rPr>
                            <a:t>对环境中各种因素的说明</a:t>
                          </a:r>
                          <a:endParaRPr lang="en-US" altLang="zh-CN" sz="2800" kern="1200" dirty="0">
                            <a:solidFill>
                              <a:schemeClr val="tx1"/>
                            </a:solidFill>
                            <a:latin typeface="黑体" panose="02010609060101010101" pitchFamily="49" charset="-122"/>
                            <a:ea typeface="黑体" panose="02010609060101010101" pitchFamily="49" charset="-122"/>
                            <a:cs typeface="+mn-cs"/>
                          </a:endParaRPr>
                        </a:p>
                      </a:txBody>
                      <a:tcPr/>
                    </a:tc>
                    <a:tc hMerge="1">
                      <a:tcPr/>
                    </a:tc>
                  </a:tr>
                  <a:tr h="285298">
                    <a:tc>
                      <a:txBody>
                        <a:bodyPr/>
                        <a:lstStyle/>
                        <a:p>
                          <a:r>
                            <a:rPr lang="zh-CN" altLang="en-US" sz="2800" kern="1200" noProof="0" dirty="0">
                              <a:solidFill>
                                <a:schemeClr val="tx1"/>
                              </a:solidFill>
                              <a:latin typeface="黑体" panose="02010609060101010101" pitchFamily="49" charset="-122"/>
                              <a:ea typeface="黑体" panose="02010609060101010101" pitchFamily="49" charset="-122"/>
                              <a:cs typeface="+mn-cs"/>
                            </a:rPr>
                            <a:t>已知的：</a:t>
                          </a:r>
                          <a14:m>
                            <m:oMath xmlns:m="http://schemas.openxmlformats.org/officeDocument/2006/math">
                              <m:r>
                                <a:rPr lang="en-US" altLang="zh-CN" sz="2800" kern="1200" noProof="0">
                                  <a:solidFill>
                                    <a:schemeClr val="tx1"/>
                                  </a:solidFill>
                                  <a:latin typeface="Cambria Math" panose="02040503050406030204" pitchFamily="18" charset="0"/>
                                  <a:ea typeface="黑体" panose="02010609060101010101" pitchFamily="49" charset="-122"/>
                                  <a:cs typeface="+mn-cs"/>
                                </a:rPr>
                                <m:t>𝑆</m:t>
                              </m:r>
                              <m:r>
                                <a:rPr lang="en-US" altLang="zh-CN" sz="2800" kern="1200" noProof="0">
                                  <a:solidFill>
                                    <a:schemeClr val="tx1"/>
                                  </a:solidFill>
                                  <a:latin typeface="Cambria Math" panose="02040503050406030204" pitchFamily="18" charset="0"/>
                                  <a:ea typeface="黑体" panose="02010609060101010101" pitchFamily="49" charset="-122"/>
                                  <a:cs typeface="+mn-cs"/>
                                </a:rPr>
                                <m:t>,</m:t>
                              </m:r>
                              <m:r>
                                <a:rPr lang="en-US" altLang="zh-CN" sz="2800" kern="1200" noProof="0">
                                  <a:solidFill>
                                    <a:schemeClr val="tx1"/>
                                  </a:solidFill>
                                  <a:latin typeface="Cambria Math" panose="02040503050406030204" pitchFamily="18" charset="0"/>
                                  <a:ea typeface="黑体" panose="02010609060101010101" pitchFamily="49" charset="-122"/>
                                  <a:cs typeface="+mn-cs"/>
                                </a:rPr>
                                <m:t>𝐴</m:t>
                              </m:r>
                              <m:r>
                                <a:rPr lang="en-US" altLang="zh-CN" sz="2800" kern="1200" noProof="0">
                                  <a:solidFill>
                                    <a:schemeClr val="tx1"/>
                                  </a:solidFill>
                                  <a:latin typeface="Cambria Math" panose="02040503050406030204" pitchFamily="18" charset="0"/>
                                  <a:ea typeface="黑体" panose="02010609060101010101" pitchFamily="49" charset="-122"/>
                                  <a:cs typeface="+mn-cs"/>
                                </a:rPr>
                                <m:t>,</m:t>
                              </m:r>
                              <m:r>
                                <a:rPr lang="en-US" altLang="zh-CN" sz="2800" kern="1200" noProof="0">
                                  <a:solidFill>
                                    <a:schemeClr val="tx1"/>
                                  </a:solidFill>
                                  <a:latin typeface="Cambria Math" panose="02040503050406030204" pitchFamily="18" charset="0"/>
                                  <a:ea typeface="黑体" panose="02010609060101010101" pitchFamily="49" charset="-122"/>
                                  <a:cs typeface="+mn-cs"/>
                                </a:rPr>
                                <m:t>𝑅</m:t>
                              </m:r>
                              <m:r>
                                <a:rPr lang="en-US" altLang="zh-CN" sz="2800" kern="1200" noProof="0">
                                  <a:solidFill>
                                    <a:schemeClr val="tx1"/>
                                  </a:solidFill>
                                  <a:latin typeface="Cambria Math" panose="02040503050406030204" pitchFamily="18" charset="0"/>
                                  <a:ea typeface="黑体" panose="02010609060101010101" pitchFamily="49" charset="-122"/>
                                  <a:cs typeface="+mn-cs"/>
                                </a:rPr>
                                <m:t>,</m:t>
                              </m:r>
                              <m:r>
                                <a:rPr lang="en-US" altLang="zh-CN" sz="2800" kern="1200" noProof="0">
                                  <a:solidFill>
                                    <a:schemeClr val="tx1"/>
                                  </a:solidFill>
                                  <a:latin typeface="Cambria Math" panose="02040503050406030204" pitchFamily="18" charset="0"/>
                                  <a:ea typeface="黑体" panose="02010609060101010101" pitchFamily="49" charset="-122"/>
                                  <a:cs typeface="+mn-cs"/>
                                </a:rPr>
                                <m:t>𝛾</m:t>
                              </m:r>
                            </m:oMath>
                          </a14:m>
                          <a:endParaRPr lang="zh-CN" altLang="en-US" sz="2800" kern="1200" dirty="0">
                            <a:solidFill>
                              <a:schemeClr val="tx1"/>
                            </a:solidFill>
                            <a:latin typeface="黑体" panose="02010609060101010101" pitchFamily="49" charset="-122"/>
                            <a:ea typeface="黑体" panose="02010609060101010101" pitchFamily="49" charset="-122"/>
                            <a:cs typeface="+mn-cs"/>
                          </a:endParaRPr>
                        </a:p>
                      </a:txBody>
                      <a:tcPr>
                        <a:lnB w="12700" cap="flat" cmpd="sng" algn="ctr">
                          <a:noFill/>
                          <a:prstDash val="solid"/>
                          <a:round/>
                          <a:headEnd type="none" w="med" len="med"/>
                          <a:tailEnd type="none" w="med" len="med"/>
                        </a:lnB>
                      </a:tcPr>
                    </a:tc>
                    <a:tc>
                      <a:txBody>
                        <a:bodyPr/>
                        <a:lstStyle/>
                        <a:p>
                          <a:r>
                            <a:rPr lang="zh-CN" altLang="en-US" sz="2800" kern="1200" noProof="0" dirty="0">
                              <a:solidFill>
                                <a:schemeClr val="tx1"/>
                              </a:solidFill>
                              <a:latin typeface="黑体" panose="02010609060101010101" pitchFamily="49" charset="-122"/>
                              <a:ea typeface="黑体" panose="02010609060101010101" pitchFamily="49" charset="-122"/>
                              <a:cs typeface="+mn-cs"/>
                            </a:rPr>
                            <a:t>不一定已知</a:t>
                          </a:r>
                          <a14:m>
                            <m:oMath xmlns:m="http://schemas.openxmlformats.org/officeDocument/2006/math">
                              <m:r>
                                <a:rPr lang="zh-CN" altLang="en-US" sz="2800" kern="1200" noProof="0" dirty="0">
                                  <a:solidFill>
                                    <a:schemeClr val="tx1"/>
                                  </a:solidFill>
                                  <a:latin typeface="Cambria Math" panose="02040503050406030204" pitchFamily="18" charset="0"/>
                                  <a:ea typeface="黑体" panose="02010609060101010101" pitchFamily="49" charset="-122"/>
                                  <a:cs typeface="+mn-cs"/>
                                </a:rPr>
                                <m:t>的：</m:t>
                              </m:r>
                              <m:r>
                                <a:rPr lang="en-US" altLang="zh-CN" sz="2800" kern="1200" noProof="0">
                                  <a:solidFill>
                                    <a:schemeClr val="tx1"/>
                                  </a:solidFill>
                                  <a:latin typeface="Cambria Math" panose="02040503050406030204" pitchFamily="18" charset="0"/>
                                  <a:ea typeface="黑体" panose="02010609060101010101" pitchFamily="49" charset="-122"/>
                                  <a:cs typeface="+mn-cs"/>
                                </a:rPr>
                                <m:t>𝑃𝑟</m:t>
                              </m:r>
                            </m:oMath>
                          </a14:m>
                          <a:endParaRPr lang="zh-CN" altLang="en-US" sz="2800" kern="1200" dirty="0">
                            <a:solidFill>
                              <a:schemeClr val="tx1"/>
                            </a:solidFill>
                            <a:latin typeface="黑体" panose="02010609060101010101" pitchFamily="49" charset="-122"/>
                            <a:ea typeface="黑体" panose="02010609060101010101" pitchFamily="49" charset="-122"/>
                            <a:cs typeface="+mn-cs"/>
                          </a:endParaRPr>
                        </a:p>
                      </a:txBody>
                      <a:tcPr>
                        <a:lnB w="12700" cap="flat" cmpd="sng" algn="ctr">
                          <a:noFill/>
                          <a:prstDash val="solid"/>
                          <a:round/>
                          <a:headEnd type="none" w="med" len="med"/>
                          <a:tailEnd type="none" w="med" len="med"/>
                        </a:lnB>
                      </a:tcPr>
                    </a:tc>
                  </a:tr>
                  <a:tr h="370840">
                    <a:tc gridSpan="2">
                      <a:txBody>
                        <a:bodyPr/>
                        <a:lstStyle/>
                        <a:p>
                          <a:r>
                            <a:rPr lang="zh-CN" altLang="en-US" sz="2800" kern="1200" noProof="0" dirty="0">
                              <a:solidFill>
                                <a:schemeClr val="tx1"/>
                              </a:solidFill>
                              <a:latin typeface="黑体" panose="02010609060101010101" pitchFamily="49" charset="-122"/>
                              <a:ea typeface="黑体" panose="02010609060101010101" pitchFamily="49" charset="-122"/>
                              <a:cs typeface="+mn-cs"/>
                            </a:rPr>
                            <a:t>观察到的：</a:t>
                          </a:r>
                          <a14:m>
                            <m:oMath xmlns:m="http://schemas.openxmlformats.org/officeDocument/2006/math">
                              <m:d>
                                <m:d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dPr>
                                <m:e>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𝑆</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0</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𝑎</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0</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𝑅</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1</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𝑆</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1</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𝑎</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1</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𝑅</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2</m:t>
                                      </m:r>
                                    </m:sub>
                                  </m:sSub>
                                  <m:r>
                                    <a:rPr lang="en-US" altLang="zh-CN" sz="2800" kern="1200" noProof="0">
                                      <a:solidFill>
                                        <a:schemeClr val="tx1"/>
                                      </a:solidFill>
                                      <a:latin typeface="Cambria Math" panose="02040503050406030204" pitchFamily="18" charset="0"/>
                                      <a:ea typeface="黑体" panose="02010609060101010101" pitchFamily="49" charset="-122"/>
                                      <a:cs typeface="+mn-cs"/>
                                    </a:rPr>
                                    <m:t>,⋯,</m:t>
                                  </m:r>
                                  <m:sSub>
                                    <m:sSubPr>
                                      <m:ctrlPr>
                                        <a:rPr lang="en-US" altLang="zh-CN" sz="2800" i="1" kern="1200" noProof="0">
                                          <a:solidFill>
                                            <a:schemeClr val="tx1"/>
                                          </a:solidFill>
                                          <a:latin typeface="Cambria Math" panose="02040503050406030204" pitchFamily="18" charset="0"/>
                                          <a:ea typeface="黑体" panose="02010609060101010101" pitchFamily="49" charset="-122"/>
                                          <a:cs typeface="+mn-cs"/>
                                        </a:rPr>
                                      </m:ctrlPr>
                                    </m:sSubPr>
                                    <m:e>
                                      <m:r>
                                        <a:rPr lang="en-US" altLang="zh-CN" sz="2800" kern="1200" noProof="0">
                                          <a:solidFill>
                                            <a:schemeClr val="tx1"/>
                                          </a:solidFill>
                                          <a:latin typeface="Cambria Math" panose="02040503050406030204" pitchFamily="18" charset="0"/>
                                          <a:ea typeface="黑体" panose="02010609060101010101" pitchFamily="49" charset="-122"/>
                                          <a:cs typeface="+mn-cs"/>
                                        </a:rPr>
                                        <m:t>𝑆</m:t>
                                      </m:r>
                                    </m:e>
                                    <m:sub>
                                      <m:r>
                                        <a:rPr lang="en-US" altLang="zh-CN" sz="2800" kern="1200" noProof="0">
                                          <a:solidFill>
                                            <a:schemeClr val="tx1"/>
                                          </a:solidFill>
                                          <a:latin typeface="Cambria Math" panose="02040503050406030204" pitchFamily="18" charset="0"/>
                                          <a:ea typeface="黑体" panose="02010609060101010101" pitchFamily="49" charset="-122"/>
                                          <a:cs typeface="+mn-cs"/>
                                        </a:rPr>
                                        <m:t>𝑇</m:t>
                                      </m:r>
                                    </m:sub>
                                  </m:sSub>
                                </m:e>
                              </m:d>
                            </m:oMath>
                          </a14:m>
                          <a:endParaRPr lang="zh-CN" altLang="en-US" sz="2800" kern="1200" dirty="0">
                            <a:solidFill>
                              <a:schemeClr val="tx1"/>
                            </a:solidFill>
                            <a:latin typeface="黑体" panose="02010609060101010101" pitchFamily="49" charset="-122"/>
                            <a:ea typeface="黑体" panose="02010609060101010101" pitchFamily="49" charset="-122"/>
                            <a:cs typeface="+mn-cs"/>
                          </a:endParaRPr>
                        </a:p>
                      </a:txBody>
                      <a:tcPr>
                        <a:lnT w="12700" cap="flat" cmpd="sng" algn="ctr">
                          <a:noFill/>
                          <a:prstDash val="solid"/>
                          <a:round/>
                          <a:headEnd type="none" w="med" len="med"/>
                          <a:tailEnd type="none" w="med" len="med"/>
                        </a:lnT>
                      </a:tcPr>
                    </a:tc>
                    <a:tc hMerge="1">
                      <a:tcPr/>
                    </a:tc>
                  </a:tr>
                </a:tbl>
              </a:graphicData>
            </a:graphic>
          </p:graphicFrame>
        </mc:Choice>
        <mc:Fallback xmlns="">
          <p:graphicFrame>
            <p:nvGraphicFramePr>
              <p:cNvPr id="5" name="表格 4"/>
              <p:cNvGraphicFramePr>
                <a:graphicFrameLocks noGrp="1"/>
              </p:cNvGraphicFramePr>
              <p:nvPr/>
            </p:nvGraphicFramePr>
            <p:xfrm>
              <a:off x="1437129" y="2129494"/>
              <a:ext cx="8845860" cy="1554480"/>
            </p:xfrm>
            <a:graphic>
              <a:graphicData uri="http://schemas.openxmlformats.org/drawingml/2006/table">
                <a:tbl>
                  <a:tblPr firstRow="1" bandRow="1">
                    <a:tableStyleId>{69012ECD-51FC-41F1-AA8D-1B2483CD663E}</a:tableStyleId>
                  </a:tblPr>
                  <a:tblGrid>
                    <a:gridCol w="4422930"/>
                    <a:gridCol w="4422930"/>
                  </a:tblGrid>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kern="1200" dirty="0">
                              <a:solidFill>
                                <a:schemeClr val="tx1"/>
                              </a:solidFill>
                              <a:latin typeface="黑体" panose="02010609060101010101" pitchFamily="49" charset="-122"/>
                              <a:ea typeface="黑体" panose="02010609060101010101" pitchFamily="49" charset="-122"/>
                              <a:cs typeface="+mn-cs"/>
                            </a:rPr>
                            <a:t>对环境中各种因素的说明</a:t>
                          </a:r>
                          <a:endParaRPr lang="en-US" altLang="zh-CN" sz="2800" kern="1200" dirty="0">
                            <a:solidFill>
                              <a:schemeClr val="tx1"/>
                            </a:solidFill>
                            <a:latin typeface="黑体" panose="02010609060101010101" pitchFamily="49" charset="-122"/>
                            <a:ea typeface="黑体" panose="02010609060101010101" pitchFamily="49" charset="-122"/>
                            <a:cs typeface="+mn-cs"/>
                          </a:endParaRPr>
                        </a:p>
                      </a:txBody>
                      <a:tcPr/>
                    </a:tc>
                    <a:tc hMerge="1">
                      <a:tcPr/>
                    </a:tc>
                  </a:tr>
                  <a:tr h="533400">
                    <a:tc>
                      <a:txBody>
                        <a:bodyPr/>
                        <a:lstStyle/>
                        <a:p>
                          <a:endParaRPr lang="zh-CN"/>
                        </a:p>
                      </a:txBody>
                      <a:tcPr>
                        <a:lnB w="12700" cap="flat" cmpd="sng" algn="ctr">
                          <a:noFill/>
                          <a:prstDash val="solid"/>
                          <a:round/>
                          <a:headEnd type="none" w="med" len="med"/>
                          <a:tailEnd type="none" w="med" len="med"/>
                        </a:lnB>
                        <a:blipFill>
                          <a:blip r:embed="rId2"/>
                        </a:blipFill>
                      </a:tcPr>
                    </a:tc>
                    <a:tc>
                      <a:txBody>
                        <a:bodyPr/>
                        <a:lstStyle/>
                        <a:p>
                          <a:endParaRPr lang="zh-CN"/>
                        </a:p>
                      </a:txBody>
                      <a:tcPr>
                        <a:lnB w="12700" cap="flat" cmpd="sng" algn="ctr">
                          <a:noFill/>
                          <a:prstDash val="solid"/>
                          <a:round/>
                          <a:headEnd type="none" w="med" len="med"/>
                          <a:tailEnd type="none" w="med" len="med"/>
                        </a:lnB>
                        <a:blipFill>
                          <a:blip r:embed="rId2"/>
                        </a:blipFill>
                      </a:tcPr>
                    </a:tc>
                  </a:tr>
                  <a:tr h="518160">
                    <a:tc gridSpan="2">
                      <a:txBody>
                        <a:bodyPr/>
                        <a:lstStyle/>
                        <a:p>
                          <a:endParaRPr lang="zh-CN"/>
                        </a:p>
                      </a:txBody>
                      <a:tcPr>
                        <a:lnT w="12700" cap="flat" cmpd="sng" algn="ctr">
                          <a:noFill/>
                          <a:prstDash val="solid"/>
                          <a:round/>
                          <a:headEnd type="none" w="med" len="med"/>
                          <a:tailEnd type="none" w="med" len="med"/>
                        </a:lnT>
                        <a:blipFill>
                          <a:blip r:embed="rId2"/>
                        </a:blipFill>
                      </a:tcPr>
                    </a:tc>
                    <a:tc hMerge="1">
                      <a:tcPr/>
                    </a:tc>
                  </a:tr>
                </a:tbl>
              </a:graphicData>
            </a:graphic>
          </p:graphicFrame>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强化学习问题定义</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9187250" cy="5387254"/>
              </a:xfrm>
            </p:spPr>
            <p:txBody>
              <a:bodyPr>
                <a:normAutofit/>
              </a:bodyPr>
              <a:lstStyle/>
              <a:p>
                <a:r>
                  <a:rPr lang="zh-CN" altLang="en-US" sz="2400" dirty="0"/>
                  <a:t>如何进行策略学习：一个好的策略是在当前状态下采取了一个行动后，该行动能够在未来收到最大化的反馈：</a:t>
                </a:r>
                <a:endParaRPr lang="zh-CN" alt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𝛾</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2</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𝛾</m:t>
                          </m:r>
                        </m:e>
                        <m:sup>
                          <m:r>
                            <a:rPr lang="en-US" altLang="zh-CN" sz="2400" i="1">
                              <a:latin typeface="Cambria Math" panose="02040503050406030204" pitchFamily="18" charset="0"/>
                            </a:rPr>
                            <m:t>2</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3</m:t>
                          </m:r>
                        </m:sub>
                      </m:sSub>
                      <m:r>
                        <a:rPr lang="en-US" altLang="zh-CN" sz="2400" i="1">
                          <a:latin typeface="Cambria Math" panose="02040503050406030204" pitchFamily="18" charset="0"/>
                        </a:rPr>
                        <m:t>+⋯</m:t>
                      </m:r>
                    </m:oMath>
                  </m:oMathPara>
                </a14:m>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9187250" cy="5387254"/>
              </a:xfrm>
              <a:blipFill rotWithShape="1">
                <a:blip r:embed="rId1"/>
                <a:stretch>
                  <a:fillRect l="-1" t="-8" r="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83751" y="2466579"/>
                <a:ext cx="11622201" cy="2342244"/>
              </a:xfrm>
              <a:prstGeom prst="rect">
                <a:avLst/>
              </a:prstGeom>
            </p:spPr>
            <p:txBody>
              <a:bodyPr wrap="square">
                <a:spAutoFit/>
              </a:bodyPr>
              <a:lstStyle/>
              <a:p>
                <a:pPr>
                  <a:lnSpc>
                    <a:spcPct val="150000"/>
                  </a:lnSpc>
                </a:pP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为了对策略函数</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进行评估，定义</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(Value Function)</a:t>
                </a:r>
                <a14:m>
                  <m:oMath xmlns:m="http://schemas.openxmlformats.org/officeDocument/2006/math">
                    <m:r>
                      <a:rPr lang="en-US" altLang="zh-CN" sz="2000" i="1">
                        <a:latin typeface="Cambria Math" panose="02040503050406030204" pitchFamily="18" charset="0"/>
                        <a:ea typeface="黑体" panose="02010609060101010101" pitchFamily="49" charset="-122"/>
                      </a:rPr>
                      <m:t>𝑉</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Cambria Math" panose="02040503050406030204" pitchFamily="18" charset="0"/>
                      </a:rPr>
                      <m:t>ℝ</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，其中</a:t>
                </a:r>
                <a14:m>
                  <m:oMath xmlns:m="http://schemas.openxmlformats.org/officeDocument/2006/math">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𝑉</m:t>
                        </m:r>
                      </m:e>
                      <m:sub>
                        <m:r>
                          <a:rPr lang="en-US" altLang="zh-CN" sz="2000" b="0" i="1" smtClean="0">
                            <a:solidFill>
                              <a:schemeClr val="tx1"/>
                            </a:solidFill>
                            <a:latin typeface="Cambria Math" panose="02040503050406030204" pitchFamily="18" charset="0"/>
                            <a:ea typeface="黑体" panose="02010609060101010101" pitchFamily="49" charset="-122"/>
                          </a:rPr>
                          <m:t>𝜋</m:t>
                        </m:r>
                      </m:sub>
                    </m:sSub>
                    <m:d>
                      <m:dPr>
                        <m:ctrlPr>
                          <a:rPr lang="en-US" altLang="zh-CN" sz="2000" b="0" i="1" smtClean="0">
                            <a:solidFill>
                              <a:schemeClr val="tx1"/>
                            </a:solidFill>
                            <a:latin typeface="Cambria Math" panose="02040503050406030204" pitchFamily="18" charset="0"/>
                            <a:ea typeface="黑体" panose="02010609060101010101" pitchFamily="49" charset="-122"/>
                          </a:rPr>
                        </m:ctrlPr>
                      </m:dPr>
                      <m:e>
                        <m:r>
                          <a:rPr lang="en-US" altLang="zh-CN" sz="2000" b="0" i="1" smtClean="0">
                            <a:solidFill>
                              <a:schemeClr val="tx1"/>
                            </a:solidFill>
                            <a:latin typeface="Cambria Math" panose="02040503050406030204" pitchFamily="18" charset="0"/>
                            <a:ea typeface="黑体" panose="02010609060101010101" pitchFamily="49" charset="-122"/>
                          </a:rPr>
                          <m:t>𝑠</m:t>
                        </m:r>
                      </m:e>
                    </m:d>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zh-CN" altLang="en-US" sz="2000" b="0" i="1" smtClean="0">
                            <a:solidFill>
                              <a:schemeClr val="tx1"/>
                            </a:solidFill>
                            <a:latin typeface="Cambria Math" panose="02040503050406030204" pitchFamily="18" charset="0"/>
                            <a:ea typeface="黑体" panose="02010609060101010101" pitchFamily="49" charset="-122"/>
                          </a:rPr>
                          <m:t>𝔼</m:t>
                        </m:r>
                      </m:e>
                      <m:sub>
                        <m:r>
                          <a:rPr lang="en-US" altLang="zh-CN" sz="2000" b="0" i="1" smtClean="0">
                            <a:solidFill>
                              <a:schemeClr val="tx1"/>
                            </a:solidFill>
                            <a:latin typeface="Cambria Math" panose="02040503050406030204" pitchFamily="18" charset="0"/>
                            <a:ea typeface="黑体" panose="02010609060101010101" pitchFamily="49" charset="-122"/>
                          </a:rPr>
                          <m:t>𝜋</m:t>
                        </m:r>
                      </m:sub>
                    </m:sSub>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𝐺</m:t>
                        </m:r>
                      </m:e>
                      <m:sub>
                        <m:r>
                          <a:rPr lang="en-US" altLang="zh-CN" sz="2000" b="0" i="1" smtClean="0">
                            <a:solidFill>
                              <a:schemeClr val="tx1"/>
                            </a:solidFill>
                            <a:latin typeface="Cambria Math" panose="02040503050406030204" pitchFamily="18" charset="0"/>
                            <a:ea typeface="黑体" panose="02010609060101010101" pitchFamily="49" charset="-122"/>
                          </a:rPr>
                          <m:t>𝑡</m:t>
                        </m:r>
                      </m:sub>
                    </m:sSub>
                    <m:r>
                      <a:rPr lang="en-US" altLang="zh-CN" sz="2000" b="0" i="1" smtClean="0">
                        <a:solidFill>
                          <a:schemeClr val="tx1"/>
                        </a:solidFill>
                        <a:latin typeface="Cambria Math" panose="02040503050406030204" pitchFamily="18" charset="0"/>
                        <a:ea typeface="黑体" panose="02010609060101010101" pitchFamily="49" charset="-122"/>
                      </a:rPr>
                      <m:t>|</m:t>
                    </m:r>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𝑆</m:t>
                        </m:r>
                      </m:e>
                      <m:sub>
                        <m:r>
                          <a:rPr lang="en-US" altLang="zh-CN" sz="2000" b="0" i="1" smtClean="0">
                            <a:solidFill>
                              <a:schemeClr val="tx1"/>
                            </a:solidFill>
                            <a:latin typeface="Cambria Math" panose="02040503050406030204" pitchFamily="18" charset="0"/>
                            <a:ea typeface="黑体" panose="02010609060101010101" pitchFamily="49" charset="-122"/>
                          </a:rPr>
                          <m:t>𝑡</m:t>
                        </m:r>
                      </m:sub>
                    </m:sSub>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即在第</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𝑡</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步状态为</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时，按照策略</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𝜋</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行动</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后</a:t>
                </a:r>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在未来所获得反馈值的期望</a:t>
                </a:r>
                <a:endParaRPr lang="en-US" altLang="zh-CN"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动作</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(Action-Value Function)</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𝑞</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𝐴</m:t>
                    </m:r>
                    <m:r>
                      <a:rPr lang="en-US" altLang="zh-CN" sz="2000" b="0" i="1" smtClean="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Cambria Math" panose="02040503050406030204" pitchFamily="18" charset="0"/>
                      </a:rPr>
                      <m:t>ℝ</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，其中</a:t>
                </a:r>
                <a14:m>
                  <m:oMath xmlns:m="http://schemas.openxmlformats.org/officeDocument/2006/math">
                    <m:sSub>
                      <m:sSubPr>
                        <m:ctrlPr>
                          <a:rPr lang="en-US" altLang="zh-CN" sz="2000" b="0" i="1" smtClean="0">
                            <a:solidFill>
                              <a:schemeClr val="tx1"/>
                            </a:solidFill>
                            <a:latin typeface="Cambria Math" panose="02040503050406030204" pitchFamily="18" charset="0"/>
                            <a:ea typeface="黑体" panose="02010609060101010101" pitchFamily="49" charset="-122"/>
                          </a:rPr>
                        </m:ctrlPr>
                      </m:sSubPr>
                      <m:e>
                        <m:r>
                          <a:rPr lang="en-US" altLang="zh-CN" sz="2000" b="0" i="1" smtClean="0">
                            <a:solidFill>
                              <a:schemeClr val="tx1"/>
                            </a:solidFill>
                            <a:latin typeface="Cambria Math" panose="02040503050406030204" pitchFamily="18" charset="0"/>
                            <a:ea typeface="黑体" panose="02010609060101010101" pitchFamily="49" charset="-122"/>
                          </a:rPr>
                          <m:t>𝑞</m:t>
                        </m:r>
                      </m:e>
                      <m:sub>
                        <m:r>
                          <a:rPr lang="en-US" altLang="zh-CN" sz="2000" b="0" i="1" smtClean="0">
                            <a:solidFill>
                              <a:schemeClr val="tx1"/>
                            </a:solidFill>
                            <a:latin typeface="Cambria Math" panose="02040503050406030204" pitchFamily="18" charset="0"/>
                            <a:ea typeface="黑体" panose="02010609060101010101" pitchFamily="49" charset="-122"/>
                          </a:rPr>
                          <m:t>𝜋</m:t>
                        </m:r>
                      </m:sub>
                    </m:sSub>
                    <m:d>
                      <m:dPr>
                        <m:ctrlPr>
                          <a:rPr lang="en-US" altLang="zh-CN" sz="2000" b="0" i="1" smtClean="0">
                            <a:solidFill>
                              <a:schemeClr val="tx1"/>
                            </a:solidFill>
                            <a:latin typeface="Cambria Math" panose="02040503050406030204" pitchFamily="18" charset="0"/>
                            <a:ea typeface="黑体" panose="02010609060101010101" pitchFamily="49" charset="-122"/>
                          </a:rPr>
                        </m:ctrlPr>
                      </m:dPr>
                      <m:e>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𝑎</m:t>
                        </m:r>
                      </m:e>
                    </m:d>
                    <m:r>
                      <a:rPr lang="en-US" altLang="zh-CN" sz="2000" b="0" i="1" smtClean="0">
                        <a:solidFill>
                          <a:schemeClr val="tx1"/>
                        </a:solidFill>
                        <a:latin typeface="Cambria Math" panose="02040503050406030204" pitchFamily="18" charset="0"/>
                        <a:ea typeface="黑体" panose="02010609060101010101" pitchFamily="49" charset="-122"/>
                      </a:rPr>
                      <m:t>=</m:t>
                    </m:r>
                  </m:oMath>
                </a14:m>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zh-CN" altLang="en-US" sz="2000" i="1">
                            <a:latin typeface="Cambria Math" panose="02040503050406030204" pitchFamily="18" charset="0"/>
                            <a:ea typeface="黑体" panose="02010609060101010101" pitchFamily="49" charset="-122"/>
                          </a:rPr>
                          <m:t>𝔼</m:t>
                        </m:r>
                      </m:e>
                      <m:sub>
                        <m:r>
                          <a:rPr lang="en-US" altLang="zh-CN" sz="2000" i="1">
                            <a:latin typeface="Cambria Math" panose="02040503050406030204" pitchFamily="18" charset="0"/>
                            <a:ea typeface="黑体" panose="02010609060101010101" pitchFamily="49" charset="-122"/>
                          </a:rPr>
                          <m:t>𝜋</m:t>
                        </m:r>
                      </m:sub>
                    </m:sSub>
                    <m:r>
                      <a:rPr lang="en-US" altLang="zh-CN" sz="2000" i="1">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𝐺</m:t>
                        </m:r>
                      </m:e>
                      <m:sub>
                        <m:r>
                          <a:rPr lang="en-US" altLang="zh-CN" sz="2000" i="1">
                            <a:latin typeface="Cambria Math" panose="02040503050406030204" pitchFamily="18" charset="0"/>
                            <a:ea typeface="黑体" panose="02010609060101010101" pitchFamily="49" charset="-122"/>
                          </a:rPr>
                          <m:t>𝑡</m:t>
                        </m:r>
                      </m:sub>
                    </m:sSub>
                    <m:r>
                      <a:rPr lang="en-US" altLang="zh-CN" sz="2000" i="1">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r>
                          <a:rPr lang="en-US" altLang="zh-CN" sz="2000" i="1">
                            <a:latin typeface="Cambria Math" panose="02040503050406030204" pitchFamily="18" charset="0"/>
                            <a:ea typeface="黑体" panose="02010609060101010101" pitchFamily="49" charset="-122"/>
                          </a:rPr>
                          <m:t>𝑡</m:t>
                        </m:r>
                      </m:sub>
                    </m:sSub>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𝐴</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表示</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在</a:t>
                </a:r>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第</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𝑡</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步状态为</a:t>
                </a:r>
                <a14:m>
                  <m:oMath xmlns:m="http://schemas.openxmlformats.org/officeDocument/2006/math">
                    <m:r>
                      <a:rPr lang="en-US" altLang="zh-CN" sz="2000" i="1">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时，</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按照策略</a:t>
                </a:r>
                <a14:m>
                  <m:oMath xmlns:m="http://schemas.openxmlformats.org/officeDocument/2006/math">
                    <m:r>
                      <a:rPr lang="en-US" altLang="zh-CN" sz="2000" i="1">
                        <a:latin typeface="Cambria Math" panose="02040503050406030204" pitchFamily="18" charset="0"/>
                        <a:ea typeface="黑体" panose="02010609060101010101" pitchFamily="49" charset="-122"/>
                      </a:rPr>
                      <m:t>𝜋</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采取</a:t>
                </a:r>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动作</a:t>
                </a:r>
                <a14:m>
                  <m:oMath xmlns:m="http://schemas.openxmlformats.org/officeDocument/2006/math">
                    <m:r>
                      <a:rPr lang="en-US" altLang="zh-CN" sz="2000" b="0" i="1" dirty="0" smtClean="0">
                        <a:solidFill>
                          <a:schemeClr val="tx1"/>
                        </a:solidFill>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后，</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在未来所获得反馈值的期望</a:t>
                </a:r>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383751" y="2466579"/>
                <a:ext cx="11622201" cy="2342244"/>
              </a:xfrm>
              <a:prstGeom prst="rect">
                <a:avLst/>
              </a:prstGeom>
              <a:blipFill rotWithShape="1">
                <a:blip r:embed="rId2"/>
                <a:stretch>
                  <a:fillRect l="-2" t="-10"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320543" y="4996328"/>
                <a:ext cx="10499982" cy="1015663"/>
              </a:xfrm>
              <a:prstGeom prst="rect">
                <a:avLst/>
              </a:prstGeom>
            </p:spPr>
            <p:txBody>
              <a:bodyPr wrap="square">
                <a:spAutoFit/>
              </a:bodyPr>
              <a:lstStyle/>
              <a:p>
                <a:pPr>
                  <a:lnSpc>
                    <a:spcPct val="150000"/>
                  </a:lnSpc>
                </a:pP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这样，策略学习转换为如下优化问题：</a:t>
                </a:r>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寻找一个最优策略</a:t>
                </a:r>
                <a14:m>
                  <m:oMath xmlns:m="http://schemas.openxmlformats.org/officeDocument/2006/math">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smtClean="0">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oMath>
                </a14:m>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，对任意</a:t>
                </a:r>
                <a14:m>
                  <m:oMath xmlns:m="http://schemas.openxmlformats.org/officeDocument/2006/math">
                    <m:r>
                      <a:rPr lang="en-US" altLang="zh-CN" sz="2000" b="1" i="1">
                        <a:solidFill>
                          <a:srgbClr val="0070C0"/>
                        </a:solidFill>
                        <a:latin typeface="Cambria Math" panose="02040503050406030204" pitchFamily="18" charset="0"/>
                        <a:ea typeface="黑体" panose="02010609060101010101" pitchFamily="49" charset="-122"/>
                      </a:rPr>
                      <m:t>𝒔</m:t>
                    </m:r>
                    <m:r>
                      <a:rPr lang="en-US" altLang="zh-CN" sz="2000" b="1" i="1" smtClean="0">
                        <a:solidFill>
                          <a:srgbClr val="0070C0"/>
                        </a:solidFill>
                        <a:latin typeface="Cambria Math" panose="02040503050406030204" pitchFamily="18" charset="0"/>
                        <a:ea typeface="黑体" panose="02010609060101010101" pitchFamily="49" charset="-122"/>
                      </a:rPr>
                      <m:t>∈</m:t>
                    </m:r>
                    <m:r>
                      <a:rPr lang="en-US" altLang="zh-CN" sz="2000" b="1" i="1" smtClean="0">
                        <a:solidFill>
                          <a:srgbClr val="0070C0"/>
                        </a:solidFill>
                        <a:latin typeface="Cambria Math" panose="02040503050406030204" pitchFamily="18" charset="0"/>
                        <a:ea typeface="黑体" panose="02010609060101010101" pitchFamily="49" charset="-122"/>
                      </a:rPr>
                      <m:t>𝑺</m:t>
                    </m:r>
                  </m:oMath>
                </a14:m>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使得</a:t>
                </a:r>
                <a14:m>
                  <m:oMath xmlns:m="http://schemas.openxmlformats.org/officeDocument/2006/math">
                    <m:sSub>
                      <m:sSubPr>
                        <m:ctrlPr>
                          <a:rPr lang="en-US" altLang="zh-CN" sz="2000" b="1" i="1">
                            <a:solidFill>
                              <a:srgbClr val="0070C0"/>
                            </a:solidFill>
                            <a:latin typeface="Cambria Math" panose="02040503050406030204" pitchFamily="18" charset="0"/>
                            <a:ea typeface="黑体" panose="02010609060101010101" pitchFamily="49" charset="-122"/>
                          </a:rPr>
                        </m:ctrlPr>
                      </m:sSubPr>
                      <m:e>
                        <m:r>
                          <a:rPr lang="en-US" altLang="zh-CN" sz="2000" b="1" i="1">
                            <a:solidFill>
                              <a:srgbClr val="0070C0"/>
                            </a:solidFill>
                            <a:latin typeface="Cambria Math" panose="02040503050406030204" pitchFamily="18" charset="0"/>
                            <a:ea typeface="黑体" panose="02010609060101010101" pitchFamily="49" charset="-122"/>
                          </a:rPr>
                          <m:t>𝑽</m:t>
                        </m:r>
                      </m:e>
                      <m:sub>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sub>
                    </m:sSub>
                    <m:d>
                      <m:dPr>
                        <m:ctrlPr>
                          <a:rPr lang="en-US" altLang="zh-CN" sz="2000" b="1" i="1">
                            <a:solidFill>
                              <a:srgbClr val="0070C0"/>
                            </a:solidFill>
                            <a:latin typeface="Cambria Math" panose="02040503050406030204" pitchFamily="18" charset="0"/>
                            <a:ea typeface="黑体" panose="02010609060101010101" pitchFamily="49" charset="-122"/>
                          </a:rPr>
                        </m:ctrlPr>
                      </m:dPr>
                      <m:e>
                        <m:r>
                          <a:rPr lang="en-US" altLang="zh-CN" sz="2000" b="1" i="1">
                            <a:solidFill>
                              <a:srgbClr val="0070C0"/>
                            </a:solidFill>
                            <a:latin typeface="Cambria Math" panose="02040503050406030204" pitchFamily="18" charset="0"/>
                            <a:ea typeface="黑体" panose="02010609060101010101" pitchFamily="49" charset="-122"/>
                          </a:rPr>
                          <m:t>𝒔</m:t>
                        </m:r>
                      </m:e>
                    </m:d>
                  </m:oMath>
                </a14:m>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值最大</a:t>
                </a:r>
                <a:endPar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1320543" y="4996328"/>
                <a:ext cx="10499982" cy="1015663"/>
              </a:xfrm>
              <a:prstGeom prst="rect">
                <a:avLst/>
              </a:prstGeom>
              <a:blipFill rotWithShape="1">
                <a:blip r:embed="rId3"/>
                <a:stretch>
                  <a:fillRect l="-4" t="-15"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0046194" y="725167"/>
                <a:ext cx="1959759" cy="2308324"/>
              </a:xfrm>
              <a:prstGeom prst="rect">
                <a:avLst/>
              </a:prstGeom>
              <a:noFill/>
              <a:ln>
                <a:solidFill>
                  <a:schemeClr val="accent1"/>
                </a:solidFill>
              </a:ln>
            </p:spPr>
            <p:txBody>
              <a:bodyPr wrap="square" rtlCol="0">
                <a:spAutoFit/>
              </a:bodyPr>
              <a:lstStyle/>
              <a:p>
                <a:pPr algn="just"/>
                <a:r>
                  <a:rPr lang="zh-CN" altLang="en-US" dirty="0">
                    <a:latin typeface="Times New Roman" panose="02020603050405020304" pitchFamily="16" charset="0"/>
                    <a:ea typeface="黑体" panose="02010609060101010101" pitchFamily="49" charset="-122"/>
                    <a:cs typeface="Times New Roman" panose="02020603050405020304" pitchFamily="16" charset="0"/>
                  </a:rPr>
                  <a:t>由马尔可夫性，未来的状态和奖励</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只与当前状态相关</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，与</a:t>
                </a:r>
                <a14:m>
                  <m:oMath xmlns:m="http://schemas.openxmlformats.org/officeDocument/2006/math">
                    <m:r>
                      <a:rPr lang="en-US" altLang="zh-CN" b="0" i="1" smtClean="0">
                        <a:latin typeface="Cambria Math" panose="02040503050406030204" pitchFamily="18" charset="0"/>
                        <a:ea typeface="黑体" panose="02010609060101010101" pitchFamily="49" charset="-122"/>
                      </a:rPr>
                      <m:t>𝑡</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无关。因此</a:t>
                </a:r>
                <a14:m>
                  <m:oMath xmlns:m="http://schemas.openxmlformats.org/officeDocument/2006/math">
                    <m:r>
                      <a:rPr lang="en-US" altLang="zh-CN" b="0" i="1" smtClean="0">
                        <a:latin typeface="Cambria Math" panose="02040503050406030204" pitchFamily="18" charset="0"/>
                        <a:ea typeface="黑体" panose="02010609060101010101" pitchFamily="49" charset="-122"/>
                      </a:rPr>
                      <m:t>𝑡</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取任意值该等式均成立，如“逢山开路</a:t>
                </a: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dirty="0">
                    <a:latin typeface="Times New Roman" panose="02020603050405020304" pitchFamily="16" charset="0"/>
                    <a:ea typeface="黑体" panose="02010609060101010101" pitchFamily="49" charset="-122"/>
                    <a:cs typeface="Times New Roman" panose="02020603050405020304" pitchFamily="16" charset="0"/>
                  </a:rPr>
                  <a:t>遇水搭桥”。</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0046194" y="725167"/>
                <a:ext cx="1959759" cy="2308324"/>
              </a:xfrm>
              <a:prstGeom prst="rect">
                <a:avLst/>
              </a:prstGeom>
              <a:blipFill rotWithShape="1">
                <a:blip r:embed="rId4"/>
                <a:stretch>
                  <a:fillRect l="-252" t="-220" r="-226" b="-188"/>
                </a:stretch>
              </a:blipFill>
              <a:ln>
                <a:solidFill>
                  <a:schemeClr val="accent1"/>
                </a:solidFill>
              </a:ln>
            </p:spPr>
            <p:txBody>
              <a:bodyPr/>
              <a:lstStyle/>
              <a:p>
                <a:r>
                  <a:rPr lang="zh-CN" altLang="en-US">
                    <a:noFill/>
                  </a:rPr>
                  <a:t> </a:t>
                </a:r>
              </a:p>
            </p:txBody>
          </p:sp>
        </mc:Fallback>
      </mc:AlternateContent>
      <p:cxnSp>
        <p:nvCxnSpPr>
          <p:cNvPr id="7" name="直接箭头连接符 6"/>
          <p:cNvCxnSpPr/>
          <p:nvPr/>
        </p:nvCxnSpPr>
        <p:spPr>
          <a:xfrm flipV="1">
            <a:off x="8087096" y="2168069"/>
            <a:ext cx="1935348" cy="95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702629" y="6011991"/>
            <a:ext cx="112815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23861" y="6011991"/>
            <a:ext cx="112815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266706" y="6011991"/>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8403771" y="6011990"/>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66706" y="6365174"/>
            <a:ext cx="3137065"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强化学习问题定义</a:t>
            </a:r>
            <a:endParaRPr lang="zh-CN" altLang="en-US" dirty="0"/>
          </a:p>
        </p:txBody>
      </p:sp>
      <p:sp>
        <p:nvSpPr>
          <p:cNvPr id="4" name="文本框 3"/>
          <p:cNvSpPr txBox="1"/>
          <p:nvPr/>
        </p:nvSpPr>
        <p:spPr>
          <a:xfrm>
            <a:off x="669701" y="871819"/>
            <a:ext cx="4572000" cy="461665"/>
          </a:xfrm>
          <a:prstGeom prst="rect">
            <a:avLst/>
          </a:prstGeom>
          <a:noFill/>
        </p:spPr>
        <p:txBody>
          <a:bodyPr wrap="square">
            <a:spAutoFit/>
          </a:bodyPr>
          <a:lstStyle/>
          <a:p>
            <a:r>
              <a:rPr lang="zh-CN" altLang="en-US" sz="24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智能体选择动作的模型：</a:t>
            </a:r>
            <a:endParaRPr lang="zh-CN" altLang="en-US" sz="24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文本框 4"/>
              <p:cNvSpPr txBox="1"/>
              <p:nvPr/>
            </p:nvSpPr>
            <p:spPr>
              <a:xfrm>
                <a:off x="631064" y="1333484"/>
                <a:ext cx="10293610" cy="461665"/>
              </a:xfrm>
              <a:prstGeom prst="rect">
                <a:avLst/>
              </a:prstGeom>
              <a:noFill/>
            </p:spPr>
            <p:txBody>
              <a:bodyPr wrap="square">
                <a:spAutoFit/>
              </a:bodyPr>
              <a:lstStyle/>
              <a:p>
                <a:r>
                  <a:rPr lang="zh-CN" altLang="zh-CN" sz="2400" dirty="0">
                    <a:effectLst/>
                    <a:latin typeface="Times New Roman" panose="02020603050405020304" pitchFamily="16" charset="0"/>
                    <a:ea typeface="华文楷体" panose="02010600040101010101" pitchFamily="2" charset="-122"/>
                    <a:cs typeface="Times New Roman" panose="02020603050405020304" pitchFamily="16" charset="0"/>
                  </a:rPr>
                  <a:t>策略函数</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𝑆</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𝐴</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 </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r>
                      <a:rPr lang="en-US" altLang="zh-CN" sz="24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4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表示智能体在状态</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oMath>
                </a14:m>
                <a:r>
                  <a:rPr lang="zh-CN" altLang="zh-CN" sz="24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下采取动作</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oMath>
                </a14:m>
                <a:r>
                  <a:rPr lang="zh-CN" altLang="zh-CN" sz="24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的概率</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631064" y="1333484"/>
                <a:ext cx="10293610" cy="461665"/>
              </a:xfrm>
              <a:prstGeom prst="rect">
                <a:avLst/>
              </a:prstGeom>
              <a:blipFill rotWithShape="1">
                <a:blip r:embed="rId1"/>
                <a:stretch>
                  <a:fillRect l="-5" t="-134" r="1" b="1"/>
                </a:stretch>
              </a:blipFill>
            </p:spPr>
            <p:txBody>
              <a:bodyPr/>
              <a:lstStyle/>
              <a:p>
                <a:r>
                  <a:rPr lang="zh-CN" altLang="en-US">
                    <a:noFill/>
                  </a:rPr>
                  <a:t> </a:t>
                </a:r>
              </a:p>
            </p:txBody>
          </p:sp>
        </mc:Fallback>
      </mc:AlternateContent>
      <p:sp>
        <p:nvSpPr>
          <p:cNvPr id="6" name="椭圆形标注 7"/>
          <p:cNvSpPr/>
          <p:nvPr/>
        </p:nvSpPr>
        <p:spPr>
          <a:xfrm>
            <a:off x="8435662" y="2248957"/>
            <a:ext cx="3660594" cy="233436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effectLst/>
                <a:latin typeface="Times New Roman" panose="02020603050405020304" pitchFamily="16" charset="0"/>
                <a:ea typeface="华文楷体" panose="02010600040101010101" pitchFamily="2" charset="-122"/>
                <a:cs typeface="Times New Roman" panose="02020603050405020304" pitchFamily="16" charset="0"/>
              </a:rPr>
              <a:t>一个好的策略函数应该能够使得智能体在采取了一系列行动后可得到最佳奖励</a:t>
            </a:r>
            <a:endParaRPr lang="zh-CN" altLang="en-US" sz="2400" dirty="0"/>
          </a:p>
        </p:txBody>
      </p:sp>
      <mc:AlternateContent xmlns:mc="http://schemas.openxmlformats.org/markup-compatibility/2006">
        <mc:Choice xmlns:a14="http://schemas.microsoft.com/office/drawing/2010/main" Requires="a14">
          <p:sp>
            <p:nvSpPr>
              <p:cNvPr id="7" name="文本框 6"/>
              <p:cNvSpPr txBox="1"/>
              <p:nvPr/>
            </p:nvSpPr>
            <p:spPr>
              <a:xfrm>
                <a:off x="631064" y="1848693"/>
                <a:ext cx="5914115" cy="830997"/>
              </a:xfrm>
              <a:prstGeom prst="rect">
                <a:avLst/>
              </a:prstGeom>
              <a:noFill/>
            </p:spPr>
            <p:txBody>
              <a:bodyPr wrap="square">
                <a:spAutoFit/>
              </a:bodyPr>
              <a:lstStyle/>
              <a:p>
                <a:r>
                  <a:rPr lang="zh-CN" altLang="zh-CN" sz="2400" b="1" dirty="0">
                    <a:solidFill>
                      <a:srgbClr val="FF0000"/>
                    </a:solidFill>
                    <a:effectLst/>
                    <a:latin typeface="Times New Roman" panose="02020603050405020304" pitchFamily="16" charset="0"/>
                    <a:ea typeface="华文楷体" panose="02010600040101010101" pitchFamily="2" charset="-122"/>
                    <a:cs typeface="Times New Roman" panose="02020603050405020304" pitchFamily="16" charset="0"/>
                  </a:rPr>
                  <a:t>最大化每一时刻的回报值</a:t>
                </a:r>
                <a:r>
                  <a:rPr lang="zh-CN" altLang="en-US" sz="2400" b="1" dirty="0">
                    <a:solidFill>
                      <a:srgbClr val="FF0000"/>
                    </a:solidFill>
                    <a:effectLst/>
                    <a:latin typeface="Times New Roman" panose="02020603050405020304" pitchFamily="16" charset="0"/>
                    <a:ea typeface="华文楷体" panose="02010600040101010101" pitchFamily="2" charset="-122"/>
                    <a:cs typeface="Times New Roman" panose="02020603050405020304" pitchFamily="16" charset="0"/>
                  </a:rPr>
                  <a:t>：</a:t>
                </a:r>
                <a:endParaRPr lang="en-US" altLang="zh-CN" sz="2400" b="1" i="1" dirty="0">
                  <a:solidFill>
                    <a:srgbClr val="FF0000"/>
                  </a:solidFill>
                  <a:latin typeface="Cambria Math" panose="02040503050406030204" pitchFamily="18" charset="0"/>
                  <a:ea typeface="Cambria Math" panose="02040503050406030204" pitchFamily="18"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𝐺</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𝛾</m:t>
                          </m:r>
                        </m:e>
                        <m:sup>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2</m:t>
                          </m:r>
                        </m:sup>
                      </m:sSup>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3</m:t>
                          </m:r>
                        </m:sub>
                      </m:s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631064" y="1848693"/>
                <a:ext cx="5914115" cy="830997"/>
              </a:xfrm>
              <a:prstGeom prst="rect">
                <a:avLst/>
              </a:prstGeom>
              <a:blipFill rotWithShape="1">
                <a:blip r:embed="rId2"/>
                <a:stretch>
                  <a:fillRect l="-9" t="-25" r="4"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12352" y="2733234"/>
                <a:ext cx="7753081" cy="1938992"/>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价值函数</a:t>
                </a:r>
                <a:r>
                  <a:rPr lang="en-US"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(value function)</a:t>
                </a:r>
                <a:r>
                  <a:rPr lang="zh-CN"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𝑉</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𝑆</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ℝ</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，其中</a:t>
                </a:r>
                <a14:m>
                  <m:oMath xmlns:m="http://schemas.openxmlformats.org/officeDocument/2006/math">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e>
                    </m:d>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𝐺</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𝑆</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表示智能体在时刻</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处于状态</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时，按照策略</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采取行动时所获得回报的期望。价值函数衡量了某个状态的好坏程度，反映了智能体从当前状态转移到该状态时能够为目标完成带来多大</a:t>
                </a:r>
                <a:r>
                  <a:rPr lang="en-US"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好处</a:t>
                </a:r>
                <a:r>
                  <a:rPr lang="en-US"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solidFill>
                      <a:srgbClr val="000000"/>
                    </a:solidFill>
                    <a:effectLst/>
                    <a:latin typeface="等线" panose="02010600030101010101" pitchFamily="2" charset="-122"/>
                    <a:ea typeface="Times New Roman" panose="02020603050405020304" pitchFamily="16" charset="0"/>
                    <a:cs typeface="Times New Roman" panose="02020603050405020304" pitchFamily="16" charset="0"/>
                  </a:rPr>
                  <a:t> </a:t>
                </a:r>
                <a:endParaRPr lang="zh-CN" altLang="zh-CN" kern="1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412352" y="2733234"/>
                <a:ext cx="7753081" cy="1938992"/>
              </a:xfrm>
              <a:prstGeom prst="rect">
                <a:avLst/>
              </a:prstGeom>
              <a:blipFill rotWithShape="1">
                <a:blip r:embed="rId3"/>
                <a:stretch>
                  <a:fillRect l="-3" t="-10" r="8"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12352" y="4725770"/>
                <a:ext cx="7753082" cy="156966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动作</a:t>
                </a:r>
                <a:r>
                  <a:rPr lang="en-US"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价值函数</a:t>
                </a:r>
                <a:r>
                  <a:rPr lang="en-US" alt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(action-value function)</a:t>
                </a:r>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𝑞</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𝑆</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𝐴</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ℝ</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，其中</a:t>
                </a:r>
                <a14:m>
                  <m:oMath xmlns:m="http://schemas.openxmlformats.org/officeDocument/2006/math">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𝑞</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e>
                    </m:d>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𝐺</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𝑆</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𝐴</m:t>
                        </m:r>
                      </m:e>
                      <m: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，表示智能体在时刻</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处于状态</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𝑠</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时，选择了动作</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后，在</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𝑡</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时刻后根据策略</a:t>
                </a:r>
                <a14:m>
                  <m:oMath xmlns:m="http://schemas.openxmlformats.org/officeDocument/2006/math">
                    <m:r>
                      <a:rPr lang="en-US" altLang="zh-CN" sz="24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𝜋</m:t>
                    </m:r>
                  </m:oMath>
                </a14:m>
                <a:r>
                  <a:rPr lang="zh-CN" altLang="zh-CN" sz="240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采取行动所获得回报的期望。</a:t>
                </a:r>
                <a:endParaRPr lang="zh-CN" altLang="zh-CN" kern="1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12352" y="4725770"/>
                <a:ext cx="7753082" cy="1569660"/>
              </a:xfrm>
              <a:prstGeom prst="rect">
                <a:avLst/>
              </a:prstGeom>
              <a:blipFill rotWithShape="1">
                <a:blip r:embed="rId4"/>
                <a:stretch>
                  <a:fillRect l="-3" t="-6" r="8" b="3"/>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682750" y="476250"/>
            <a:ext cx="8261985" cy="2143125"/>
          </a:xfrm>
          <a:prstGeom prst="rect">
            <a:avLst/>
          </a:prstGeom>
          <a:noFill/>
        </p:spPr>
        <p:txBody>
          <a:bodyPr vert="horz" wrap="square" rtlCol="0" anchor="ctr"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假设你的输入是</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100×100</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彩色（</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RGB</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）图像，并且你使用卷积层和</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个过滤器，每个过滤器都是</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3×3</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的大小，请问这个隐藏层有多少个参数（包括偏置参数）？</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901</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1000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2700</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2800</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EB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强化学习问题定义</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 定义：给定一个马尔可夫决策过程𝑀𝐷𝑃</a:t>
                </a:r>
                <a:r>
                  <a:rPr lang="en-US" altLang="zh-CN" sz="2400" dirty="0"/>
                  <a:t>=(</a:t>
                </a:r>
                <a:r>
                  <a:rPr lang="zh-CN" altLang="en-US" sz="2400" dirty="0"/>
                  <a:t>𝑆</a:t>
                </a:r>
                <a:r>
                  <a:rPr lang="en-US" altLang="zh-CN" sz="2400" dirty="0"/>
                  <a:t>,</a:t>
                </a:r>
                <a:r>
                  <a:rPr lang="zh-CN" altLang="en-US" sz="2400" dirty="0"/>
                  <a:t>𝐴</a:t>
                </a:r>
                <a:r>
                  <a:rPr lang="en-US" altLang="zh-CN" sz="2400" dirty="0"/>
                  <a:t>,</a:t>
                </a:r>
                <a:r>
                  <a:rPr lang="zh-CN" altLang="en-US" sz="2400" dirty="0"/>
                  <a:t>𝑃</a:t>
                </a:r>
                <a:r>
                  <a:rPr lang="en-US" altLang="zh-CN" sz="2400" dirty="0"/>
                  <a:t>,</a:t>
                </a:r>
                <a:r>
                  <a:rPr lang="zh-CN" altLang="en-US" sz="2400" dirty="0"/>
                  <a:t>𝑅</a:t>
                </a:r>
                <a:r>
                  <a:rPr lang="en-US" altLang="zh-CN" sz="2400" dirty="0"/>
                  <a:t>,</a:t>
                </a:r>
                <a:r>
                  <a:rPr lang="zh-CN" altLang="en-US" sz="2400" dirty="0"/>
                  <a:t>𝛾</a:t>
                </a:r>
                <a:r>
                  <a:rPr lang="en-US" altLang="zh-CN" sz="2400" dirty="0"/>
                  <a:t>)</a:t>
                </a:r>
                <a:r>
                  <a:rPr lang="zh-CN" altLang="en-US" sz="2400" dirty="0"/>
                  <a:t>，学习一个最优策略</a:t>
                </a:r>
                <a14:m>
                  <m:oMath xmlns:m="http://schemas.openxmlformats.org/officeDocument/2006/math">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𝜋</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oMath>
                </a14:m>
                <a:r>
                  <a:rPr lang="zh-CN" altLang="en-US" sz="2400" dirty="0"/>
                  <a:t>，对任意𝑠∈𝑆使得</a:t>
                </a:r>
                <a14:m>
                  <m:oMath xmlns:m="http://schemas.openxmlformats.org/officeDocument/2006/math">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𝑉</m:t>
                        </m:r>
                      </m:e>
                      <m:sub>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𝜋</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sub>
                    </m:sSub>
                    <m:d>
                      <m:d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𝑠</m:t>
                        </m:r>
                      </m:e>
                    </m:d>
                  </m:oMath>
                </a14:m>
                <a:r>
                  <a:rPr lang="zh-CN" altLang="en-US" sz="2400" dirty="0"/>
                  <a:t>值最大。</a:t>
                </a:r>
                <a:endParaRPr lang="en-US" altLang="zh-CN" sz="2400" dirty="0"/>
              </a:p>
              <a:p>
                <a:r>
                  <a:rPr lang="zh-CN" altLang="en-US" sz="2400" dirty="0"/>
                  <a:t>价值函数和动作</a:t>
                </a:r>
                <a:r>
                  <a:rPr lang="en-US" altLang="zh-CN" sz="2400" dirty="0"/>
                  <a:t>-</a:t>
                </a:r>
                <a:r>
                  <a:rPr lang="zh-CN" altLang="en-US" sz="2400" dirty="0"/>
                  <a:t>价值函数反映了智能体在某一策略下所对应状态序列获得回报的期望，它比回报本身更加准确地刻画了智能体的目标。</a:t>
                </a:r>
                <a:endParaRPr lang="zh-CN" altLang="en-US" sz="2400" dirty="0"/>
              </a:p>
              <a:p>
                <a:r>
                  <a:rPr lang="zh-CN" altLang="en-US" sz="2400" dirty="0"/>
                  <a:t>价值函数和动作</a:t>
                </a:r>
                <a:r>
                  <a:rPr lang="en-US" altLang="zh-CN" sz="2400" dirty="0"/>
                  <a:t>-</a:t>
                </a:r>
                <a:r>
                  <a:rPr lang="zh-CN" altLang="en-US" sz="2400" dirty="0"/>
                  <a:t>价值函数的定义之所以能够成立，离不开决策过程所具有的马尔可夫性，即当位于当前状态𝑠时，无论当前时刻𝑡的取值是多少，一个策略回报值的期望是一定的</a:t>
                </a:r>
                <a:r>
                  <a:rPr lang="en-US" altLang="zh-CN" sz="2400" dirty="0"/>
                  <a:t>(</a:t>
                </a:r>
                <a:r>
                  <a:rPr lang="zh-CN" altLang="en-US" sz="2400" dirty="0"/>
                  <a:t>当前状态只与前一状态有关，与时间无关</a:t>
                </a:r>
                <a:r>
                  <a:rPr lang="en-US" altLang="zh-CN" sz="2400" dirty="0"/>
                  <a:t>)</a:t>
                </a:r>
                <a:r>
                  <a:rPr lang="zh-CN" altLang="en-US" sz="2400" dirty="0"/>
                  <a:t>。</a:t>
                </a:r>
                <a:endParaRPr lang="zh-CN" altLang="en-US" sz="2400" dirty="0"/>
              </a:p>
              <a:p>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1311" b="8"/>
                </a:stretch>
              </a:blipFill>
            </p:spPr>
            <p:txBody>
              <a:bodyPr/>
              <a:lstStyle/>
              <a:p>
                <a:r>
                  <a:rPr lang="zh-CN" altLang="en-US">
                    <a:noFill/>
                  </a:rPr>
                  <a:t> </a:t>
                </a:r>
              </a:p>
            </p:txBody>
          </p:sp>
        </mc:Fallback>
      </mc:AlternateContent>
      <p:sp>
        <p:nvSpPr>
          <p:cNvPr id="4" name="椭圆形标注 7"/>
          <p:cNvSpPr/>
          <p:nvPr/>
        </p:nvSpPr>
        <p:spPr>
          <a:xfrm>
            <a:off x="7507705" y="4106779"/>
            <a:ext cx="4289849" cy="2070185"/>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effectLst/>
                <a:latin typeface="Times New Roman" panose="02020603050405020304" pitchFamily="16" charset="0"/>
                <a:ea typeface="华文楷体" panose="02010600040101010101" pitchFamily="2" charset="-122"/>
                <a:cs typeface="Times New Roman" panose="02020603050405020304" pitchFamily="16" charset="0"/>
              </a:rPr>
              <a:t>一个好的策略函数应该能够使得智能体在采取了一系列行动后可得到最佳奖励</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贝尔曼方程 </a:t>
            </a:r>
            <a:r>
              <a:rPr lang="en-US" altLang="zh-CN" dirty="0"/>
              <a:t>(Bellman Equation)</a:t>
            </a:r>
            <a:endParaRPr lang="zh-CN" altLang="en-US" dirty="0"/>
          </a:p>
        </p:txBody>
      </p:sp>
      <p:sp>
        <p:nvSpPr>
          <p:cNvPr id="6" name="文本框 5"/>
          <p:cNvSpPr txBox="1"/>
          <p:nvPr/>
        </p:nvSpPr>
        <p:spPr>
          <a:xfrm>
            <a:off x="333047" y="955385"/>
            <a:ext cx="11586237" cy="969111"/>
          </a:xfrm>
          <a:prstGeom prst="rect">
            <a:avLst/>
          </a:prstGeom>
          <a:noFill/>
        </p:spPr>
        <p:txBody>
          <a:bodyPr wrap="square">
            <a:spAutoFit/>
          </a:bodyPr>
          <a:lstStyle/>
          <a:p>
            <a:pPr algn="just">
              <a:lnSpc>
                <a:spcPct val="150000"/>
              </a:lnSpc>
            </a:pP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(Bellman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也被称作动态规划方程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(Dynamic Programming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，由理查德</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(Richard Bellman)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提出。</a:t>
            </a:r>
            <a:endParaRPr lang="zh-CN" altLang="zh-CN" sz="1600"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p:grpSp>
        <p:nvGrpSpPr>
          <p:cNvPr id="7" name="组合 6"/>
          <p:cNvGrpSpPr/>
          <p:nvPr/>
        </p:nvGrpSpPr>
        <p:grpSpPr>
          <a:xfrm>
            <a:off x="679687" y="4070205"/>
            <a:ext cx="9587259" cy="2270893"/>
            <a:chOff x="0" y="3903436"/>
            <a:chExt cx="8525813" cy="2179861"/>
          </a:xfrm>
        </p:grpSpPr>
        <mc:AlternateContent xmlns:mc="http://schemas.openxmlformats.org/markup-compatibility/2006">
          <mc:Choice xmlns:a14="http://schemas.microsoft.com/office/drawing/2010/main" Requires="a14">
            <p:sp>
              <p:nvSpPr>
                <p:cNvPr id="8" name="文本框 7"/>
                <p:cNvSpPr txBox="1"/>
                <p:nvPr/>
              </p:nvSpPr>
              <p:spPr>
                <a:xfrm>
                  <a:off x="408904" y="3903436"/>
                  <a:ext cx="8116909" cy="188372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𝑉</m:t>
                            </m:r>
                          </m:e>
                          <m:sub>
                            <m:r>
                              <a:rPr lang="zh-CN" altLang="en-US" sz="2000" i="1">
                                <a:latin typeface="Cambria Math" panose="02040503050406030204" pitchFamily="18" charset="0"/>
                              </a:rPr>
                              <m:t>𝜋</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𝑠</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𝔼</m:t>
                            </m:r>
                          </m:e>
                          <m:sub>
                            <m:r>
                              <a:rPr lang="zh-CN" altLang="en-US" sz="2000" i="1">
                                <a:latin typeface="Cambria Math" panose="02040503050406030204" pitchFamily="18" charset="0"/>
                              </a:rPr>
                              <m:t>𝜋</m:t>
                            </m:r>
                          </m:sub>
                        </m:sSub>
                        <m:d>
                          <m:dPr>
                            <m:begChr m:val="["/>
                            <m:endChr m:val="]"/>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1</m:t>
                                </m:r>
                              </m:sub>
                            </m:sSub>
                            <m:r>
                              <a:rPr lang="zh-CN" altLang="en-US" sz="2000" i="0">
                                <a:latin typeface="Cambria Math" panose="02040503050406030204" pitchFamily="18" charset="0"/>
                              </a:rPr>
                              <m:t>+</m:t>
                            </m:r>
                            <m:r>
                              <a:rPr lang="zh-CN" altLang="en-US" sz="2000" i="1">
                                <a:latin typeface="Cambria Math" panose="02040503050406030204" pitchFamily="18" charset="0"/>
                              </a:rPr>
                              <m:t>𝛾</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2</m:t>
                                </m:r>
                              </m:sub>
                            </m:sSub>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𝛾</m:t>
                                </m:r>
                              </m:e>
                              <m:sup>
                                <m:r>
                                  <a:rPr lang="zh-CN" altLang="en-US" sz="2000" i="0">
                                    <a:latin typeface="Cambria Math" panose="02040503050406030204" pitchFamily="18" charset="0"/>
                                  </a:rPr>
                                  <m:t>2</m:t>
                                </m:r>
                              </m:sup>
                            </m:sSup>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3</m:t>
                                </m:r>
                              </m:sub>
                            </m:sSub>
                            <m:r>
                              <a:rPr lang="zh-CN" altLang="en-US" sz="2000" i="0">
                                <a:latin typeface="Cambria Math" panose="02040503050406030204" pitchFamily="18" charset="0"/>
                              </a:rPr>
                              <m:t>+⋯</m:t>
                            </m:r>
                          </m:e>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𝑆</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r>
                              <a:rPr lang="zh-CN" altLang="en-US" sz="2000" i="1">
                                <a:latin typeface="Cambria Math" panose="02040503050406030204" pitchFamily="18" charset="0"/>
                              </a:rPr>
                              <m:t>𝑠</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𝔼</m:t>
                            </m:r>
                          </m:e>
                          <m:sub>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𝜋</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𝑠</m:t>
                                </m:r>
                                <m:r>
                                  <a:rPr lang="zh-CN" altLang="en-US" sz="2000" i="0">
                                    <a:latin typeface="Cambria Math" panose="02040503050406030204" pitchFamily="18" charset="0"/>
                                  </a:rPr>
                                  <m:t>,⋅</m:t>
                                </m:r>
                              </m:e>
                            </m:d>
                          </m:sub>
                        </m:sSub>
                        <m:d>
                          <m:dPr>
                            <m:begChr m:val="["/>
                            <m:endChr m:val="]"/>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𝔼</m:t>
                                </m:r>
                              </m:e>
                              <m:sub>
                                <m:r>
                                  <a:rPr lang="zh-CN" altLang="en-US" sz="2000" i="1">
                                    <a:latin typeface="Cambria Math" panose="02040503050406030204" pitchFamily="18" charset="0"/>
                                  </a:rPr>
                                  <m:t>𝜋</m:t>
                                </m:r>
                              </m:sub>
                            </m:sSub>
                            <m:d>
                              <m:dPr>
                                <m:begChr m:val="["/>
                                <m:endChr m:val="]"/>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1</m:t>
                                    </m:r>
                                  </m:sub>
                                </m:sSub>
                                <m:r>
                                  <a:rPr lang="zh-CN" altLang="en-US" sz="2000" i="0">
                                    <a:latin typeface="Cambria Math" panose="02040503050406030204" pitchFamily="18" charset="0"/>
                                  </a:rPr>
                                  <m:t>+</m:t>
                                </m:r>
                                <m:r>
                                  <a:rPr lang="zh-CN" altLang="en-US" sz="2000" i="1">
                                    <a:latin typeface="Cambria Math" panose="02040503050406030204" pitchFamily="18" charset="0"/>
                                  </a:rPr>
                                  <m:t>𝛾</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2</m:t>
                                    </m:r>
                                  </m:sub>
                                </m:sSub>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𝛾</m:t>
                                    </m:r>
                                  </m:e>
                                  <m:sup>
                                    <m:r>
                                      <a:rPr lang="zh-CN" altLang="en-US" sz="2000" i="0">
                                        <a:latin typeface="Cambria Math" panose="02040503050406030204" pitchFamily="18" charset="0"/>
                                      </a:rPr>
                                      <m:t>2</m:t>
                                    </m:r>
                                  </m:sup>
                                </m:sSup>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0">
                                        <a:latin typeface="Cambria Math" panose="02040503050406030204" pitchFamily="18" charset="0"/>
                                      </a:rPr>
                                      <m:t>3</m:t>
                                    </m:r>
                                  </m:sub>
                                </m:sSub>
                                <m:r>
                                  <a:rPr lang="zh-CN" altLang="en-US" sz="2000" i="0">
                                    <a:latin typeface="Cambria Math" panose="02040503050406030204" pitchFamily="18" charset="0"/>
                                  </a:rPr>
                                  <m:t>+⋯</m:t>
                                </m:r>
                              </m:e>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𝑆</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r>
                                  <a:rPr lang="zh-CN" altLang="en-US" sz="2000" i="1">
                                    <a:latin typeface="Cambria Math" panose="02040503050406030204" pitchFamily="18" charset="0"/>
                                  </a:rPr>
                                  <m:t>𝑠</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𝐴</m:t>
                                    </m:r>
                                  </m:e>
                                  <m:sub>
                                    <m:r>
                                      <a:rPr lang="zh-CN" altLang="en-US" sz="2000" i="1">
                                        <a:latin typeface="Cambria Math" panose="02040503050406030204" pitchFamily="18" charset="0"/>
                                      </a:rPr>
                                      <m:t>𝑡</m:t>
                                    </m:r>
                                  </m:sub>
                                </m:sSub>
                                <m:r>
                                  <a:rPr lang="zh-CN" altLang="en-US" sz="2000" i="0">
                                    <a:latin typeface="Cambria Math" panose="02040503050406030204" pitchFamily="18" charset="0"/>
                                  </a:rPr>
                                  <m:t>=</m:t>
                                </m:r>
                                <m:r>
                                  <a:rPr lang="zh-CN" altLang="en-US" sz="2000" i="1">
                                    <a:latin typeface="Cambria Math" panose="02040503050406030204" pitchFamily="18" charset="0"/>
                                  </a:rPr>
                                  <m:t>𝑎</m:t>
                                </m:r>
                              </m:e>
                            </m:d>
                          </m:e>
                        </m:d>
                        <m:r>
                          <a:rPr lang="zh-CN" altLang="en-US" sz="2000" i="0">
                            <a:latin typeface="Cambria Math" panose="02040503050406030204" pitchFamily="18" charset="0"/>
                          </a:rPr>
                          <m:t>=</m:t>
                        </m:r>
                        <m:nary>
                          <m:naryPr>
                            <m:chr m:val="∑"/>
                            <m:limLoc m:val="undOvr"/>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𝐴</m:t>
                            </m:r>
                          </m:sub>
                          <m:sup/>
                          <m:e>
                            <m:limLow>
                              <m:limLowPr>
                                <m:ctrlPr>
                                  <a:rPr lang="zh-CN" altLang="en-US" sz="2000" i="1">
                                    <a:solidFill>
                                      <a:srgbClr val="836967"/>
                                    </a:solidFill>
                                    <a:latin typeface="Cambria Math" panose="02040503050406030204" pitchFamily="18" charset="0"/>
                                  </a:rPr>
                                </m:ctrlPr>
                              </m:limLowPr>
                              <m:e>
                                <m:groupChr>
                                  <m:groupChrPr>
                                    <m:ctrlPr>
                                      <a:rPr lang="zh-CN" altLang="en-US" sz="2000" i="1">
                                        <a:solidFill>
                                          <a:srgbClr val="836967"/>
                                        </a:solidFill>
                                        <a:latin typeface="Cambria Math" panose="02040503050406030204" pitchFamily="18" charset="0"/>
                                      </a:rPr>
                                    </m:ctrlPr>
                                  </m:groupChrPr>
                                  <m:e>
                                    <m:r>
                                      <a:rPr lang="zh-CN" altLang="en-US" sz="2000" i="1">
                                        <a:latin typeface="Cambria Math" panose="02040503050406030204" pitchFamily="18" charset="0"/>
                                      </a:rPr>
                                      <m:t>𝜋</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𝑠</m:t>
                                        </m:r>
                                        <m:r>
                                          <a:rPr lang="zh-CN" altLang="en-US" sz="2000" i="0">
                                            <a:latin typeface="Cambria Math" panose="02040503050406030204" pitchFamily="18" charset="0"/>
                                          </a:rPr>
                                          <m:t>,</m:t>
                                        </m:r>
                                        <m:r>
                                          <a:rPr lang="zh-CN" altLang="en-US" sz="2000" i="1">
                                            <a:latin typeface="Cambria Math" panose="02040503050406030204" pitchFamily="18" charset="0"/>
                                          </a:rPr>
                                          <m:t>𝑎</m:t>
                                        </m:r>
                                      </m:e>
                                    </m:d>
                                  </m:e>
                                </m:groupChr>
                              </m:e>
                              <m:lim>
                                <m:r>
                                  <a:rPr lang="zh-CN" altLang="en-US" sz="2000" i="0">
                                    <a:latin typeface="Cambria Math" panose="02040503050406030204" pitchFamily="18" charset="0"/>
                                  </a:rPr>
                                  <m:t>  </m:t>
                                </m:r>
                                <m:r>
                                  <a:rPr lang="zh-CN" altLang="en-US" sz="2000" i="0">
                                    <a:latin typeface="Cambria Math" panose="02040503050406030204" pitchFamily="18" charset="0"/>
                                  </a:rPr>
                                  <m:t>采取动作</m:t>
                                </m:r>
                                <m:r>
                                  <a:rPr lang="zh-CN" altLang="en-US" sz="2000" i="1">
                                    <a:latin typeface="Cambria Math" panose="02040503050406030204" pitchFamily="18" charset="0"/>
                                  </a:rPr>
                                  <m:t>𝑎</m:t>
                                </m:r>
                                <m:r>
                                  <a:rPr lang="zh-CN" altLang="en-US" sz="2000" i="0">
                                    <a:latin typeface="Cambria Math" panose="02040503050406030204" pitchFamily="18" charset="0"/>
                                  </a:rPr>
                                  <m:t>的概率</m:t>
                                </m:r>
                              </m:lim>
                            </m:limLow>
                          </m:e>
                        </m:nary>
                        <m:r>
                          <a:rPr lang="zh-CN" altLang="en-US" sz="2000" i="0">
                            <a:latin typeface="Cambria Math" panose="02040503050406030204" pitchFamily="18" charset="0"/>
                          </a:rPr>
                          <m:t>×</m:t>
                        </m:r>
                        <m:limLow>
                          <m:limLowPr>
                            <m:ctrlPr>
                              <a:rPr lang="zh-CN" altLang="en-US" sz="2000" i="1">
                                <a:solidFill>
                                  <a:srgbClr val="836967"/>
                                </a:solidFill>
                                <a:latin typeface="Cambria Math" panose="02040503050406030204" pitchFamily="18" charset="0"/>
                              </a:rPr>
                            </m:ctrlPr>
                          </m:limLowPr>
                          <m:e>
                            <m:groupChr>
                              <m:groupChrPr>
                                <m:ctrlPr>
                                  <a:rPr lang="zh-CN" altLang="en-US" sz="2000" i="1">
                                    <a:solidFill>
                                      <a:srgbClr val="836967"/>
                                    </a:solidFill>
                                    <a:latin typeface="Cambria Math" panose="02040503050406030204" pitchFamily="18" charset="0"/>
                                  </a:rPr>
                                </m:ctrlPr>
                              </m:groupChr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i="1">
                                        <a:latin typeface="Cambria Math" panose="02040503050406030204" pitchFamily="18" charset="0"/>
                                      </a:rPr>
                                      <m:t>𝜋</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𝑠</m:t>
                                    </m:r>
                                    <m:r>
                                      <a:rPr lang="zh-CN" altLang="en-US" sz="2000" i="0">
                                        <a:latin typeface="Cambria Math" panose="02040503050406030204" pitchFamily="18" charset="0"/>
                                      </a:rPr>
                                      <m:t>,</m:t>
                                    </m:r>
                                    <m:r>
                                      <a:rPr lang="zh-CN" altLang="en-US" sz="2000" i="1">
                                        <a:latin typeface="Cambria Math" panose="02040503050406030204" pitchFamily="18" charset="0"/>
                                      </a:rPr>
                                      <m:t>𝑎</m:t>
                                    </m:r>
                                  </m:e>
                                </m:d>
                              </m:e>
                            </m:groupChr>
                          </m:e>
                          <m:lim>
                            <m:r>
                              <a:rPr lang="zh-CN" altLang="en-US" sz="2000" i="0">
                                <a:latin typeface="Cambria Math" panose="02040503050406030204" pitchFamily="18" charset="0"/>
                              </a:rPr>
                              <m:t>采取动作</m:t>
                            </m:r>
                            <m:r>
                              <a:rPr lang="zh-CN" altLang="en-US" sz="2000" i="1">
                                <a:latin typeface="Cambria Math" panose="02040503050406030204" pitchFamily="18" charset="0"/>
                              </a:rPr>
                              <m:t>𝑎</m:t>
                            </m:r>
                            <m:r>
                              <a:rPr lang="zh-CN" altLang="en-US" sz="2000" i="0">
                                <a:latin typeface="Cambria Math" panose="02040503050406030204" pitchFamily="18" charset="0"/>
                              </a:rPr>
                              <m:t>后带来的回报期望</m:t>
                            </m:r>
                          </m:lim>
                        </m:limLow>
                        <m:r>
                          <a:rPr lang="zh-CN" altLang="en-US" sz="2000" i="0">
                            <a:latin typeface="Cambria Math" panose="02040503050406030204" pitchFamily="18" charset="0"/>
                          </a:rPr>
                          <m:t> </m:t>
                        </m:r>
                      </m:oMath>
                    </m:oMathPara>
                  </a14:m>
                  <a:endParaRPr lang="en-US" altLang="zh-CN" sz="2000" dirty="0"/>
                </a:p>
                <a:p>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408904" y="3903436"/>
                  <a:ext cx="8116909" cy="1883721"/>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5448534"/>
                  <a:ext cx="5376928" cy="63476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m:t>
                        </m:r>
                        <m:nary>
                          <m:naryPr>
                            <m:chr m:val="∑"/>
                            <m:limLoc m:val="subSup"/>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𝑎</m:t>
                            </m:r>
                            <m:r>
                              <a:rPr lang="zh-CN" altLang="en-US" sz="2000" i="0">
                                <a:latin typeface="Cambria Math" panose="02040503050406030204" pitchFamily="18" charset="0"/>
                              </a:rPr>
                              <m:t>∈</m:t>
                            </m:r>
                            <m:r>
                              <a:rPr lang="zh-CN" altLang="en-US" sz="2000" i="1">
                                <a:latin typeface="Cambria Math" panose="02040503050406030204" pitchFamily="18" charset="0"/>
                              </a:rPr>
                              <m:t>𝐴</m:t>
                            </m:r>
                          </m:sub>
                          <m:sup/>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𝜋</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𝑠</m:t>
                                    </m:r>
                                    <m:r>
                                      <a:rPr lang="zh-CN" altLang="en-US" sz="2000" i="0">
                                        <a:latin typeface="Cambria Math" panose="02040503050406030204" pitchFamily="18" charset="0"/>
                                      </a:rPr>
                                      <m:t>,</m:t>
                                    </m:r>
                                    <m:r>
                                      <a:rPr lang="zh-CN" altLang="en-US" sz="2000" i="1">
                                        <a:latin typeface="Cambria Math" panose="02040503050406030204" pitchFamily="18" charset="0"/>
                                      </a:rPr>
                                      <m:t>𝑎</m:t>
                                    </m:r>
                                  </m:e>
                                </m:d>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𝑞</m:t>
                                    </m:r>
                                  </m:e>
                                  <m:sub>
                                    <m:r>
                                      <a:rPr lang="zh-CN" altLang="en-US" sz="2000" i="1">
                                        <a:latin typeface="Cambria Math" panose="02040503050406030204" pitchFamily="18" charset="0"/>
                                      </a:rPr>
                                      <m:t>𝜋</m:t>
                                    </m:r>
                                  </m:sub>
                                </m:sSub>
                                <m:r>
                                  <a:rPr lang="en-US" altLang="zh-CN" sz="2000" i="0" smtClean="0">
                                    <a:latin typeface="Cambria Math" panose="02040503050406030204" pitchFamily="18" charset="0"/>
                                  </a:rPr>
                                  <m:t>(</m:t>
                                </m:r>
                                <m:r>
                                  <a:rPr lang="zh-CN" altLang="en-US" sz="2000" i="1">
                                    <a:latin typeface="Cambria Math" panose="02040503050406030204" pitchFamily="18" charset="0"/>
                                  </a:rPr>
                                  <m:t>𝑠</m:t>
                                </m:r>
                                <m:r>
                                  <a:rPr lang="zh-CN" altLang="en-US" sz="2000" i="0">
                                    <a:latin typeface="Cambria Math" panose="02040503050406030204" pitchFamily="18" charset="0"/>
                                  </a:rPr>
                                  <m:t>,</m:t>
                                </m:r>
                                <m:r>
                                  <a:rPr lang="zh-CN" altLang="en-US" sz="2000" i="1">
                                    <a:latin typeface="Cambria Math" panose="02040503050406030204" pitchFamily="18" charset="0"/>
                                  </a:rPr>
                                  <m:t>𝑎</m:t>
                                </m:r>
                              </m:e>
                            </m:d>
                          </m:e>
                        </m:nary>
                      </m:oMath>
                    </m:oMathPara>
                  </a14:m>
                  <a:endParaRPr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0" y="5448534"/>
                  <a:ext cx="5376928" cy="634763"/>
                </a:xfrm>
                <a:prstGeom prst="rect">
                  <a:avLst/>
                </a:prstGeom>
                <a:blipFill rotWithShape="1">
                  <a:blip r:embed="rId2"/>
                </a:blipFill>
              </p:spPr>
              <p:txBody>
                <a:bodyPr/>
                <a:lstStyle/>
                <a:p>
                  <a:r>
                    <a:rPr lang="zh-CN" altLang="en-US">
                      <a:noFill/>
                    </a:rPr>
                    <a:t> </a:t>
                  </a:r>
                </a:p>
              </p:txBody>
            </p:sp>
          </mc:Fallback>
        </mc:AlternateContent>
      </p:grpSp>
      <p:cxnSp>
        <p:nvCxnSpPr>
          <p:cNvPr id="10" name="直接连接符 9"/>
          <p:cNvCxnSpPr/>
          <p:nvPr/>
        </p:nvCxnSpPr>
        <p:spPr>
          <a:xfrm>
            <a:off x="679687" y="3833520"/>
            <a:ext cx="10553332"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227389" y="1906944"/>
                <a:ext cx="11797552" cy="16874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(Value Function)</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e>
                    </m:d>
                  </m:oMath>
                </a14:m>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动作</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(Action-Value Function)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𝑎</m:t>
                        </m:r>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227389" y="1906944"/>
                <a:ext cx="11797552" cy="1687450"/>
              </a:xfrm>
              <a:prstGeom prst="rect">
                <a:avLst/>
              </a:prstGeom>
              <a:blipFill rotWithShape="1">
                <a:blip r:embed="rId3"/>
                <a:stretch>
                  <a:fillRect l="-1" t="-2" r="5" b="-246"/>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贝尔曼方程 </a:t>
            </a:r>
            <a:r>
              <a:rPr lang="en-US" altLang="zh-CN" dirty="0"/>
              <a:t>(Bellman Equation)</a:t>
            </a:r>
            <a:endParaRPr lang="zh-CN" altLang="en-US" dirty="0"/>
          </a:p>
        </p:txBody>
      </p:sp>
      <p:sp>
        <p:nvSpPr>
          <p:cNvPr id="6" name="文本框 5"/>
          <p:cNvSpPr txBox="1"/>
          <p:nvPr/>
        </p:nvSpPr>
        <p:spPr>
          <a:xfrm>
            <a:off x="333047" y="955385"/>
            <a:ext cx="11586237" cy="969111"/>
          </a:xfrm>
          <a:prstGeom prst="rect">
            <a:avLst/>
          </a:prstGeom>
          <a:noFill/>
        </p:spPr>
        <p:txBody>
          <a:bodyPr wrap="square">
            <a:spAutoFit/>
          </a:bodyPr>
          <a:lstStyle/>
          <a:p>
            <a:pPr algn="just">
              <a:lnSpc>
                <a:spcPct val="150000"/>
              </a:lnSpc>
            </a:pP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(Bellman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也被称作动态规划方程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(Dynamic Programming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，由理查德</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(Richard Bellman)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提出。</a:t>
            </a:r>
            <a:endParaRPr lang="zh-CN" altLang="zh-CN" sz="1600"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p:cxnSp>
        <p:nvCxnSpPr>
          <p:cNvPr id="10" name="直接连接符 9"/>
          <p:cNvCxnSpPr/>
          <p:nvPr/>
        </p:nvCxnSpPr>
        <p:spPr>
          <a:xfrm>
            <a:off x="679687" y="3833520"/>
            <a:ext cx="10553332"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227389" y="1906944"/>
                <a:ext cx="11797552" cy="16874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(Value Function)</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e>
                    </m:d>
                  </m:oMath>
                </a14:m>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动作</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(Action-Value Function)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𝑎</m:t>
                        </m:r>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227389" y="1906944"/>
                <a:ext cx="11797552" cy="1687450"/>
              </a:xfrm>
              <a:prstGeom prst="rect">
                <a:avLst/>
              </a:prstGeom>
              <a:blipFill rotWithShape="1">
                <a:blip r:embed="rId1"/>
                <a:stretch>
                  <a:fillRect l="-1" t="-2" r="5" b="-2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22707" y="3868687"/>
                <a:ext cx="11043651" cy="203331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zh-CN" altLang="zh-CN" sz="2000" i="1" kern="100" smtClean="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𝑞</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𝑎</m:t>
                          </m:r>
                        </m:e>
                      </m:d>
                      <m:r>
                        <a:rPr lang="en-US" altLang="zh-CN" sz="2000" b="1" i="1" kern="100">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kern="100">
                              <a:effectLst/>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𝛾</m:t>
                              </m:r>
                            </m:e>
                            <m:sup>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2</m:t>
                              </m:r>
                            </m:sup>
                          </m:sSup>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3</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𝑆</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𝐴</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𝑎</m:t>
                          </m:r>
                        </m:e>
                      </m:d>
                      <m:r>
                        <m:rPr>
                          <m:aln/>
                        </m:rP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𝔼</m:t>
                          </m:r>
                        </m:e>
                        <m:sub>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𝑃</m:t>
                              </m:r>
                            </m:fName>
                            <m:e>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e>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𝑎</m:t>
                                  </m:r>
                                </m:e>
                              </m:d>
                            </m:e>
                          </m:func>
                        </m:sub>
                      </m:sSub>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e>
                          </m:d>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𝑅</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3</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𝑆</m:t>
                                  </m:r>
                                </m:e>
                                <m: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6" charset="0"/>
                </a:endParaRPr>
              </a:p>
              <a:p>
                <a:pPr algn="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nary>
                        <m:naryPr>
                          <m:chr m:val="∑"/>
                          <m:supHide m:val="on"/>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naryPr>
                        <m:sub>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b="1" i="1" kern="100">
                              <a:effectLst/>
                              <a:latin typeface="Cambria Math" panose="02040503050406030204" pitchFamily="18" charset="0"/>
                              <a:ea typeface="华文楷体" panose="02010600040101010101" pitchFamily="2" charset="-122"/>
                              <a:cs typeface="Times New Roman" panose="02020603050405020304" pitchFamily="16" charset="0"/>
                            </a:rPr>
                            <m:t>𝑺</m:t>
                          </m:r>
                        </m:sub>
                        <m:sup/>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 </m:t>
                          </m:r>
                          <m:limLow>
                            <m:limLow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groupChr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𝑃</m:t>
                                  </m:r>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e>
                              </m:groupChr>
                            </m:e>
                            <m:lim>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在状态</m:t>
                              </m:r>
                              <m:r>
                                <m:rPr>
                                  <m:sty m:val="p"/>
                                </m:rPr>
                                <a:rPr lang="en-US" altLang="zh-CN" sz="1600" kern="100">
                                  <a:effectLst/>
                                  <a:latin typeface="Cambria Math" panose="02040503050406030204" pitchFamily="18" charset="0"/>
                                  <a:ea typeface="华文楷体" panose="02010600040101010101" pitchFamily="2" charset="-122"/>
                                  <a:cs typeface="Times New Roman" panose="02020603050405020304" pitchFamily="16" charset="0"/>
                                </a:rPr>
                                <m:t>s</m:t>
                              </m:r>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采取行动</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𝑎</m:t>
                              </m:r>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进入状态</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的概率</m:t>
                              </m:r>
                            </m:lim>
                          </m:limLow>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limLow>
                            <m:limLow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groupChr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𝑅</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e>
                                  </m:d>
                                </m:e>
                              </m:groupChr>
                            </m:e>
                            <m:lim>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在</m:t>
                              </m:r>
                              <m:r>
                                <m:rPr>
                                  <m:sty m:val="p"/>
                                </m:rPr>
                                <a:rPr lang="en-US" altLang="zh-CN" sz="1600" kern="100">
                                  <a:effectLst/>
                                  <a:latin typeface="Cambria Math" panose="02040503050406030204" pitchFamily="18" charset="0"/>
                                  <a:ea typeface="华文楷体" panose="02010600040101010101" pitchFamily="2" charset="-122"/>
                                  <a:cs typeface="Times New Roman" panose="02020603050405020304" pitchFamily="16" charset="0"/>
                                </a:rPr>
                                <m:t>s</m:t>
                              </m:r>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采取</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𝑎</m:t>
                              </m:r>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进入</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得到的回报</m:t>
                              </m:r>
                            </m:lim>
                          </m:limLow>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𝛾</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limLow>
                            <m:limLow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groupChr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e>
                                  </m:d>
                                </m:e>
                              </m:groupChr>
                            </m:e>
                            <m:lim>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在</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zh-CN" altLang="zh-CN" sz="1600" kern="100">
                                  <a:effectLst/>
                                  <a:latin typeface="Cambria Math" panose="02040503050406030204" pitchFamily="18" charset="0"/>
                                  <a:ea typeface="华文楷体" panose="02010600040101010101" pitchFamily="2" charset="-122"/>
                                  <a:cs typeface="Times New Roman" panose="02020603050405020304" pitchFamily="16" charset="0"/>
                                </a:rPr>
                                <m:t>获得的回报期望</m:t>
                              </m:r>
                            </m:lim>
                          </m:limLow>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6" charset="0"/>
                            </a:rPr>
                            <m:t>]</m:t>
                          </m:r>
                        </m:e>
                      </m:nary>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nary>
                        <m:naryPr>
                          <m:chr m:val="∑"/>
                          <m:sup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naryPr>
                        <m:sub>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b="1" i="1">
                              <a:effectLst/>
                              <a:latin typeface="Cambria Math" panose="02040503050406030204" pitchFamily="18" charset="0"/>
                              <a:ea typeface="华文楷体" panose="02010600040101010101" pitchFamily="2" charset="-122"/>
                              <a:cs typeface="Times New Roman" panose="02020603050405020304" pitchFamily="16" charset="0"/>
                            </a:rPr>
                            <m:t>𝑺</m:t>
                          </m:r>
                        </m:sub>
                        <m:sup/>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𝑃</m:t>
                          </m:r>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6" charset="0"/>
                            </a:rPr>
                            <m:t>)</m:t>
                          </m:r>
                        </m:e>
                      </m:nary>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𝑅</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sup>
                              </m:sSup>
                            </m:e>
                          </m:d>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m:t>
                                  </m:r>
                                </m:sup>
                              </m:sSup>
                            </m:e>
                          </m:d>
                        </m:e>
                      </m:d>
                      <m:r>
                        <a:rPr lang="en-US" altLang="zh-CN" sz="1600" i="1">
                          <a:effectLst/>
                          <a:latin typeface="Cambria Math" panose="02040503050406030204" pitchFamily="18" charset="0"/>
                          <a:ea typeface="华文楷体" panose="02010600040101010101" pitchFamily="2" charset="-122"/>
                          <a:cs typeface="Times New Roman" panose="02020603050405020304" pitchFamily="16" charset="0"/>
                        </a:rPr>
                        <m:t> </m:t>
                      </m:r>
                    </m:oMath>
                  </m:oMathPara>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522707" y="3868687"/>
                <a:ext cx="11043651" cy="2033314"/>
              </a:xfrm>
              <a:prstGeom prst="rect">
                <a:avLst/>
              </a:prstGeom>
              <a:blipFill rotWithShape="1">
                <a:blip r:embed="rId2"/>
                <a:stretch>
                  <a:fillRect l="-1" t="-13" r="4" b="15"/>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贝尔曼方程 </a:t>
            </a:r>
            <a:r>
              <a:rPr lang="en-US" altLang="zh-CN" dirty="0"/>
              <a:t>(Bellman Equation)</a:t>
            </a:r>
            <a:endParaRPr lang="zh-CN" altLang="en-US" dirty="0"/>
          </a:p>
        </p:txBody>
      </p:sp>
      <p:sp>
        <p:nvSpPr>
          <p:cNvPr id="6" name="文本框 5"/>
          <p:cNvSpPr txBox="1"/>
          <p:nvPr/>
        </p:nvSpPr>
        <p:spPr>
          <a:xfrm>
            <a:off x="333047" y="955385"/>
            <a:ext cx="11586237" cy="969111"/>
          </a:xfrm>
          <a:prstGeom prst="rect">
            <a:avLst/>
          </a:prstGeom>
          <a:noFill/>
        </p:spPr>
        <p:txBody>
          <a:bodyPr wrap="square">
            <a:spAutoFit/>
          </a:bodyPr>
          <a:lstStyle/>
          <a:p>
            <a:pPr algn="just">
              <a:lnSpc>
                <a:spcPct val="150000"/>
              </a:lnSpc>
            </a:pP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(Bellman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也被称作动态规划方程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(Dynamic Programming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，由理查德</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(Richard Bellman)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提出。</a:t>
            </a:r>
            <a:endParaRPr lang="zh-CN" altLang="zh-CN" sz="1600"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p:cxnSp>
        <p:nvCxnSpPr>
          <p:cNvPr id="10" name="直接连接符 9"/>
          <p:cNvCxnSpPr/>
          <p:nvPr/>
        </p:nvCxnSpPr>
        <p:spPr>
          <a:xfrm>
            <a:off x="679687" y="3833520"/>
            <a:ext cx="10553332"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227389" y="1906944"/>
                <a:ext cx="11797552" cy="16874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(Value Function)</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e>
                    </m:d>
                  </m:oMath>
                </a14:m>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动作</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(Action-Value Function)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𝑎</m:t>
                        </m:r>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227389" y="1906944"/>
                <a:ext cx="11797552" cy="1687450"/>
              </a:xfrm>
              <a:prstGeom prst="rect">
                <a:avLst/>
              </a:prstGeom>
              <a:blipFill rotWithShape="1">
                <a:blip r:embed="rId1"/>
                <a:stretch>
                  <a:fillRect l="-1" t="-2" r="5" b="-2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01317" y="3953097"/>
                <a:ext cx="9842093" cy="122475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𝜋</m:t>
                          </m:r>
                        </m:sub>
                      </m:sSub>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𝑠</m:t>
                          </m:r>
                        </m:e>
                      </m:d>
                      <m:r>
                        <a:rPr lang="zh-CN" altLang="en-US" sz="2400" i="0">
                          <a:latin typeface="Cambria Math" panose="02040503050406030204" pitchFamily="18" charset="0"/>
                        </a:rPr>
                        <m:t>=</m:t>
                      </m:r>
                      <m:nary>
                        <m:naryPr>
                          <m:chr m:val="∑"/>
                          <m:limLoc m:val="subSup"/>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𝐴</m:t>
                          </m:r>
                        </m:sub>
                        <m:sup/>
                        <m:e>
                          <m:r>
                            <a:rPr lang="zh-CN" altLang="en-US" sz="2400" i="1">
                              <a:latin typeface="Cambria Math" panose="02040503050406030204" pitchFamily="18" charset="0"/>
                            </a:rPr>
                            <m:t>𝜋</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r>
                                <a:rPr lang="zh-CN" altLang="en-US" sz="2400" i="1">
                                  <a:latin typeface="Cambria Math" panose="02040503050406030204" pitchFamily="18" charset="0"/>
                                </a:rPr>
                                <m:t>𝑎</m:t>
                              </m:r>
                            </m:e>
                          </m:d>
                          <m:nary>
                            <m:naryPr>
                              <m:chr m:val="∑"/>
                              <m:limLoc m:val="subSup"/>
                              <m:supHide m:val="on"/>
                              <m:ctrlPr>
                                <a:rPr lang="zh-CN" altLang="en-US" sz="2400" i="1">
                                  <a:latin typeface="Cambria Math" panose="02040503050406030204" pitchFamily="18" charset="0"/>
                                </a:rPr>
                              </m:ctrlPr>
                            </m:naryPr>
                            <m:sub>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i="0">
                                      <a:latin typeface="Cambria Math" panose="02040503050406030204" pitchFamily="18" charset="0"/>
                                    </a:rPr>
                                    <m:t>′</m:t>
                                  </m:r>
                                </m:sup>
                              </m:sSup>
                              <m:r>
                                <a:rPr lang="zh-CN" altLang="en-US" sz="2400" i="0">
                                  <a:latin typeface="Cambria Math" panose="02040503050406030204" pitchFamily="18" charset="0"/>
                                </a:rPr>
                                <m:t>∈</m:t>
                              </m:r>
                              <m:r>
                                <a:rPr lang="zh-CN" altLang="en-US" sz="2400" b="1" i="1">
                                  <a:latin typeface="Cambria Math" panose="02040503050406030204" pitchFamily="18" charset="0"/>
                                </a:rPr>
                                <m:t>𝑺</m:t>
                              </m:r>
                            </m:sub>
                            <m:sup/>
                            <m:e>
                              <m:r>
                                <a:rPr lang="zh-CN" altLang="en-US" sz="2400" b="0" i="1">
                                  <a:latin typeface="Cambria Math" panose="02040503050406030204" pitchFamily="18" charset="0"/>
                                </a:rPr>
                                <m:t>𝑃</m:t>
                              </m:r>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e>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e>
                              </m:d>
                            </m:e>
                          </m:nary>
                          <m:d>
                            <m:dPr>
                              <m:begChr m:val="["/>
                              <m:endChr m:val="]"/>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𝑅</m:t>
                              </m:r>
                              <m:d>
                                <m:dPr>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𝑠</m:t>
                                  </m:r>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r>
                                        <a:rPr lang="zh-CN" altLang="en-US" sz="2400" b="0" i="0">
                                          <a:latin typeface="Cambria Math" panose="02040503050406030204" pitchFamily="18" charset="0"/>
                                        </a:rPr>
                                        <m:t>,</m:t>
                                      </m:r>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r>
                                <a:rPr lang="zh-CN" altLang="en-US" sz="2400" b="0" i="0">
                                  <a:latin typeface="Cambria Math" panose="02040503050406030204" pitchFamily="18" charset="0"/>
                                </a:rPr>
                                <m:t>+</m:t>
                              </m:r>
                              <m:r>
                                <a:rPr lang="zh-CN" altLang="en-US" sz="2400" b="0" i="1">
                                  <a:latin typeface="Cambria Math" panose="02040503050406030204" pitchFamily="18" charset="0"/>
                                </a:rPr>
                                <m:t>𝛾</m:t>
                              </m:r>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𝑉</m:t>
                                  </m:r>
                                </m:e>
                                <m:sub>
                                  <m:r>
                                    <a:rPr lang="zh-CN" altLang="en-US" sz="2400" b="0" i="1">
                                      <a:latin typeface="Cambria Math" panose="02040503050406030204" pitchFamily="18" charset="0"/>
                                    </a:rPr>
                                    <m:t>𝜋</m:t>
                                  </m:r>
                                </m:sub>
                              </m:sSub>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e>
                          </m:d>
                        </m:e>
                      </m:nary>
                      <m:r>
                        <a:rPr lang="zh-CN" altLang="en-US" sz="2400" b="0" i="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0" i="0">
                              <a:latin typeface="Cambria Math" panose="02040503050406030204" pitchFamily="18" charset="0"/>
                            </a:rPr>
                            <m:t>𝔼</m:t>
                          </m:r>
                        </m:e>
                        <m:sub>
                          <m:d>
                            <m:dPr>
                              <m:begChr m:val=""/>
                              <m:ctrlPr>
                                <a:rPr lang="zh-CN" altLang="en-US" sz="2400" b="0" i="1">
                                  <a:latin typeface="Cambria Math" panose="02040503050406030204" pitchFamily="18" charset="0"/>
                                </a:rPr>
                              </m:ctrlPr>
                            </m:dPr>
                            <m:e>
                              <m:r>
                                <a:rPr lang="zh-CN" altLang="en-US" sz="2400" b="0" i="1">
                                  <a:latin typeface="Cambria Math" panose="02040503050406030204" pitchFamily="18" charset="0"/>
                                </a:rPr>
                                <m:t>𝑎</m:t>
                              </m:r>
                              <m:r>
                                <a:rPr lang="zh-CN" altLang="en-US" sz="2400" b="0" i="0">
                                  <a:latin typeface="Cambria Math" panose="02040503050406030204" pitchFamily="18" charset="0"/>
                                </a:rPr>
                                <m:t>∼</m:t>
                              </m:r>
                              <m:r>
                                <a:rPr lang="zh-CN" altLang="en-US" sz="2400" b="0" i="1">
                                  <a:latin typeface="Cambria Math" panose="02040503050406030204" pitchFamily="18" charset="0"/>
                                </a:rPr>
                                <m:t>𝜋</m:t>
                              </m:r>
                              <m:r>
                                <a:rPr lang="en-US" altLang="zh-CN" sz="2400" b="0" i="0" smtClean="0">
                                  <a:latin typeface="Cambria Math" panose="02040503050406030204" pitchFamily="18" charset="0"/>
                                </a:rPr>
                                <m:t>(</m:t>
                              </m:r>
                              <m:r>
                                <a:rPr lang="zh-CN" altLang="en-US" sz="2400" b="0" i="1">
                                  <a:latin typeface="Cambria Math" panose="02040503050406030204" pitchFamily="18" charset="0"/>
                                </a:rPr>
                                <m:t>𝑠</m:t>
                              </m:r>
                              <m:r>
                                <a:rPr lang="zh-CN" altLang="en-US" sz="2400" b="0" i="0">
                                  <a:latin typeface="Cambria Math" panose="02040503050406030204" pitchFamily="18" charset="0"/>
                                </a:rPr>
                                <m:t>,⋅</m:t>
                              </m:r>
                            </m:e>
                          </m:d>
                        </m:sub>
                      </m:sSub>
                      <m:sSub>
                        <m:sSubPr>
                          <m:ctrlPr>
                            <a:rPr lang="zh-CN" altLang="en-US" sz="2400" b="0" i="1">
                              <a:solidFill>
                                <a:srgbClr val="836967"/>
                              </a:solidFill>
                              <a:latin typeface="Cambria Math" panose="02040503050406030204" pitchFamily="18" charset="0"/>
                            </a:rPr>
                          </m:ctrlPr>
                        </m:sSubPr>
                        <m:e>
                          <m:r>
                            <a:rPr lang="zh-CN" altLang="en-US" sz="2400" b="0" i="0">
                              <a:latin typeface="Cambria Math" panose="02040503050406030204" pitchFamily="18" charset="0"/>
                            </a:rPr>
                            <m:t>𝔼</m:t>
                          </m:r>
                        </m:e>
                        <m:sub>
                          <m:d>
                            <m:dPr>
                              <m:begChr m:val=""/>
                              <m:ctrlPr>
                                <a:rPr lang="zh-CN" altLang="en-US" sz="2400" b="0" i="1">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r>
                                <a:rPr lang="zh-CN" altLang="en-US" sz="2400" b="0" i="1">
                                  <a:latin typeface="Cambria Math" panose="02040503050406030204" pitchFamily="18" charset="0"/>
                                </a:rPr>
                                <m:t>𝑃</m:t>
                              </m:r>
                              <m:r>
                                <a:rPr lang="en-US" altLang="zh-CN" sz="2400" b="0" i="0" smtClean="0">
                                  <a:latin typeface="Cambria Math" panose="02040503050406030204" pitchFamily="18" charset="0"/>
                                </a:rPr>
                                <m:t>(</m:t>
                              </m:r>
                              <m:r>
                                <a:rPr lang="zh-CN" altLang="en-US" sz="2400" b="0" i="0">
                                  <a:latin typeface="Cambria Math" panose="02040503050406030204" pitchFamily="18" charset="0"/>
                                </a:rPr>
                                <m:t>⋅|</m:t>
                              </m:r>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e>
                          </m:d>
                        </m:sub>
                      </m:sSub>
                      <m:d>
                        <m:dPr>
                          <m:begChr m:val="["/>
                          <m:endChr m:val="]"/>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𝑅</m:t>
                          </m:r>
                          <m:d>
                            <m:dPr>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𝑠</m:t>
                              </m:r>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r>
                                    <a:rPr lang="zh-CN" altLang="en-US" sz="2400" b="0" i="0">
                                      <a:latin typeface="Cambria Math" panose="02040503050406030204" pitchFamily="18" charset="0"/>
                                    </a:rPr>
                                    <m:t>,</m:t>
                                  </m:r>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r>
                            <a:rPr lang="zh-CN" altLang="en-US" sz="2400" b="0" i="0">
                              <a:latin typeface="Cambria Math" panose="02040503050406030204" pitchFamily="18" charset="0"/>
                            </a:rPr>
                            <m:t>+</m:t>
                          </m:r>
                          <m:r>
                            <a:rPr lang="zh-CN" altLang="en-US" sz="2400" b="0" i="1">
                              <a:latin typeface="Cambria Math" panose="02040503050406030204" pitchFamily="18" charset="0"/>
                            </a:rPr>
                            <m:t>𝛾</m:t>
                          </m:r>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𝑉</m:t>
                              </m:r>
                            </m:e>
                            <m:sub>
                              <m:r>
                                <a:rPr lang="zh-CN" altLang="en-US" sz="2400" b="0" i="1">
                                  <a:latin typeface="Cambria Math" panose="02040503050406030204" pitchFamily="18" charset="0"/>
                                </a:rPr>
                                <m:t>𝜋</m:t>
                              </m:r>
                            </m:sub>
                          </m:sSub>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e>
                      </m:d>
                    </m:oMath>
                  </m:oMathPara>
                </a14:m>
                <a:endParaRPr lang="zh-CN" altLang="en-US" sz="2400" dirty="0"/>
              </a:p>
            </p:txBody>
          </p:sp>
        </mc:Choice>
        <mc:Fallback>
          <p:sp>
            <p:nvSpPr>
              <p:cNvPr id="12" name="文本框 11"/>
              <p:cNvSpPr txBox="1">
                <a:spLocks noRot="1" noChangeAspect="1" noMove="1" noResize="1" noEditPoints="1" noAdjustHandles="1" noChangeArrowheads="1" noChangeShapeType="1" noTextEdit="1"/>
              </p:cNvSpPr>
              <p:nvPr/>
            </p:nvSpPr>
            <p:spPr>
              <a:xfrm>
                <a:off x="601317" y="3953097"/>
                <a:ext cx="9842093" cy="1224759"/>
              </a:xfrm>
              <a:prstGeom prst="rect">
                <a:avLst/>
              </a:prstGeom>
              <a:blipFill rotWithShape="1">
                <a:blip r:embed="rId2"/>
                <a:stretch>
                  <a:fillRect l="-6" t="-18" r="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35056" y="5297432"/>
                <a:ext cx="11055627" cy="919867"/>
              </a:xfrm>
              <a:prstGeom prst="rect">
                <a:avLst/>
              </a:prstGeom>
              <a:noFill/>
            </p:spPr>
            <p:txBody>
              <a:bodyPr wrap="square">
                <a:spAutoFit/>
              </a:bodyPr>
              <a:lstStyle/>
              <a:p>
                <a:pPr indent="304800" algn="just">
                  <a:lnSpc>
                    <a:spcPct val="120000"/>
                  </a:lnSpc>
                </a:pPr>
                <a:r>
                  <a:rPr lang="zh-CN" altLang="zh-CN" sz="2400" b="1" kern="100" dirty="0">
                    <a:effectLst/>
                    <a:latin typeface="黑体" panose="02010609060101010101" pitchFamily="49" charset="-122"/>
                    <a:ea typeface="黑体" panose="02010609060101010101" pitchFamily="49" charset="-122"/>
                    <a:cs typeface="Times New Roman" panose="02020603050405020304" pitchFamily="16" charset="0"/>
                  </a:rPr>
                  <a:t>价值函数取值与时间没有关系，只与策略</a:t>
                </a:r>
                <a14:m>
                  <m:oMath xmlns:m="http://schemas.openxmlformats.org/officeDocument/2006/math">
                    <m:r>
                      <a:rPr lang="en-US" altLang="zh-CN" sz="2400" b="1" i="1" kern="100">
                        <a:effectLst/>
                        <a:latin typeface="Cambria Math" panose="02040503050406030204" pitchFamily="18" charset="0"/>
                        <a:ea typeface="华文楷体" panose="02010600040101010101" pitchFamily="2" charset="-122"/>
                        <a:cs typeface="Times New Roman" panose="02020603050405020304" pitchFamily="16" charset="0"/>
                      </a:rPr>
                      <m:t>𝝅</m:t>
                    </m:r>
                  </m:oMath>
                </a14:m>
                <a:r>
                  <a:rPr lang="zh-CN" altLang="zh-CN" sz="2400" b="1" kern="100" dirty="0">
                    <a:effectLst/>
                    <a:latin typeface="黑体" panose="02010609060101010101" pitchFamily="49" charset="-122"/>
                    <a:ea typeface="黑体" panose="02010609060101010101" pitchFamily="49" charset="-122"/>
                    <a:cs typeface="Times New Roman" panose="02020603050405020304" pitchFamily="16" charset="0"/>
                  </a:rPr>
                  <a:t>、在策略</a:t>
                </a:r>
                <a14:m>
                  <m:oMath xmlns:m="http://schemas.openxmlformats.org/officeDocument/2006/math">
                    <m:r>
                      <a:rPr lang="en-US" altLang="zh-CN" sz="2400" b="1" i="1" kern="100">
                        <a:effectLst/>
                        <a:latin typeface="Cambria Math" panose="02040503050406030204" pitchFamily="18" charset="0"/>
                        <a:ea typeface="华文楷体" panose="02010600040101010101" pitchFamily="2" charset="-122"/>
                        <a:cs typeface="Times New Roman" panose="02020603050405020304" pitchFamily="16" charset="0"/>
                      </a:rPr>
                      <m:t>𝝅</m:t>
                    </m:r>
                  </m:oMath>
                </a14:m>
                <a:r>
                  <a:rPr lang="zh-CN" altLang="zh-CN" sz="2400" b="1" kern="100" dirty="0">
                    <a:effectLst/>
                    <a:latin typeface="黑体" panose="02010609060101010101" pitchFamily="49" charset="-122"/>
                    <a:ea typeface="黑体" panose="02010609060101010101" pitchFamily="49" charset="-122"/>
                    <a:cs typeface="Times New Roman" panose="02020603050405020304" pitchFamily="16" charset="0"/>
                  </a:rPr>
                  <a:t>下从某个状态转移到其后续状态所取得的回报以及在后续所得回报有关。</a:t>
                </a:r>
                <a:endParaRPr lang="zh-CN" altLang="zh-CN"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535056" y="5297432"/>
                <a:ext cx="11055627" cy="919867"/>
              </a:xfrm>
              <a:prstGeom prst="rect">
                <a:avLst/>
              </a:prstGeom>
              <a:blipFill rotWithShape="1">
                <a:blip r:embed="rId3"/>
                <a:stretch>
                  <a:fillRect l="-3" t="-28" b="-344"/>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贝尔曼方程 </a:t>
            </a:r>
            <a:r>
              <a:rPr lang="en-US" altLang="zh-CN" dirty="0"/>
              <a:t>(Bellman Equation)</a:t>
            </a:r>
            <a:endParaRPr lang="zh-CN" altLang="en-US" dirty="0"/>
          </a:p>
        </p:txBody>
      </p:sp>
      <p:sp>
        <p:nvSpPr>
          <p:cNvPr id="6" name="文本框 5"/>
          <p:cNvSpPr txBox="1"/>
          <p:nvPr/>
        </p:nvSpPr>
        <p:spPr>
          <a:xfrm>
            <a:off x="333047" y="955385"/>
            <a:ext cx="11586237" cy="969111"/>
          </a:xfrm>
          <a:prstGeom prst="rect">
            <a:avLst/>
          </a:prstGeom>
          <a:noFill/>
        </p:spPr>
        <p:txBody>
          <a:bodyPr wrap="square">
            <a:spAutoFit/>
          </a:bodyPr>
          <a:lstStyle/>
          <a:p>
            <a:pPr algn="just">
              <a:lnSpc>
                <a:spcPct val="150000"/>
              </a:lnSpc>
            </a:pP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(Bellman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也被称作动态规划方程</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(Dynamic Programming Equation)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，由理查德</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贝尔曼</a:t>
            </a:r>
            <a:r>
              <a:rPr lang="en-US"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(Richard Bellman)</a:t>
            </a:r>
            <a:r>
              <a:rPr lang="zh-CN" altLang="zh-CN" sz="2000" b="1" kern="100" dirty="0">
                <a:solidFill>
                  <a:srgbClr val="000000"/>
                </a:solidFill>
                <a:effectLst/>
                <a:latin typeface="黑体" panose="02010609060101010101" pitchFamily="49" charset="-122"/>
                <a:ea typeface="黑体" panose="02010609060101010101" pitchFamily="49" charset="-122"/>
                <a:cs typeface="Times New Roman" panose="02020603050405020304" pitchFamily="16" charset="0"/>
              </a:rPr>
              <a:t>提出。</a:t>
            </a:r>
            <a:endParaRPr lang="zh-CN" altLang="zh-CN" sz="1600"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p:cxnSp>
        <p:nvCxnSpPr>
          <p:cNvPr id="10" name="直接连接符 9"/>
          <p:cNvCxnSpPr/>
          <p:nvPr/>
        </p:nvCxnSpPr>
        <p:spPr>
          <a:xfrm>
            <a:off x="679687" y="3833520"/>
            <a:ext cx="10553332" cy="0"/>
          </a:xfrm>
          <a:prstGeom prst="line">
            <a:avLst/>
          </a:prstGeom>
          <a:ln w="317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227389" y="1906944"/>
                <a:ext cx="11797552" cy="16874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(Value Function)</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e>
                    </m:d>
                  </m:oMath>
                </a14:m>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动作</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(Action-Value Function)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𝜋</m:t>
                        </m:r>
                      </m:sub>
                    </m:sSub>
                    <m:d>
                      <m:dPr>
                        <m:ctrlPr>
                          <a:rPr lang="zh-CN"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e>
                    </m:d>
                    <m:r>
                      <a:rPr lang="en-US" altLang="zh-CN" sz="2000" b="1"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r>
                          <a:rPr lang="en-US" altLang="zh-CN" sz="2000" i="1">
                            <a:latin typeface="Cambria Math" panose="02040503050406030204" pitchFamily="18" charset="0"/>
                          </a:rPr>
                          <m:t>𝜋</m:t>
                        </m:r>
                      </m:sub>
                    </m:sSub>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𝛾</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𝛾</m:t>
                            </m:r>
                          </m:e>
                          <m:sup>
                            <m:r>
                              <a:rPr lang="en-US" altLang="zh-CN" sz="2000" i="1">
                                <a:latin typeface="Cambria Math" panose="02040503050406030204" pitchFamily="18" charset="0"/>
                              </a:rPr>
                              <m:t>2</m:t>
                            </m:r>
                          </m:sup>
                        </m:sSup>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3</m:t>
                            </m:r>
                          </m:sub>
                        </m:sSub>
                        <m:r>
                          <a:rPr lang="en-US" altLang="zh-CN" sz="2000" i="1">
                            <a:latin typeface="Cambria Math" panose="02040503050406030204" pitchFamily="18" charset="0"/>
                          </a:rPr>
                          <m:t>+⋯</m:t>
                        </m:r>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𝑎</m:t>
                        </m:r>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227389" y="1906944"/>
                <a:ext cx="11797552" cy="1687450"/>
              </a:xfrm>
              <a:prstGeom prst="rect">
                <a:avLst/>
              </a:prstGeom>
              <a:blipFill rotWithShape="1">
                <a:blip r:embed="rId1"/>
                <a:stretch>
                  <a:fillRect l="-1" t="-2" r="5" b="-246"/>
                </a:stretch>
              </a:blipFill>
            </p:spPr>
            <p:txBody>
              <a:bodyPr/>
              <a:lstStyle/>
              <a:p>
                <a:r>
                  <a:rPr lang="zh-CN" altLang="en-US">
                    <a:noFill/>
                  </a:rPr>
                  <a:t> </a:t>
                </a:r>
              </a:p>
            </p:txBody>
          </p:sp>
        </mc:Fallback>
      </mc:AlternateContent>
      <p:sp>
        <p:nvSpPr>
          <p:cNvPr id="8" name="文本框 7"/>
          <p:cNvSpPr txBox="1"/>
          <p:nvPr/>
        </p:nvSpPr>
        <p:spPr>
          <a:xfrm>
            <a:off x="394447" y="5362146"/>
            <a:ext cx="11300247" cy="919867"/>
          </a:xfrm>
          <a:prstGeom prst="rect">
            <a:avLst/>
          </a:prstGeom>
          <a:noFill/>
        </p:spPr>
        <p:txBody>
          <a:bodyPr wrap="square">
            <a:spAutoFit/>
          </a:bodyPr>
          <a:lstStyle/>
          <a:p>
            <a:pPr indent="304800" algn="just">
              <a:lnSpc>
                <a:spcPct val="120000"/>
              </a:lnSpc>
            </a:pPr>
            <a:r>
              <a:rPr lang="zh-CN" altLang="en-US" sz="2400" b="1" kern="100" dirty="0">
                <a:latin typeface="黑体" panose="02010609060101010101" pitchFamily="49" charset="-122"/>
                <a:ea typeface="黑体" panose="02010609060101010101" pitchFamily="49" charset="-122"/>
                <a:cs typeface="Times New Roman" panose="02020603050405020304" pitchFamily="16" charset="0"/>
              </a:rPr>
              <a:t>动作</a:t>
            </a:r>
            <a:r>
              <a:rPr lang="en-US" altLang="zh-CN" sz="2400" b="1" kern="100" dirty="0">
                <a:latin typeface="黑体" panose="02010609060101010101" pitchFamily="49" charset="-122"/>
                <a:ea typeface="黑体" panose="02010609060101010101" pitchFamily="49" charset="-122"/>
                <a:cs typeface="Times New Roman" panose="02020603050405020304" pitchFamily="16" charset="0"/>
              </a:rPr>
              <a:t>-</a:t>
            </a:r>
            <a:r>
              <a:rPr lang="zh-CN" altLang="en-US" sz="2400" b="1" kern="100" dirty="0">
                <a:latin typeface="黑体" panose="02010609060101010101" pitchFamily="49" charset="-122"/>
                <a:ea typeface="黑体" panose="02010609060101010101" pitchFamily="49" charset="-122"/>
                <a:cs typeface="Times New Roman" panose="02020603050405020304" pitchFamily="16" charset="0"/>
              </a:rPr>
              <a:t>价值函数取值同样与时间没有关系，而是与瞬时奖励和下一步的状态和动作有关。</a:t>
            </a:r>
            <a:endParaRPr lang="zh-CN" altLang="zh-CN" b="1" kern="100" dirty="0">
              <a:effectLst/>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9" name="文本框 8"/>
              <p:cNvSpPr txBox="1"/>
              <p:nvPr/>
            </p:nvSpPr>
            <p:spPr>
              <a:xfrm>
                <a:off x="1025136" y="3862181"/>
                <a:ext cx="10092043" cy="160928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400" i="1" smtClean="0">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𝑞</m:t>
                              </m:r>
                            </m:e>
                            <m:sub>
                              <m:r>
                                <a:rPr lang="zh-CN" altLang="en-US" sz="2400" i="1">
                                  <a:latin typeface="Cambria Math" panose="02040503050406030204" pitchFamily="18" charset="0"/>
                                </a:rPr>
                                <m:t>𝜋</m:t>
                              </m:r>
                            </m:sub>
                          </m:sSub>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r>
                                <a:rPr lang="zh-CN" altLang="en-US" sz="2400" i="1">
                                  <a:latin typeface="Cambria Math" panose="02040503050406030204" pitchFamily="18" charset="0"/>
                                </a:rPr>
                                <m:t>𝑎</m:t>
                              </m:r>
                            </m:e>
                          </m:d>
                          <m:r>
                            <a:rPr lang="zh-CN" altLang="en-US" sz="2400" i="0">
                              <a:latin typeface="Cambria Math" panose="02040503050406030204" pitchFamily="18" charset="0"/>
                            </a:rPr>
                            <m:t>=</m:t>
                          </m:r>
                          <m:nary>
                            <m:naryPr>
                              <m:chr m:val="∑"/>
                              <m:limLoc m:val="subSup"/>
                              <m:supHide m:val="on"/>
                              <m:ctrlPr>
                                <a:rPr lang="zh-CN" altLang="en-US" sz="2400" i="1">
                                  <a:latin typeface="Cambria Math" panose="02040503050406030204" pitchFamily="18" charset="0"/>
                                </a:rPr>
                              </m:ctrlPr>
                            </m:naryPr>
                            <m:sub>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i="0">
                                      <a:latin typeface="Cambria Math" panose="02040503050406030204" pitchFamily="18" charset="0"/>
                                    </a:rPr>
                                    <m:t>′</m:t>
                                  </m:r>
                                </m:sup>
                              </m:sSup>
                              <m:r>
                                <a:rPr lang="zh-CN" altLang="en-US" sz="2400" i="0">
                                  <a:latin typeface="Cambria Math" panose="02040503050406030204" pitchFamily="18" charset="0"/>
                                </a:rPr>
                                <m:t>∈</m:t>
                              </m:r>
                              <m:r>
                                <a:rPr lang="zh-CN" altLang="en-US" sz="2400" b="1" i="1">
                                  <a:latin typeface="Cambria Math" panose="02040503050406030204" pitchFamily="18" charset="0"/>
                                </a:rPr>
                                <m:t>𝑺</m:t>
                              </m:r>
                            </m:sub>
                            <m:sup/>
                            <m:e>
                              <m:r>
                                <a:rPr lang="zh-CN" altLang="en-US" sz="2400" b="0" i="1">
                                  <a:latin typeface="Cambria Math" panose="02040503050406030204" pitchFamily="18" charset="0"/>
                                </a:rPr>
                                <m:t>𝑃</m:t>
                              </m:r>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e>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e>
                              </m:d>
                            </m:e>
                          </m:nary>
                          <m:d>
                            <m:dPr>
                              <m:begChr m:val="["/>
                              <m:endChr m:val="]"/>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𝑅</m:t>
                              </m:r>
                              <m:d>
                                <m:dPr>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r>
                                <a:rPr lang="zh-CN" altLang="en-US" sz="2400" b="0" i="0">
                                  <a:latin typeface="Cambria Math" panose="02040503050406030204" pitchFamily="18" charset="0"/>
                                </a:rPr>
                                <m:t>+</m:t>
                              </m:r>
                              <m:r>
                                <a:rPr lang="zh-CN" altLang="en-US" sz="2400" b="0" i="1">
                                  <a:latin typeface="Cambria Math" panose="02040503050406030204" pitchFamily="18" charset="0"/>
                                </a:rPr>
                                <m:t>𝛾</m:t>
                              </m:r>
                              <m:nary>
                                <m:naryPr>
                                  <m:chr m:val="∑"/>
                                  <m:limLoc m:val="subSup"/>
                                  <m:supHide m:val="on"/>
                                  <m:ctrlPr>
                                    <a:rPr lang="zh-CN" altLang="en-US" sz="2400" b="0" i="1">
                                      <a:latin typeface="Cambria Math" panose="02040503050406030204" pitchFamily="18" charset="0"/>
                                    </a:rPr>
                                  </m:ctrlPr>
                                </m:naryPr>
                                <m:sub>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r>
                                    <a:rPr lang="zh-CN" altLang="en-US" sz="2400" b="0" i="1">
                                      <a:latin typeface="Cambria Math" panose="02040503050406030204" pitchFamily="18" charset="0"/>
                                    </a:rPr>
                                    <m:t>𝐴</m:t>
                                  </m:r>
                                </m:sub>
                                <m:sup/>
                                <m:e>
                                  <m:r>
                                    <a:rPr lang="zh-CN" altLang="en-US" sz="2400" b="0" i="1">
                                      <a:latin typeface="Cambria Math" panose="02040503050406030204" pitchFamily="18" charset="0"/>
                                    </a:rPr>
                                    <m:t>𝜋</m:t>
                                  </m:r>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e>
                                        <m:sup>
                                          <m:r>
                                            <a:rPr lang="zh-CN" altLang="en-US" sz="2400" b="0" i="0">
                                              <a:latin typeface="Cambria Math" panose="02040503050406030204" pitchFamily="18" charset="0"/>
                                            </a:rPr>
                                            <m:t>′</m:t>
                                          </m:r>
                                        </m:sup>
                                      </m:sSup>
                                    </m:e>
                                  </m:d>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𝑞</m:t>
                                      </m:r>
                                    </m:e>
                                    <m:sub>
                                      <m:r>
                                        <a:rPr lang="zh-CN" altLang="en-US" sz="2400" b="0" i="1">
                                          <a:latin typeface="Cambria Math" panose="02040503050406030204" pitchFamily="18" charset="0"/>
                                        </a:rPr>
                                        <m:t>𝜋</m:t>
                                      </m:r>
                                    </m:sub>
                                  </m:sSub>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e>
                                        <m:sup>
                                          <m:r>
                                            <a:rPr lang="zh-CN" altLang="en-US" sz="2400" b="0" i="0">
                                              <a:latin typeface="Cambria Math" panose="02040503050406030204" pitchFamily="18" charset="0"/>
                                            </a:rPr>
                                            <m:t>′</m:t>
                                          </m:r>
                                        </m:sup>
                                      </m:sSup>
                                    </m:e>
                                  </m:d>
                                </m:e>
                              </m:nary>
                            </m:e>
                          </m:d>
                          <m:r>
                            <a:rPr lang="zh-CN" altLang="en-US" sz="2400" b="0" i="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0" i="0">
                                  <a:latin typeface="Cambria Math" panose="02040503050406030204" pitchFamily="18" charset="0"/>
                                </a:rPr>
                                <m:t>𝔼</m:t>
                              </m:r>
                            </m:e>
                            <m:sub>
                              <m:d>
                                <m:dPr>
                                  <m:begChr m:val=""/>
                                  <m:ctrlPr>
                                    <a:rPr lang="zh-CN" altLang="en-US" sz="2400" b="0" i="1">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r>
                                    <a:rPr lang="zh-CN" altLang="en-US" sz="2400" b="0" i="1">
                                      <a:latin typeface="Cambria Math" panose="02040503050406030204" pitchFamily="18" charset="0"/>
                                    </a:rPr>
                                    <m:t>𝑃</m:t>
                                  </m:r>
                                  <m:r>
                                    <a:rPr lang="en-US" altLang="zh-CN" sz="2400" b="0" i="0" smtClean="0">
                                      <a:latin typeface="Cambria Math" panose="02040503050406030204" pitchFamily="18" charset="0"/>
                                    </a:rPr>
                                    <m:t>(</m:t>
                                  </m:r>
                                  <m:r>
                                    <a:rPr lang="zh-CN" altLang="en-US" sz="2400" b="0" i="0">
                                      <a:latin typeface="Cambria Math" panose="02040503050406030204" pitchFamily="18" charset="0"/>
                                    </a:rPr>
                                    <m:t>⋅|</m:t>
                                  </m:r>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e>
                              </m:d>
                            </m:sub>
                          </m:sSub>
                          <m:r>
                            <a:rPr lang="zh-CN" altLang="en-US" sz="2400" b="0" i="0">
                              <a:latin typeface="Cambria Math" panose="02040503050406030204" pitchFamily="18" charset="0"/>
                            </a:rPr>
                            <m:t>[</m:t>
                          </m:r>
                          <m:r>
                            <a:rPr lang="zh-CN" altLang="en-US" sz="2400" b="0" i="1">
                              <a:latin typeface="Cambria Math" panose="02040503050406030204" pitchFamily="18" charset="0"/>
                            </a:rPr>
                            <m:t>𝑅</m:t>
                          </m:r>
                          <m:d>
                            <m:dPr>
                              <m:ctrlPr>
                                <a:rPr lang="zh-CN" altLang="en-US" sz="2400" b="0" i="1">
                                  <a:solidFill>
                                    <a:srgbClr val="836967"/>
                                  </a:solidFill>
                                  <a:latin typeface="Cambria Math" panose="02040503050406030204" pitchFamily="18" charset="0"/>
                                </a:rPr>
                              </m:ctrlPr>
                            </m:dPr>
                            <m:e>
                              <m:r>
                                <a:rPr lang="zh-CN" altLang="en-US" sz="2400" b="0" i="1">
                                  <a:latin typeface="Cambria Math" panose="02040503050406030204" pitchFamily="18" charset="0"/>
                                </a:rPr>
                                <m:t>𝑠</m:t>
                              </m:r>
                              <m:r>
                                <a:rPr lang="zh-CN" altLang="en-US" sz="2400" b="0" i="0">
                                  <a:latin typeface="Cambria Math" panose="02040503050406030204" pitchFamily="18" charset="0"/>
                                </a:rPr>
                                <m:t>,</m:t>
                              </m:r>
                              <m:r>
                                <a:rPr lang="zh-CN" altLang="en-US" sz="2400" b="0" i="1">
                                  <a:latin typeface="Cambria Math" panose="02040503050406030204" pitchFamily="18" charset="0"/>
                                </a:rPr>
                                <m:t>𝑎</m:t>
                              </m:r>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e>
                          </m:d>
                          <m:r>
                            <a:rPr lang="zh-CN" altLang="en-US" sz="2400" b="0" i="0">
                              <a:latin typeface="Cambria Math" panose="02040503050406030204" pitchFamily="18" charset="0"/>
                            </a:rPr>
                            <m:t>+</m:t>
                          </m:r>
                          <m:r>
                            <a:rPr lang="zh-CN" altLang="en-US" sz="2400" b="0" i="1">
                              <a:latin typeface="Cambria Math" panose="02040503050406030204" pitchFamily="18" charset="0"/>
                            </a:rPr>
                            <m:t>𝛾</m:t>
                          </m:r>
                          <m:sSub>
                            <m:sSubPr>
                              <m:ctrlPr>
                                <a:rPr lang="zh-CN" altLang="en-US" sz="2400" b="0" i="1">
                                  <a:solidFill>
                                    <a:srgbClr val="836967"/>
                                  </a:solidFill>
                                  <a:latin typeface="Cambria Math" panose="02040503050406030204" pitchFamily="18" charset="0"/>
                                </a:rPr>
                              </m:ctrlPr>
                            </m:sSubPr>
                            <m:e>
                              <m:r>
                                <a:rPr lang="zh-CN" altLang="en-US" sz="2400" b="0" i="0">
                                  <a:latin typeface="Cambria Math" panose="02040503050406030204" pitchFamily="18" charset="0"/>
                                </a:rPr>
                                <m:t>𝔼</m:t>
                              </m:r>
                            </m:e>
                            <m:sub>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r>
                                <a:rPr lang="zh-CN" altLang="en-US" sz="2400" b="0" i="1">
                                  <a:latin typeface="Cambria Math" panose="02040503050406030204" pitchFamily="18" charset="0"/>
                                </a:rPr>
                                <m:t>𝜋</m:t>
                              </m:r>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e>
                              </m:d>
                            </m:sub>
                          </m:sSub>
                          <m:d>
                            <m:dPr>
                              <m:begChr m:val="["/>
                              <m:endChr m:val="]"/>
                              <m:ctrlPr>
                                <a:rPr lang="zh-CN" altLang="en-US" sz="2400" b="0" i="1">
                                  <a:solidFill>
                                    <a:srgbClr val="836967"/>
                                  </a:solidFill>
                                  <a:latin typeface="Cambria Math" panose="02040503050406030204" pitchFamily="18" charset="0"/>
                                </a:rPr>
                              </m:ctrlPr>
                            </m:dPr>
                            <m:e>
                              <m:sSub>
                                <m:sSubPr>
                                  <m:ctrlPr>
                                    <a:rPr lang="zh-CN" altLang="en-US" sz="2400" b="0" i="1">
                                      <a:solidFill>
                                        <a:srgbClr val="836967"/>
                                      </a:solidFill>
                                      <a:latin typeface="Cambria Math" panose="02040503050406030204" pitchFamily="18" charset="0"/>
                                    </a:rPr>
                                  </m:ctrlPr>
                                </m:sSubPr>
                                <m:e>
                                  <m:r>
                                    <a:rPr lang="zh-CN" altLang="en-US" sz="2400" b="0" i="1">
                                      <a:latin typeface="Cambria Math" panose="02040503050406030204" pitchFamily="18" charset="0"/>
                                    </a:rPr>
                                    <m:t>𝑞</m:t>
                                  </m:r>
                                </m:e>
                                <m:sub>
                                  <m:r>
                                    <a:rPr lang="zh-CN" altLang="en-US" sz="2400" b="0" i="1">
                                      <a:latin typeface="Cambria Math" panose="02040503050406030204" pitchFamily="18" charset="0"/>
                                    </a:rPr>
                                    <m:t>𝜋</m:t>
                                  </m:r>
                                </m:sub>
                              </m:sSub>
                              <m:d>
                                <m:dPr>
                                  <m:ctrlPr>
                                    <a:rPr lang="zh-CN" altLang="en-US" sz="2400" b="0" i="1">
                                      <a:solidFill>
                                        <a:srgbClr val="836967"/>
                                      </a:solidFill>
                                      <a:latin typeface="Cambria Math" panose="02040503050406030204" pitchFamily="18" charset="0"/>
                                    </a:rPr>
                                  </m:ctrlPr>
                                </m:dPr>
                                <m:e>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𝑠</m:t>
                                      </m:r>
                                    </m:e>
                                    <m:sup>
                                      <m:r>
                                        <a:rPr lang="zh-CN" altLang="en-US" sz="2400" b="0" i="0">
                                          <a:latin typeface="Cambria Math" panose="02040503050406030204" pitchFamily="18" charset="0"/>
                                        </a:rPr>
                                        <m:t>′</m:t>
                                      </m:r>
                                    </m:sup>
                                  </m:sSup>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𝑎</m:t>
                                      </m:r>
                                    </m:e>
                                    <m:sup>
                                      <m:r>
                                        <a:rPr lang="zh-CN" altLang="en-US" sz="2400" b="0" i="0">
                                          <a:latin typeface="Cambria Math" panose="02040503050406030204" pitchFamily="18" charset="0"/>
                                        </a:rPr>
                                        <m:t>′</m:t>
                                      </m:r>
                                    </m:sup>
                                  </m:sSup>
                                </m:e>
                              </m:d>
                            </m:e>
                          </m:d>
                        </m:e>
                      </m:d>
                    </m:oMath>
                  </m:oMathPara>
                </a14:m>
                <a:endParaRPr lang="zh-CN" altLang="en-US" sz="2400" dirty="0"/>
              </a:p>
            </p:txBody>
          </p:sp>
        </mc:Choice>
        <mc:Fallback>
          <p:sp>
            <p:nvSpPr>
              <p:cNvPr id="9" name="文本框 8"/>
              <p:cNvSpPr txBox="1">
                <a:spLocks noRot="1" noChangeAspect="1" noMove="1" noResize="1" noEditPoints="1" noAdjustHandles="1" noChangeArrowheads="1" noChangeShapeType="1" noTextEdit="1"/>
              </p:cNvSpPr>
              <p:nvPr/>
            </p:nvSpPr>
            <p:spPr>
              <a:xfrm>
                <a:off x="1025136" y="3862181"/>
                <a:ext cx="10092043" cy="1609287"/>
              </a:xfrm>
              <a:prstGeom prst="rect">
                <a:avLst/>
              </a:prstGeom>
              <a:blipFill rotWithShape="1">
                <a:blip r:embed="rId2"/>
                <a:stretch>
                  <a:fillRect l="-2" t="-7" r="2" b="19"/>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价值函数与动作</a:t>
            </a:r>
            <a:r>
              <a:rPr lang="en-US" altLang="zh-CN" sz="3200" dirty="0"/>
              <a:t>-</a:t>
            </a:r>
            <a:r>
              <a:rPr lang="zh-CN" altLang="en-US" sz="3200" dirty="0"/>
              <a:t>价值函数的关系：动作</a:t>
            </a:r>
            <a:r>
              <a:rPr lang="en-US" altLang="zh-CN" sz="3200" dirty="0"/>
              <a:t>-</a:t>
            </a:r>
            <a:r>
              <a:rPr lang="zh-CN" altLang="en-US" sz="3200" dirty="0"/>
              <a:t>价值函数的贝尔曼方程</a:t>
            </a:r>
            <a:endParaRPr lang="zh-CN" altLang="en-US" sz="3200" dirty="0"/>
          </a:p>
        </p:txBody>
      </p:sp>
      <mc:AlternateContent xmlns:mc="http://schemas.openxmlformats.org/markup-compatibility/2006">
        <mc:Choice xmlns:a14="http://schemas.microsoft.com/office/drawing/2010/main" Requires="a14">
          <p:sp>
            <p:nvSpPr>
              <p:cNvPr id="10" name="矩形 9"/>
              <p:cNvSpPr/>
              <p:nvPr/>
            </p:nvSpPr>
            <p:spPr>
              <a:xfrm>
                <a:off x="924030" y="2515005"/>
                <a:ext cx="11298662" cy="6918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a:rPr>
                            <m:t>𝑞</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e>
                      </m:d>
                      <m:r>
                        <a:rPr lang="en-US" altLang="zh-CN" sz="3200" i="1">
                          <a:latin typeface="Cambria Math" panose="02040503050406030204"/>
                        </a:rPr>
                        <m:t>=</m:t>
                      </m:r>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𝑃</m:t>
                          </m:r>
                          <m:r>
                            <a:rPr lang="en-US" altLang="zh-CN" sz="3200" i="1" smtClean="0">
                              <a:latin typeface="Cambria Math" panose="02040503050406030204"/>
                            </a:rPr>
                            <m:t>(</m:t>
                          </m:r>
                          <m:r>
                            <a:rPr lang="en-US" altLang="zh-CN" sz="3200" i="1">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smtClean="0">
                              <a:latin typeface="Cambria Math" panose="02040503050406030204"/>
                            </a:rPr>
                            <m:t>)</m:t>
                          </m:r>
                        </m:sub>
                      </m:sSub>
                      <m:r>
                        <a:rPr lang="en-US" altLang="zh-CN" sz="3200">
                          <a:latin typeface="Cambria Math" panose="02040503050406030204"/>
                        </a:rPr>
                        <m:t>[</m:t>
                      </m:r>
                      <m:r>
                        <a:rPr lang="en-US" altLang="zh-CN" sz="3200" i="1">
                          <a:latin typeface="Cambria Math" panose="02040503050406030204"/>
                        </a:rPr>
                        <m:t>𝑅</m:t>
                      </m:r>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e>
                      </m:d>
                      <m:r>
                        <a:rPr lang="en-US" altLang="zh-CN" sz="3200" i="1">
                          <a:latin typeface="Cambria Math" panose="02040503050406030204"/>
                        </a:rPr>
                        <m:t>+</m:t>
                      </m:r>
                      <m:r>
                        <a:rPr lang="en-US" altLang="zh-CN" sz="3200" i="1">
                          <a:latin typeface="Cambria Math" panose="02040503050406030204"/>
                        </a:rPr>
                        <m:t>𝛾</m:t>
                      </m:r>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𝑎</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𝜋</m:t>
                          </m:r>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e>
                          </m:d>
                        </m:sub>
                      </m:sSub>
                      <m:d>
                        <m:dPr>
                          <m:begChr m:val="["/>
                          <m:endChr m:val="]"/>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a:rPr>
                                <m:t>𝑞</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𝑎</m:t>
                                  </m:r>
                                </m:e>
                                <m:sup>
                                  <m:r>
                                    <a:rPr lang="en-US" altLang="zh-CN" sz="3200" i="1">
                                      <a:latin typeface="Cambria Math" panose="02040503050406030204"/>
                                    </a:rPr>
                                    <m:t>′</m:t>
                                  </m:r>
                                </m:sup>
                              </m:sSup>
                            </m:e>
                          </m:d>
                        </m:e>
                      </m:d>
                      <m:r>
                        <a:rPr lang="en-US" altLang="zh-CN" sz="3200">
                          <a:latin typeface="Cambria Math" panose="02040503050406030204"/>
                        </a:rPr>
                        <m:t>]</m:t>
                      </m:r>
                    </m:oMath>
                  </m:oMathPara>
                </a14:m>
                <a:endParaRPr lang="zh-CN" altLang="en-US" sz="3200" dirty="0"/>
              </a:p>
            </p:txBody>
          </p:sp>
        </mc:Choice>
        <mc:Fallback>
          <p:sp>
            <p:nvSpPr>
              <p:cNvPr id="10" name="矩形 9"/>
              <p:cNvSpPr>
                <a:spLocks noRot="1" noChangeAspect="1" noMove="1" noResize="1" noEditPoints="1" noAdjustHandles="1" noChangeArrowheads="1" noChangeShapeType="1" noTextEdit="1"/>
              </p:cNvSpPr>
              <p:nvPr/>
            </p:nvSpPr>
            <p:spPr>
              <a:xfrm>
                <a:off x="924030" y="2515005"/>
                <a:ext cx="11298662" cy="691856"/>
              </a:xfrm>
              <a:prstGeom prst="rect">
                <a:avLst/>
              </a:prstGeom>
              <a:blipFill rotWithShape="1">
                <a:blip r:embed="rId1"/>
                <a:stretch>
                  <a:fillRect l="-1" t="-59" r="2" b="16"/>
                </a:stretch>
              </a:blipFill>
            </p:spPr>
            <p:txBody>
              <a:bodyPr/>
              <a:lstStyle/>
              <a:p>
                <a:r>
                  <a:rPr lang="zh-CN" altLang="en-US">
                    <a:noFill/>
                  </a:rPr>
                  <a:t> </a:t>
                </a:r>
              </a:p>
            </p:txBody>
          </p:sp>
        </mc:Fallback>
      </mc:AlternateContent>
      <p:sp>
        <p:nvSpPr>
          <p:cNvPr id="11" name="矩形 10"/>
          <p:cNvSpPr/>
          <p:nvPr/>
        </p:nvSpPr>
        <p:spPr>
          <a:xfrm>
            <a:off x="394447" y="1909646"/>
            <a:ext cx="4695210" cy="523220"/>
          </a:xfrm>
          <a:prstGeom prst="rect">
            <a:avLst/>
          </a:prstGeom>
        </p:spPr>
        <p:txBody>
          <a:bodyPr wrap="square">
            <a:spAutoFit/>
          </a:bodyPr>
          <a:lstStyle/>
          <a:p>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动作</a:t>
            </a:r>
            <a:r>
              <a:rPr lang="en-US"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a:t>
            </a:r>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价值函数的</a:t>
            </a:r>
            <a:r>
              <a:rPr lang="zh-CN"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贝尔曼方程</a:t>
            </a:r>
            <a:endParaRPr lang="zh-CN" altLang="en-US" sz="28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矩形 11"/>
              <p:cNvSpPr/>
              <p:nvPr/>
            </p:nvSpPr>
            <p:spPr>
              <a:xfrm>
                <a:off x="1305217" y="1247087"/>
                <a:ext cx="10020501" cy="65428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3200" i="1" smtClean="0">
                              <a:latin typeface="Cambria Math" panose="02040503050406030204" pitchFamily="18" charset="0"/>
                            </a:rPr>
                          </m:ctrlPr>
                        </m:sSubPr>
                        <m:e>
                          <m:r>
                            <a:rPr lang="en-US" altLang="zh-CN" sz="3200" i="1">
                              <a:latin typeface="Cambria Math" panose="02040503050406030204"/>
                            </a:rPr>
                            <m:t>𝑉</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r>
                            <a:rPr lang="en-US" altLang="zh-CN" sz="3200" i="1">
                              <a:latin typeface="Cambria Math" panose="02040503050406030204"/>
                            </a:rPr>
                            <m:t>𝑠</m:t>
                          </m:r>
                        </m:e>
                      </m:d>
                      <m:sSub>
                        <m:sSubPr>
                          <m:ctrlPr>
                            <a:rPr lang="zh-CN" altLang="zh-CN" sz="3200" i="1">
                              <a:latin typeface="Cambria Math" panose="02040503050406030204" pitchFamily="18" charset="0"/>
                            </a:rPr>
                          </m:ctrlPr>
                        </m:sSubPr>
                        <m:e>
                          <m:r>
                            <a:rPr lang="en-US" altLang="zh-CN" sz="3200" b="0" i="1" smtClean="0">
                              <a:latin typeface="Cambria Math" panose="02040503050406030204"/>
                            </a:rPr>
                            <m:t>=</m:t>
                          </m:r>
                          <m:r>
                            <a:rPr lang="en-US" altLang="zh-CN" sz="3200" i="1">
                              <a:latin typeface="Cambria Math" panose="02040503050406030204"/>
                            </a:rPr>
                            <m:t>𝔼</m:t>
                          </m:r>
                        </m:e>
                        <m:sub>
                          <m:r>
                            <a:rPr lang="en-US" altLang="zh-CN" sz="3200" i="1">
                              <a:latin typeface="Cambria Math" panose="02040503050406030204"/>
                            </a:rPr>
                            <m:t>𝑎</m:t>
                          </m:r>
                          <m:r>
                            <a:rPr lang="en-US" altLang="zh-CN" sz="3200" i="1">
                              <a:latin typeface="Cambria Math" panose="02040503050406030204"/>
                            </a:rPr>
                            <m:t>∼</m:t>
                          </m:r>
                          <m:r>
                            <a:rPr lang="en-US" altLang="zh-CN" sz="3200" i="1">
                              <a:latin typeface="Cambria Math" panose="02040503050406030204"/>
                            </a:rPr>
                            <m:t>𝜋</m:t>
                          </m:r>
                          <m:r>
                            <a:rPr lang="en-US" altLang="zh-CN" sz="3200" i="1" smtClean="0">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sub>
                      </m:sSub>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𝑃</m:t>
                          </m:r>
                          <m:r>
                            <a:rPr lang="en-US" altLang="zh-CN" sz="3200" i="1" smtClean="0">
                              <a:latin typeface="Cambria Math" panose="02040503050406030204"/>
                            </a:rPr>
                            <m:t>(</m:t>
                          </m:r>
                          <m:r>
                            <a:rPr lang="en-US" altLang="zh-CN" sz="3200" i="1">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smtClean="0">
                              <a:latin typeface="Cambria Math" panose="02040503050406030204"/>
                            </a:rPr>
                            <m:t>)</m:t>
                          </m:r>
                        </m:sub>
                      </m:sSub>
                      <m:d>
                        <m:dPr>
                          <m:begChr m:val="["/>
                          <m:endChr m:val="]"/>
                          <m:ctrlPr>
                            <a:rPr lang="zh-CN" altLang="zh-CN" sz="3200" i="1">
                              <a:latin typeface="Cambria Math" panose="02040503050406030204" pitchFamily="18" charset="0"/>
                            </a:rPr>
                          </m:ctrlPr>
                        </m:dPr>
                        <m:e>
                          <m:r>
                            <a:rPr lang="en-US" altLang="zh-CN" sz="3200" i="1">
                              <a:latin typeface="Cambria Math" panose="02040503050406030204"/>
                            </a:rPr>
                            <m:t>𝑅</m:t>
                          </m:r>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𝑎</m:t>
                                  </m:r>
                                  <m:r>
                                    <a:rPr lang="en-US" altLang="zh-CN" sz="3200" i="1">
                                      <a:latin typeface="Cambria Math" panose="02040503050406030204"/>
                                    </a:rPr>
                                    <m:t>,</m:t>
                                  </m:r>
                                  <m:r>
                                    <a:rPr lang="en-US" altLang="zh-CN" sz="3200" i="1">
                                      <a:latin typeface="Cambria Math" panose="02040503050406030204"/>
                                    </a:rPr>
                                    <m:t>𝑠</m:t>
                                  </m:r>
                                </m:e>
                                <m:sup>
                                  <m:r>
                                    <a:rPr lang="en-US" altLang="zh-CN" sz="3200" i="1">
                                      <a:latin typeface="Cambria Math" panose="02040503050406030204"/>
                                    </a:rPr>
                                    <m:t>′</m:t>
                                  </m:r>
                                </m:sup>
                              </m:sSup>
                            </m:e>
                          </m:d>
                          <m:r>
                            <a:rPr lang="en-US" altLang="zh-CN" sz="3200" i="1">
                              <a:latin typeface="Cambria Math" panose="02040503050406030204"/>
                            </a:rPr>
                            <m:t>+</m:t>
                          </m:r>
                          <m:r>
                            <a:rPr lang="en-US" altLang="zh-CN" sz="3200" i="1">
                              <a:latin typeface="Cambria Math" panose="02040503050406030204"/>
                            </a:rPr>
                            <m:t>𝛾</m:t>
                          </m:r>
                          <m:sSub>
                            <m:sSubPr>
                              <m:ctrlPr>
                                <a:rPr lang="zh-CN" altLang="zh-CN" sz="3200" i="1">
                                  <a:latin typeface="Cambria Math" panose="02040503050406030204" pitchFamily="18" charset="0"/>
                                </a:rPr>
                              </m:ctrlPr>
                            </m:sSubPr>
                            <m:e>
                              <m:r>
                                <a:rPr lang="en-US" altLang="zh-CN" sz="3200" i="1">
                                  <a:latin typeface="Cambria Math" panose="02040503050406030204"/>
                                </a:rPr>
                                <m:t>𝑉</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e>
                          </m:d>
                        </m:e>
                      </m:d>
                    </m:oMath>
                  </m:oMathPara>
                </a14:m>
                <a:endParaRPr lang="zh-CN" altLang="en-US" sz="3200" dirty="0"/>
              </a:p>
            </p:txBody>
          </p:sp>
        </mc:Choice>
        <mc:Fallback>
          <p:sp>
            <p:nvSpPr>
              <p:cNvPr id="12" name="矩形 11"/>
              <p:cNvSpPr>
                <a:spLocks noRot="1" noChangeAspect="1" noMove="1" noResize="1" noEditPoints="1" noAdjustHandles="1" noChangeArrowheads="1" noChangeShapeType="1" noTextEdit="1"/>
              </p:cNvSpPr>
              <p:nvPr/>
            </p:nvSpPr>
            <p:spPr>
              <a:xfrm>
                <a:off x="1305217" y="1247087"/>
                <a:ext cx="10020501" cy="654282"/>
              </a:xfrm>
              <a:prstGeom prst="rect">
                <a:avLst/>
              </a:prstGeom>
              <a:blipFill rotWithShape="1">
                <a:blip r:embed="rId2"/>
                <a:stretch>
                  <a:fillRect l="-3" t="-89" r="5" b="27"/>
                </a:stretch>
              </a:blipFill>
            </p:spPr>
            <p:txBody>
              <a:bodyPr/>
              <a:lstStyle/>
              <a:p>
                <a:r>
                  <a:rPr lang="zh-CN" altLang="en-US">
                    <a:noFill/>
                  </a:rPr>
                  <a:t> </a:t>
                </a:r>
              </a:p>
            </p:txBody>
          </p:sp>
        </mc:Fallback>
      </mc:AlternateContent>
      <p:sp>
        <p:nvSpPr>
          <p:cNvPr id="13" name="矩形 12"/>
          <p:cNvSpPr/>
          <p:nvPr/>
        </p:nvSpPr>
        <p:spPr>
          <a:xfrm>
            <a:off x="394447" y="719569"/>
            <a:ext cx="3807311" cy="523220"/>
          </a:xfrm>
          <a:prstGeom prst="rect">
            <a:avLst/>
          </a:prstGeom>
        </p:spPr>
        <p:txBody>
          <a:bodyPr wrap="square">
            <a:spAutoFit/>
          </a:bodyPr>
          <a:lstStyle/>
          <a:p>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价值函数的</a:t>
            </a:r>
            <a:r>
              <a:rPr lang="zh-CN"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贝尔曼方程</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4" name="矩形 13"/>
          <p:cNvSpPr/>
          <p:nvPr/>
        </p:nvSpPr>
        <p:spPr>
          <a:xfrm>
            <a:off x="486481" y="3497465"/>
            <a:ext cx="11513014" cy="2580386"/>
          </a:xfrm>
          <a:prstGeom prst="rect">
            <a:avLst/>
          </a:prstGeom>
        </p:spPr>
        <p:txBody>
          <a:bodyPr wrap="square">
            <a:spAutoFit/>
          </a:bodyPr>
          <a:lstStyle/>
          <a:p>
            <a:pPr algn="just">
              <a:lnSpc>
                <a:spcPct val="150000"/>
              </a:lnSpc>
            </a:pP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贝尔曼方程描述了价值函数或动作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价值函数的递推关系，是研究强化学习问题的重要手段。其中价值函数的贝尔曼方程描述了当前状态价值函数和其后续状态价值函数之间的关系，即当前状态价值函数等于瞬时奖励的期望加上后续状态的</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折扣</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价值函数的期望。而动作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价值函数的贝尔曼方程描述了当前动作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价值函数和其后续动作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价值函数之间的关系，即当前状态下的动作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价值函数等于瞬时奖励的期望加上后续状态的</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折扣</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200" b="1" dirty="0">
                <a:latin typeface="Times New Roman" panose="02020603050405020304" pitchFamily="16" charset="0"/>
                <a:ea typeface="华文楷体" panose="02010600040101010101" pitchFamily="2" charset="-122"/>
                <a:cs typeface="Times New Roman" panose="02020603050405020304" pitchFamily="16" charset="0"/>
              </a:rPr>
              <a:t>价值函数的期望。</a:t>
            </a:r>
            <a:endParaRPr lang="zh-CN" altLang="zh-CN" sz="2200" b="1" dirty="0">
              <a:latin typeface="Times New Roman" panose="02020603050405020304" pitchFamily="16" charset="0"/>
              <a:ea typeface="华文楷体" panose="02010600040101010101" pitchFamily="2" charset="-122"/>
              <a:cs typeface="Times New Roman" panose="02020603050405020304" pitchFamily="16" charset="0"/>
            </a:endParaRPr>
          </a:p>
        </p:txBody>
      </p:sp>
      <p:cxnSp>
        <p:nvCxnSpPr>
          <p:cNvPr id="15" name="直接连接符 14"/>
          <p:cNvCxnSpPr/>
          <p:nvPr/>
        </p:nvCxnSpPr>
        <p:spPr>
          <a:xfrm>
            <a:off x="916920" y="3270943"/>
            <a:ext cx="10668061" cy="0"/>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价值函数与动作</a:t>
            </a:r>
            <a:r>
              <a:rPr lang="en-US" altLang="zh-CN" sz="3200" dirty="0"/>
              <a:t>-</a:t>
            </a:r>
            <a:r>
              <a:rPr lang="zh-CN" altLang="en-US" sz="3200" dirty="0"/>
              <a:t>价值函数的关系：动作</a:t>
            </a:r>
            <a:r>
              <a:rPr lang="en-US" altLang="zh-CN" sz="3200" dirty="0"/>
              <a:t>-</a:t>
            </a:r>
            <a:r>
              <a:rPr lang="zh-CN" altLang="en-US" sz="3200" dirty="0"/>
              <a:t>价值函数的贝尔曼方程</a:t>
            </a:r>
            <a:endParaRPr lang="zh-CN" altLang="en-US" sz="3200" dirty="0"/>
          </a:p>
        </p:txBody>
      </p:sp>
      <mc:AlternateContent xmlns:mc="http://schemas.openxmlformats.org/markup-compatibility/2006">
        <mc:Choice xmlns:a14="http://schemas.microsoft.com/office/drawing/2010/main" Requires="a14">
          <p:sp>
            <p:nvSpPr>
              <p:cNvPr id="10" name="矩形 9"/>
              <p:cNvSpPr/>
              <p:nvPr/>
            </p:nvSpPr>
            <p:spPr>
              <a:xfrm>
                <a:off x="924030" y="2515005"/>
                <a:ext cx="11298662" cy="6918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a:rPr>
                            <m:t>𝑞</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e>
                      </m:d>
                      <m:r>
                        <a:rPr lang="en-US" altLang="zh-CN" sz="3200" i="1">
                          <a:latin typeface="Cambria Math" panose="02040503050406030204"/>
                        </a:rPr>
                        <m:t>=</m:t>
                      </m:r>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𝑃</m:t>
                          </m:r>
                          <m:r>
                            <a:rPr lang="en-US" altLang="zh-CN" sz="3200" i="1" smtClean="0">
                              <a:latin typeface="Cambria Math" panose="02040503050406030204"/>
                            </a:rPr>
                            <m:t>(</m:t>
                          </m:r>
                          <m:r>
                            <a:rPr lang="en-US" altLang="zh-CN" sz="3200" i="1">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smtClean="0">
                              <a:latin typeface="Cambria Math" panose="02040503050406030204"/>
                            </a:rPr>
                            <m:t>)</m:t>
                          </m:r>
                        </m:sub>
                      </m:sSub>
                      <m:r>
                        <a:rPr lang="en-US" altLang="zh-CN" sz="3200">
                          <a:latin typeface="Cambria Math" panose="02040503050406030204"/>
                        </a:rPr>
                        <m:t>[</m:t>
                      </m:r>
                      <m:r>
                        <a:rPr lang="en-US" altLang="zh-CN" sz="3200" i="1">
                          <a:latin typeface="Cambria Math" panose="02040503050406030204"/>
                        </a:rPr>
                        <m:t>𝑅</m:t>
                      </m:r>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e>
                      </m:d>
                      <m:r>
                        <a:rPr lang="en-US" altLang="zh-CN" sz="3200" i="1">
                          <a:latin typeface="Cambria Math" panose="02040503050406030204"/>
                        </a:rPr>
                        <m:t>+</m:t>
                      </m:r>
                      <m:r>
                        <a:rPr lang="en-US" altLang="zh-CN" sz="3200" i="1">
                          <a:latin typeface="Cambria Math" panose="02040503050406030204"/>
                        </a:rPr>
                        <m:t>𝛾</m:t>
                      </m:r>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𝑎</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𝜋</m:t>
                          </m:r>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e>
                          </m:d>
                        </m:sub>
                      </m:sSub>
                      <m:d>
                        <m:dPr>
                          <m:begChr m:val="["/>
                          <m:endChr m:val="]"/>
                          <m:ctrlPr>
                            <a:rPr lang="zh-CN" altLang="zh-CN" sz="3200" i="1">
                              <a:latin typeface="Cambria Math" panose="02040503050406030204" pitchFamily="18" charset="0"/>
                            </a:rPr>
                          </m:ctrlPr>
                        </m:dPr>
                        <m:e>
                          <m:sSub>
                            <m:sSubPr>
                              <m:ctrlPr>
                                <a:rPr lang="zh-CN" altLang="zh-CN" sz="3200" i="1">
                                  <a:latin typeface="Cambria Math" panose="02040503050406030204" pitchFamily="18" charset="0"/>
                                </a:rPr>
                              </m:ctrlPr>
                            </m:sSubPr>
                            <m:e>
                              <m:r>
                                <a:rPr lang="en-US" altLang="zh-CN" sz="3200" i="1">
                                  <a:latin typeface="Cambria Math" panose="02040503050406030204"/>
                                </a:rPr>
                                <m:t>𝑞</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𝑎</m:t>
                                  </m:r>
                                </m:e>
                                <m:sup>
                                  <m:r>
                                    <a:rPr lang="en-US" altLang="zh-CN" sz="3200" i="1">
                                      <a:latin typeface="Cambria Math" panose="02040503050406030204"/>
                                    </a:rPr>
                                    <m:t>′</m:t>
                                  </m:r>
                                </m:sup>
                              </m:sSup>
                            </m:e>
                          </m:d>
                        </m:e>
                      </m:d>
                      <m:r>
                        <a:rPr lang="en-US" altLang="zh-CN" sz="3200">
                          <a:latin typeface="Cambria Math" panose="02040503050406030204"/>
                        </a:rPr>
                        <m:t>]</m:t>
                      </m:r>
                    </m:oMath>
                  </m:oMathPara>
                </a14:m>
                <a:endParaRPr lang="zh-CN" altLang="en-US" sz="3200" dirty="0"/>
              </a:p>
            </p:txBody>
          </p:sp>
        </mc:Choice>
        <mc:Fallback>
          <p:sp>
            <p:nvSpPr>
              <p:cNvPr id="10" name="矩形 9"/>
              <p:cNvSpPr>
                <a:spLocks noRot="1" noChangeAspect="1" noMove="1" noResize="1" noEditPoints="1" noAdjustHandles="1" noChangeArrowheads="1" noChangeShapeType="1" noTextEdit="1"/>
              </p:cNvSpPr>
              <p:nvPr/>
            </p:nvSpPr>
            <p:spPr>
              <a:xfrm>
                <a:off x="924030" y="2515005"/>
                <a:ext cx="11298662" cy="691856"/>
              </a:xfrm>
              <a:prstGeom prst="rect">
                <a:avLst/>
              </a:prstGeom>
              <a:blipFill rotWithShape="1">
                <a:blip r:embed="rId1"/>
                <a:stretch>
                  <a:fillRect l="-1" t="-59" r="2" b="16"/>
                </a:stretch>
              </a:blipFill>
            </p:spPr>
            <p:txBody>
              <a:bodyPr/>
              <a:lstStyle/>
              <a:p>
                <a:r>
                  <a:rPr lang="zh-CN" altLang="en-US">
                    <a:noFill/>
                  </a:rPr>
                  <a:t> </a:t>
                </a:r>
              </a:p>
            </p:txBody>
          </p:sp>
        </mc:Fallback>
      </mc:AlternateContent>
      <p:sp>
        <p:nvSpPr>
          <p:cNvPr id="11" name="矩形 10"/>
          <p:cNvSpPr/>
          <p:nvPr/>
        </p:nvSpPr>
        <p:spPr>
          <a:xfrm>
            <a:off x="394447" y="1909646"/>
            <a:ext cx="4695210" cy="523220"/>
          </a:xfrm>
          <a:prstGeom prst="rect">
            <a:avLst/>
          </a:prstGeom>
        </p:spPr>
        <p:txBody>
          <a:bodyPr wrap="square">
            <a:spAutoFit/>
          </a:bodyPr>
          <a:lstStyle/>
          <a:p>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动作</a:t>
            </a:r>
            <a:r>
              <a:rPr lang="en-US"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a:t>
            </a:r>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价值函数的</a:t>
            </a:r>
            <a:r>
              <a:rPr lang="zh-CN"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贝尔曼方程</a:t>
            </a:r>
            <a:endParaRPr lang="zh-CN" altLang="en-US" sz="28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矩形 11"/>
              <p:cNvSpPr/>
              <p:nvPr/>
            </p:nvSpPr>
            <p:spPr>
              <a:xfrm>
                <a:off x="1305217" y="1247087"/>
                <a:ext cx="10020501" cy="65428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3200" i="1" smtClean="0">
                              <a:latin typeface="Cambria Math" panose="02040503050406030204" pitchFamily="18" charset="0"/>
                            </a:rPr>
                          </m:ctrlPr>
                        </m:sSubPr>
                        <m:e>
                          <m:r>
                            <a:rPr lang="en-US" altLang="zh-CN" sz="3200" i="1">
                              <a:latin typeface="Cambria Math" panose="02040503050406030204"/>
                            </a:rPr>
                            <m:t>𝑉</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r>
                            <a:rPr lang="en-US" altLang="zh-CN" sz="3200" i="1">
                              <a:latin typeface="Cambria Math" panose="02040503050406030204"/>
                            </a:rPr>
                            <m:t>𝑠</m:t>
                          </m:r>
                        </m:e>
                      </m:d>
                      <m:sSub>
                        <m:sSubPr>
                          <m:ctrlPr>
                            <a:rPr lang="zh-CN" altLang="zh-CN" sz="3200" i="1">
                              <a:latin typeface="Cambria Math" panose="02040503050406030204" pitchFamily="18" charset="0"/>
                            </a:rPr>
                          </m:ctrlPr>
                        </m:sSubPr>
                        <m:e>
                          <m:r>
                            <a:rPr lang="en-US" altLang="zh-CN" sz="3200" b="0" i="1" smtClean="0">
                              <a:latin typeface="Cambria Math" panose="02040503050406030204"/>
                            </a:rPr>
                            <m:t>=</m:t>
                          </m:r>
                          <m:r>
                            <a:rPr lang="en-US" altLang="zh-CN" sz="3200" i="1">
                              <a:latin typeface="Cambria Math" panose="02040503050406030204"/>
                            </a:rPr>
                            <m:t>𝔼</m:t>
                          </m:r>
                        </m:e>
                        <m:sub>
                          <m:r>
                            <a:rPr lang="en-US" altLang="zh-CN" sz="3200" i="1">
                              <a:latin typeface="Cambria Math" panose="02040503050406030204"/>
                            </a:rPr>
                            <m:t>𝑎</m:t>
                          </m:r>
                          <m:r>
                            <a:rPr lang="en-US" altLang="zh-CN" sz="3200" i="1">
                              <a:latin typeface="Cambria Math" panose="02040503050406030204"/>
                            </a:rPr>
                            <m:t>∼</m:t>
                          </m:r>
                          <m:r>
                            <a:rPr lang="en-US" altLang="zh-CN" sz="3200" i="1">
                              <a:latin typeface="Cambria Math" panose="02040503050406030204"/>
                            </a:rPr>
                            <m:t>𝜋</m:t>
                          </m:r>
                          <m:r>
                            <a:rPr lang="en-US" altLang="zh-CN" sz="3200" i="1" smtClean="0">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sub>
                      </m:sSub>
                      <m:sSub>
                        <m:sSubPr>
                          <m:ctrlPr>
                            <a:rPr lang="zh-CN" altLang="zh-CN" sz="3200" i="1">
                              <a:latin typeface="Cambria Math" panose="02040503050406030204" pitchFamily="18" charset="0"/>
                            </a:rPr>
                          </m:ctrlPr>
                        </m:sSubPr>
                        <m:e>
                          <m:r>
                            <a:rPr lang="en-US" altLang="zh-CN" sz="3200" i="1">
                              <a:latin typeface="Cambria Math" panose="02040503050406030204"/>
                            </a:rPr>
                            <m:t>𝔼</m:t>
                          </m:r>
                        </m:e>
                        <m:sub>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r>
                            <a:rPr lang="en-US" altLang="zh-CN" sz="3200" i="1">
                              <a:latin typeface="Cambria Math" panose="02040503050406030204"/>
                            </a:rPr>
                            <m:t>~</m:t>
                          </m:r>
                          <m:r>
                            <a:rPr lang="en-US" altLang="zh-CN" sz="3200" i="1">
                              <a:latin typeface="Cambria Math" panose="02040503050406030204"/>
                            </a:rPr>
                            <m:t>𝑃</m:t>
                          </m:r>
                          <m:r>
                            <a:rPr lang="en-US" altLang="zh-CN" sz="3200" i="1" smtClean="0">
                              <a:latin typeface="Cambria Math" panose="02040503050406030204"/>
                            </a:rPr>
                            <m:t>(</m:t>
                          </m:r>
                          <m:r>
                            <a:rPr lang="en-US" altLang="zh-CN" sz="3200" i="1">
                              <a:latin typeface="Cambria Math" panose="02040503050406030204"/>
                            </a:rPr>
                            <m:t>⋅|</m:t>
                          </m:r>
                          <m:r>
                            <a:rPr lang="en-US" altLang="zh-CN" sz="3200" i="1">
                              <a:latin typeface="Cambria Math" panose="02040503050406030204"/>
                            </a:rPr>
                            <m:t>𝑠</m:t>
                          </m:r>
                          <m:r>
                            <a:rPr lang="en-US" altLang="zh-CN" sz="3200" i="1">
                              <a:latin typeface="Cambria Math" panose="02040503050406030204"/>
                            </a:rPr>
                            <m:t>,</m:t>
                          </m:r>
                          <m:r>
                            <a:rPr lang="en-US" altLang="zh-CN" sz="3200" i="1">
                              <a:latin typeface="Cambria Math" panose="02040503050406030204"/>
                            </a:rPr>
                            <m:t>𝑎</m:t>
                          </m:r>
                          <m:r>
                            <a:rPr lang="en-US" altLang="zh-CN" sz="3200" i="1" smtClean="0">
                              <a:latin typeface="Cambria Math" panose="02040503050406030204"/>
                            </a:rPr>
                            <m:t>)</m:t>
                          </m:r>
                        </m:sub>
                      </m:sSub>
                      <m:d>
                        <m:dPr>
                          <m:begChr m:val="["/>
                          <m:endChr m:val="]"/>
                          <m:ctrlPr>
                            <a:rPr lang="zh-CN" altLang="zh-CN" sz="3200" i="1">
                              <a:latin typeface="Cambria Math" panose="02040503050406030204" pitchFamily="18" charset="0"/>
                            </a:rPr>
                          </m:ctrlPr>
                        </m:dPr>
                        <m:e>
                          <m:r>
                            <a:rPr lang="en-US" altLang="zh-CN" sz="3200" i="1">
                              <a:latin typeface="Cambria Math" panose="02040503050406030204"/>
                            </a:rPr>
                            <m:t>𝑅</m:t>
                          </m:r>
                          <m:d>
                            <m:dPr>
                              <m:ctrlPr>
                                <a:rPr lang="zh-CN" altLang="zh-CN" sz="3200" i="1">
                                  <a:latin typeface="Cambria Math" panose="02040503050406030204" pitchFamily="18" charset="0"/>
                                </a:rPr>
                              </m:ctrlPr>
                            </m:dPr>
                            <m:e>
                              <m:r>
                                <a:rPr lang="en-US" altLang="zh-CN" sz="3200" i="1">
                                  <a:latin typeface="Cambria Math" panose="02040503050406030204"/>
                                </a:rPr>
                                <m:t>𝑠</m:t>
                              </m:r>
                              <m:r>
                                <a:rPr lang="en-US" altLang="zh-CN" sz="3200" i="1">
                                  <a:latin typeface="Cambria Math" panose="02040503050406030204"/>
                                </a:rPr>
                                <m:t>,</m:t>
                              </m:r>
                              <m:sSup>
                                <m:sSupPr>
                                  <m:ctrlPr>
                                    <a:rPr lang="zh-CN" altLang="zh-CN" sz="3200" i="1">
                                      <a:latin typeface="Cambria Math" panose="02040503050406030204" pitchFamily="18" charset="0"/>
                                    </a:rPr>
                                  </m:ctrlPr>
                                </m:sSupPr>
                                <m:e>
                                  <m:r>
                                    <a:rPr lang="en-US" altLang="zh-CN" sz="3200" i="1">
                                      <a:latin typeface="Cambria Math" panose="02040503050406030204"/>
                                    </a:rPr>
                                    <m:t>𝑎</m:t>
                                  </m:r>
                                  <m:r>
                                    <a:rPr lang="en-US" altLang="zh-CN" sz="3200" i="1">
                                      <a:latin typeface="Cambria Math" panose="02040503050406030204"/>
                                    </a:rPr>
                                    <m:t>,</m:t>
                                  </m:r>
                                  <m:r>
                                    <a:rPr lang="en-US" altLang="zh-CN" sz="3200" i="1">
                                      <a:latin typeface="Cambria Math" panose="02040503050406030204"/>
                                    </a:rPr>
                                    <m:t>𝑠</m:t>
                                  </m:r>
                                </m:e>
                                <m:sup>
                                  <m:r>
                                    <a:rPr lang="en-US" altLang="zh-CN" sz="3200" i="1">
                                      <a:latin typeface="Cambria Math" panose="02040503050406030204"/>
                                    </a:rPr>
                                    <m:t>′</m:t>
                                  </m:r>
                                </m:sup>
                              </m:sSup>
                            </m:e>
                          </m:d>
                          <m:r>
                            <a:rPr lang="en-US" altLang="zh-CN" sz="3200" i="1">
                              <a:latin typeface="Cambria Math" panose="02040503050406030204"/>
                            </a:rPr>
                            <m:t>+</m:t>
                          </m:r>
                          <m:r>
                            <a:rPr lang="en-US" altLang="zh-CN" sz="3200" i="1">
                              <a:latin typeface="Cambria Math" panose="02040503050406030204"/>
                            </a:rPr>
                            <m:t>𝛾</m:t>
                          </m:r>
                          <m:sSub>
                            <m:sSubPr>
                              <m:ctrlPr>
                                <a:rPr lang="zh-CN" altLang="zh-CN" sz="3200" i="1">
                                  <a:latin typeface="Cambria Math" panose="02040503050406030204" pitchFamily="18" charset="0"/>
                                </a:rPr>
                              </m:ctrlPr>
                            </m:sSubPr>
                            <m:e>
                              <m:r>
                                <a:rPr lang="en-US" altLang="zh-CN" sz="3200" i="1">
                                  <a:latin typeface="Cambria Math" panose="02040503050406030204"/>
                                </a:rPr>
                                <m:t>𝑉</m:t>
                              </m:r>
                            </m:e>
                            <m:sub>
                              <m:r>
                                <a:rPr lang="en-US" altLang="zh-CN" sz="3200" i="1">
                                  <a:latin typeface="Cambria Math" panose="02040503050406030204"/>
                                </a:rPr>
                                <m:t>𝜋</m:t>
                              </m:r>
                            </m:sub>
                          </m:sSub>
                          <m:d>
                            <m:dPr>
                              <m:ctrlPr>
                                <a:rPr lang="zh-CN"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a:rPr>
                                    <m:t>𝑠</m:t>
                                  </m:r>
                                </m:e>
                                <m:sup>
                                  <m:r>
                                    <a:rPr lang="en-US" altLang="zh-CN" sz="3200" i="1">
                                      <a:latin typeface="Cambria Math" panose="02040503050406030204"/>
                                    </a:rPr>
                                    <m:t>′</m:t>
                                  </m:r>
                                </m:sup>
                              </m:sSup>
                            </m:e>
                          </m:d>
                        </m:e>
                      </m:d>
                    </m:oMath>
                  </m:oMathPara>
                </a14:m>
                <a:endParaRPr lang="zh-CN" altLang="en-US" sz="3200" dirty="0"/>
              </a:p>
            </p:txBody>
          </p:sp>
        </mc:Choice>
        <mc:Fallback>
          <p:sp>
            <p:nvSpPr>
              <p:cNvPr id="12" name="矩形 11"/>
              <p:cNvSpPr>
                <a:spLocks noRot="1" noChangeAspect="1" noMove="1" noResize="1" noEditPoints="1" noAdjustHandles="1" noChangeArrowheads="1" noChangeShapeType="1" noTextEdit="1"/>
              </p:cNvSpPr>
              <p:nvPr/>
            </p:nvSpPr>
            <p:spPr>
              <a:xfrm>
                <a:off x="1305217" y="1247087"/>
                <a:ext cx="10020501" cy="654282"/>
              </a:xfrm>
              <a:prstGeom prst="rect">
                <a:avLst/>
              </a:prstGeom>
              <a:blipFill rotWithShape="1">
                <a:blip r:embed="rId2"/>
                <a:stretch>
                  <a:fillRect l="-3" t="-89" r="5" b="27"/>
                </a:stretch>
              </a:blipFill>
            </p:spPr>
            <p:txBody>
              <a:bodyPr/>
              <a:lstStyle/>
              <a:p>
                <a:r>
                  <a:rPr lang="zh-CN" altLang="en-US">
                    <a:noFill/>
                  </a:rPr>
                  <a:t> </a:t>
                </a:r>
              </a:p>
            </p:txBody>
          </p:sp>
        </mc:Fallback>
      </mc:AlternateContent>
      <p:sp>
        <p:nvSpPr>
          <p:cNvPr id="13" name="矩形 12"/>
          <p:cNvSpPr/>
          <p:nvPr/>
        </p:nvSpPr>
        <p:spPr>
          <a:xfrm>
            <a:off x="394447" y="719569"/>
            <a:ext cx="3807311" cy="523220"/>
          </a:xfrm>
          <a:prstGeom prst="rect">
            <a:avLst/>
          </a:prstGeom>
        </p:spPr>
        <p:txBody>
          <a:bodyPr wrap="square">
            <a:spAutoFit/>
          </a:bodyPr>
          <a:lstStyle/>
          <a:p>
            <a:r>
              <a:rPr lang="zh-CN" altLang="en-US"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价值函数的</a:t>
            </a:r>
            <a:r>
              <a:rPr lang="zh-CN" altLang="zh-CN" sz="2800" kern="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贝尔曼方程</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4" name="矩形 13"/>
          <p:cNvSpPr/>
          <p:nvPr/>
        </p:nvSpPr>
        <p:spPr>
          <a:xfrm>
            <a:off x="486481" y="3497465"/>
            <a:ext cx="11513014" cy="2580386"/>
          </a:xfrm>
          <a:prstGeom prst="rect">
            <a:avLst/>
          </a:prstGeom>
        </p:spPr>
        <p:txBody>
          <a:bodyPr wrap="square">
            <a:spAutoFit/>
          </a:bodyPr>
          <a:lstStyle/>
          <a:p>
            <a:pPr algn="just">
              <a:lnSpc>
                <a:spcPct val="150000"/>
              </a:lnSpc>
            </a:pP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在实际中，需要计算得到最优策略以指导智能体在当前状态如何选择一个可获得最大回报的动作。求解最优策略的一种方法就是去求解最优的价值函数或最优的动作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价值函数</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即基于价值方法，</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value-based approach)</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。一旦找到了最优的价值函数或动作</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价值函数，自然而然也就是找到最优策略。当然，在强化学习中还有基于策略</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(policy-based)</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和基于模型</a:t>
            </a:r>
            <a:r>
              <a:rPr lang="en-US" altLang="zh-CN" sz="2200" b="1" dirty="0">
                <a:latin typeface="Times New Roman" panose="02020603050405020304" pitchFamily="16" charset="0"/>
                <a:ea typeface="华文楷体" panose="02010600040101010101" pitchFamily="2" charset="-122"/>
                <a:cs typeface="Times New Roman" panose="02020603050405020304" pitchFamily="16" charset="0"/>
              </a:rPr>
              <a:t>(model-based)</a:t>
            </a:r>
            <a:r>
              <a:rPr lang="zh-CN" altLang="en-US" sz="2200" b="1" dirty="0">
                <a:latin typeface="Times New Roman" panose="02020603050405020304" pitchFamily="16" charset="0"/>
                <a:ea typeface="华文楷体" panose="02010600040101010101" pitchFamily="2" charset="-122"/>
                <a:cs typeface="Times New Roman" panose="02020603050405020304" pitchFamily="16" charset="0"/>
              </a:rPr>
              <a:t>等不同方法。 </a:t>
            </a:r>
            <a:endParaRPr lang="zh-CN" altLang="en-US" sz="2200" b="1" dirty="0">
              <a:latin typeface="Times New Roman" panose="02020603050405020304" pitchFamily="16" charset="0"/>
              <a:ea typeface="华文楷体" panose="02010600040101010101" pitchFamily="2" charset="-122"/>
              <a:cs typeface="Times New Roman" panose="02020603050405020304" pitchFamily="16" charset="0"/>
            </a:endParaRPr>
          </a:p>
        </p:txBody>
      </p:sp>
      <p:cxnSp>
        <p:nvCxnSpPr>
          <p:cNvPr id="15" name="直接连接符 14"/>
          <p:cNvCxnSpPr/>
          <p:nvPr/>
        </p:nvCxnSpPr>
        <p:spPr>
          <a:xfrm>
            <a:off x="916920" y="3270943"/>
            <a:ext cx="10668061" cy="0"/>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sz="3600" dirty="0"/>
                  <a:t>价值函数与动作</a:t>
                </a:r>
                <a:r>
                  <a:rPr lang="en-US" altLang="zh-CN" sz="3600" dirty="0"/>
                  <a:t>-</a:t>
                </a:r>
                <a:r>
                  <a:rPr lang="zh-CN" altLang="en-US" sz="3600" dirty="0"/>
                  <a:t>价值函数的关系：以状态</a:t>
                </a:r>
                <a14:m>
                  <m:oMath xmlns:m="http://schemas.openxmlformats.org/officeDocument/2006/math">
                    <m:sSub>
                      <m:sSubPr>
                        <m:ctrlPr>
                          <a:rPr lang="en-US" altLang="zh-CN" sz="3600" i="1">
                            <a:latin typeface="Cambria Math" panose="02040503050406030204" pitchFamily="18" charset="0"/>
                            <a:cs typeface="Times New Roman" panose="02020603050405020304" pitchFamily="16" charset="0"/>
                          </a:rPr>
                        </m:ctrlPr>
                      </m:sSubPr>
                      <m:e>
                        <m:r>
                          <a:rPr lang="en-US" altLang="zh-CN" sz="3600">
                            <a:latin typeface="Cambria Math" panose="02040503050406030204" pitchFamily="18" charset="0"/>
                            <a:cs typeface="Times New Roman" panose="02020603050405020304" pitchFamily="16" charset="0"/>
                          </a:rPr>
                          <m:t>𝑠</m:t>
                        </m:r>
                      </m:e>
                      <m:sub>
                        <m:r>
                          <a:rPr lang="en-US" altLang="zh-CN" sz="3600">
                            <a:latin typeface="Cambria Math" panose="02040503050406030204" pitchFamily="18" charset="0"/>
                            <a:cs typeface="Times New Roman" panose="02020603050405020304" pitchFamily="16" charset="0"/>
                          </a:rPr>
                          <m:t>1</m:t>
                        </m:r>
                      </m:sub>
                    </m:sSub>
                  </m:oMath>
                </a14:m>
                <a:r>
                  <a:rPr lang="zh-CN" altLang="en-US" sz="3600" dirty="0"/>
                  <a:t>的计算为例</a:t>
                </a:r>
                <a:endParaRPr lang="zh-CN" altLang="en-US" sz="3600" dirty="0"/>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l="-1" r="5"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739721" y="1111159"/>
                <a:ext cx="3149195" cy="8392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𝑠</m:t>
                          </m:r>
                        </m:e>
                      </m:d>
                      <m:r>
                        <a:rPr lang="en-US" altLang="zh-CN" sz="2000" i="1">
                          <a:latin typeface="Cambria Math" panose="02040503050406030204" pitchFamily="18" charset="0"/>
                          <a:ea typeface="黑体" panose="02010609060101010101" pitchFamily="49" charset="-122"/>
                        </a:rPr>
                        <m:t>=</m:t>
                      </m:r>
                      <m:nary>
                        <m:naryPr>
                          <m:chr m:val="∑"/>
                          <m:supHide m:val="on"/>
                          <m:ctrlPr>
                            <a:rPr lang="en-US" altLang="zh-CN" sz="2000" i="1">
                              <a:latin typeface="Cambria Math" panose="02040503050406030204" pitchFamily="18" charset="0"/>
                              <a:ea typeface="黑体" panose="02010609060101010101" pitchFamily="49" charset="-122"/>
                            </a:rPr>
                          </m:ctrlPr>
                        </m:naryPr>
                        <m:sub>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𝐴</m:t>
                          </m:r>
                        </m:sub>
                        <m:sup/>
                        <m:e>
                          <m:r>
                            <a:rPr lang="en-US" altLang="zh-CN" sz="2000" i="1">
                              <a:latin typeface="Cambria Math" panose="02040503050406030204" pitchFamily="18" charset="0"/>
                              <a:ea typeface="黑体" panose="02010609060101010101" pitchFamily="49" charset="-122"/>
                            </a:rPr>
                            <m:t>𝜋</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e>
                          </m:d>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r>
                            <a:rPr lang="en-US" altLang="zh-CN" sz="2000" i="1" smtClean="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r>
                            <a:rPr lang="en-US" altLang="zh-CN" sz="2000" i="1" smtClean="0">
                              <a:latin typeface="Cambria Math" panose="02040503050406030204" pitchFamily="18" charset="0"/>
                              <a:ea typeface="黑体" panose="02010609060101010101" pitchFamily="49" charset="-122"/>
                            </a:rPr>
                            <m:t>)</m:t>
                          </m:r>
                        </m:e>
                      </m:nary>
                    </m:oMath>
                  </m:oMathPara>
                </a14:m>
                <a:endParaRPr lang="zh-CN" altLang="en-US" sz="2000" dirty="0"/>
              </a:p>
            </p:txBody>
          </p:sp>
        </mc:Choice>
        <mc:Fallback>
          <p:sp>
            <p:nvSpPr>
              <p:cNvPr id="4" name="矩形 3"/>
              <p:cNvSpPr>
                <a:spLocks noRot="1" noChangeAspect="1" noMove="1" noResize="1" noEditPoints="1" noAdjustHandles="1" noChangeArrowheads="1" noChangeShapeType="1" noTextEdit="1"/>
              </p:cNvSpPr>
              <p:nvPr/>
            </p:nvSpPr>
            <p:spPr>
              <a:xfrm>
                <a:off x="1739721" y="1111159"/>
                <a:ext cx="3149195" cy="839204"/>
              </a:xfrm>
              <a:prstGeom prst="rect">
                <a:avLst/>
              </a:prstGeom>
              <a:blipFill rotWithShape="1">
                <a:blip r:embed="rId2"/>
                <a:stretch>
                  <a:fillRect l="-14" t="-65" r="2"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360852" y="1215239"/>
                <a:ext cx="4890378" cy="7740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e>
                      </m:d>
                      <m:r>
                        <a:rPr lang="en-US" altLang="zh-CN" i="1" smtClean="0">
                          <a:latin typeface="Cambria Math" panose="02040503050406030204" pitchFamily="18" charset="0"/>
                          <a:ea typeface="黑体" panose="02010609060101010101"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𝑆</m:t>
                          </m:r>
                        </m:sub>
                        <m:sup/>
                        <m:e>
                          <m:r>
                            <a:rPr lang="en-US" altLang="zh-CN" i="1">
                              <a:latin typeface="Cambria Math" panose="02040503050406030204" pitchFamily="18" charset="0"/>
                              <a:ea typeface="黑体" panose="02010609060101010101" pitchFamily="49" charset="-122"/>
                            </a:rPr>
                            <m:t>𝑃𝑟</m:t>
                          </m:r>
                          <m:r>
                            <a:rPr lang="en-US" altLang="zh-CN" i="1" smtClean="0">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smtClean="0">
                              <a:latin typeface="Cambria Math" panose="02040503050406030204" pitchFamily="18" charset="0"/>
                              <a:ea typeface="黑体" panose="02010609060101010101" pitchFamily="49" charset="-122"/>
                            </a:rPr>
                            <m:t>)</m:t>
                          </m:r>
                        </m:e>
                      </m:nary>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b="0" i="1" smtClean="0">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360852" y="1215239"/>
                <a:ext cx="4890378" cy="774058"/>
              </a:xfrm>
              <a:prstGeom prst="rect">
                <a:avLst/>
              </a:prstGeom>
              <a:blipFill rotWithShape="1">
                <a:blip r:embed="rId3"/>
                <a:stretch>
                  <a:fillRect l="-4" t="-63" r="9"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788163" y="2172748"/>
                <a:ext cx="3397790" cy="707886"/>
              </a:xfrm>
              <a:prstGeom prst="rect">
                <a:avLst/>
              </a:prstGeom>
            </p:spPr>
            <p:txBody>
              <a:bodyPr wrap="none">
                <a:spAutoFit/>
              </a:bodyPr>
              <a:lstStyle/>
              <a:p>
                <a14:m>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𝜋</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oMath>
                </a14:m>
                <a:r>
                  <a:rPr lang="en-US" altLang="zh-CN" sz="2000" i="1" dirty="0">
                    <a:latin typeface="Cambria Math" panose="02040503050406030204" pitchFamily="18" charset="0"/>
                    <a:ea typeface="黑体" panose="02010609060101010101" pitchFamily="49" charset="-122"/>
                  </a:rPr>
                  <a:t> </a:t>
                </a:r>
                <a:br>
                  <a:rPr lang="en-US" altLang="zh-CN" sz="2000" i="1" dirty="0">
                    <a:latin typeface="Cambria Math" panose="02040503050406030204" pitchFamily="18" charset="0"/>
                    <a:ea typeface="黑体" panose="02010609060101010101" pitchFamily="49" charset="-122"/>
                  </a:rPr>
                </a:br>
                <a:r>
                  <a:rPr lang="en-US" altLang="zh-CN" sz="2000" i="1" dirty="0">
                    <a:latin typeface="Cambria Math" panose="02040503050406030204" pitchFamily="18" charset="0"/>
                    <a:ea typeface="黑体" panose="02010609060101010101" pitchFamily="49" charset="-122"/>
                  </a:rPr>
                  <a:t>                 </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 </m:t>
                    </m:r>
                    <m:r>
                      <a:rPr lang="en-US" altLang="zh-CN" sz="2000" i="1">
                        <a:latin typeface="Cambria Math" panose="02040503050406030204" pitchFamily="18" charset="0"/>
                        <a:ea typeface="黑体" panose="02010609060101010101" pitchFamily="49" charset="-122"/>
                      </a:rPr>
                      <m:t>𝜋</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oMath>
                </a14:m>
                <a:endParaRPr lang="zh-CN" altLang="en-US" sz="2000" dirty="0"/>
              </a:p>
            </p:txBody>
          </p:sp>
        </mc:Choice>
        <mc:Fallback>
          <p:sp>
            <p:nvSpPr>
              <p:cNvPr id="6" name="矩形 5"/>
              <p:cNvSpPr>
                <a:spLocks noRot="1" noChangeAspect="1" noMove="1" noResize="1" noEditPoints="1" noAdjustHandles="1" noChangeArrowheads="1" noChangeShapeType="1" noTextEdit="1"/>
              </p:cNvSpPr>
              <p:nvPr/>
            </p:nvSpPr>
            <p:spPr>
              <a:xfrm>
                <a:off x="1788163" y="2172748"/>
                <a:ext cx="3397790" cy="707886"/>
              </a:xfrm>
              <a:prstGeom prst="rect">
                <a:avLst/>
              </a:prstGeom>
              <a:blipFill rotWithShape="1">
                <a:blip r:embed="rId4"/>
                <a:stretch>
                  <a:fillRect t="-58" r="16"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097285" y="2136056"/>
                <a:ext cx="5264309"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b="0"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smtClean="0">
                              <a:latin typeface="Cambria Math" panose="02040503050406030204" pitchFamily="18" charset="0"/>
                              <a:ea typeface="黑体" panose="02010609060101010101" pitchFamily="49" charset="-122"/>
                            </a:rPr>
                            <m:t>上</m:t>
                          </m:r>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𝑃𝑟</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e>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smtClean="0">
                              <a:latin typeface="Cambria Math" panose="02040503050406030204" pitchFamily="18" charset="0"/>
                              <a:ea typeface="黑体" panose="02010609060101010101" pitchFamily="49" charset="-122"/>
                            </a:rPr>
                            <m:t>上</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e>
                      </m:d>
                      <m:r>
                        <a:rPr lang="en-US" altLang="zh-CN" i="1">
                          <a:latin typeface="Cambria Math" panose="02040503050406030204" pitchFamily="18" charset="0"/>
                          <a:ea typeface="黑体" panose="02010609060101010101" pitchFamily="49" charset="-122"/>
                        </a:rPr>
                        <m:t>]</m:t>
                      </m:r>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5097285" y="2136056"/>
                <a:ext cx="5264309" cy="369332"/>
              </a:xfrm>
              <a:prstGeom prst="rect">
                <a:avLst/>
              </a:prstGeom>
              <a:blipFill rotWithShape="1">
                <a:blip r:embed="rId5"/>
                <a:stretch>
                  <a:fillRect l="-3" t="-149" r="6" b="85"/>
                </a:stretch>
              </a:blipFill>
            </p:spPr>
            <p:txBody>
              <a:bodyPr/>
              <a:lstStyle/>
              <a:p>
                <a:r>
                  <a:rPr lang="zh-CN" altLang="en-US">
                    <a:noFill/>
                  </a:rPr>
                  <a:t> </a:t>
                </a:r>
              </a:p>
            </p:txBody>
          </p:sp>
        </mc:Fallback>
      </mc:AlternateContent>
      <p:cxnSp>
        <p:nvCxnSpPr>
          <p:cNvPr id="8" name="直接连接符 7"/>
          <p:cNvCxnSpPr/>
          <p:nvPr/>
        </p:nvCxnSpPr>
        <p:spPr>
          <a:xfrm flipH="1">
            <a:off x="5161341" y="1111159"/>
            <a:ext cx="8906" cy="507116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806914" y="3336665"/>
            <a:ext cx="3292868" cy="2096160"/>
            <a:chOff x="846235" y="3993297"/>
            <a:chExt cx="3292868" cy="2096160"/>
          </a:xfrm>
        </p:grpSpPr>
        <mc:AlternateContent xmlns:mc="http://schemas.openxmlformats.org/markup-compatibility/2006">
          <mc:Choice xmlns:a14="http://schemas.microsoft.com/office/drawing/2010/main" Requires="a14">
            <p:sp>
              <p:nvSpPr>
                <p:cNvPr id="10" name="矩形 9"/>
                <p:cNvSpPr/>
                <p:nvPr/>
              </p:nvSpPr>
              <p:spPr>
                <a:xfrm>
                  <a:off x="1271175" y="4754275"/>
                  <a:ext cx="1335183" cy="13351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𝑉</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1271175" y="4754275"/>
                  <a:ext cx="1335183" cy="1335182"/>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11" name="箭头: 下 10"/>
            <p:cNvSpPr/>
            <p:nvPr/>
          </p:nvSpPr>
          <p:spPr>
            <a:xfrm rot="10800000">
              <a:off x="1843513" y="4421092"/>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2" name="矩形 11"/>
                <p:cNvSpPr/>
                <p:nvPr/>
              </p:nvSpPr>
              <p:spPr>
                <a:xfrm>
                  <a:off x="2032694" y="5480967"/>
                  <a:ext cx="118994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2032694" y="5480967"/>
                  <a:ext cx="1189941"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1349884" y="3993297"/>
                  <a:ext cx="117775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𝑞</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1349884" y="3993297"/>
                  <a:ext cx="1177758" cy="400110"/>
                </a:xfrm>
                <a:prstGeom prst="rect">
                  <a:avLst/>
                </a:prstGeom>
                <a:blipFill rotWithShape="1">
                  <a:blip r:embed="rId8"/>
                </a:blipFill>
              </p:spPr>
              <p:txBody>
                <a:bodyPr/>
                <a:lstStyle/>
                <a:p>
                  <a:r>
                    <a:rPr lang="zh-CN" altLang="en-US">
                      <a:noFill/>
                    </a:rPr>
                    <a:t> </a:t>
                  </a:r>
                </a:p>
              </p:txBody>
            </p:sp>
          </mc:Fallback>
        </mc:AlternateContent>
        <p:sp>
          <p:nvSpPr>
            <p:cNvPr id="14" name="箭头: 下 13"/>
            <p:cNvSpPr/>
            <p:nvPr/>
          </p:nvSpPr>
          <p:spPr>
            <a:xfrm rot="16200000">
              <a:off x="2532414" y="5040866"/>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5" name="矩形 14"/>
                <p:cNvSpPr/>
                <p:nvPr/>
              </p:nvSpPr>
              <p:spPr>
                <a:xfrm>
                  <a:off x="2961345" y="5215485"/>
                  <a:ext cx="117775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𝑞</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2961345" y="5215485"/>
                  <a:ext cx="1177758" cy="40011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846235" y="4735404"/>
                  <a:ext cx="118994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846235" y="4735404"/>
                  <a:ext cx="1189941" cy="400110"/>
                </a:xfrm>
                <a:prstGeom prst="rect">
                  <a:avLst/>
                </a:prstGeom>
                <a:blipFill rotWithShape="1">
                  <a:blip r:embed="rId10"/>
                </a:blipFill>
              </p:spPr>
              <p:txBody>
                <a:bodyPr/>
                <a:lstStyle/>
                <a:p>
                  <a:r>
                    <a:rPr lang="zh-CN" altLang="en-US">
                      <a:noFill/>
                    </a:rPr>
                    <a:t> </a:t>
                  </a:r>
                </a:p>
              </p:txBody>
            </p:sp>
          </mc:Fallback>
        </mc:AlternateContent>
      </p:grpSp>
      <p:grpSp>
        <p:nvGrpSpPr>
          <p:cNvPr id="17" name="组合 16"/>
          <p:cNvGrpSpPr/>
          <p:nvPr/>
        </p:nvGrpSpPr>
        <p:grpSpPr>
          <a:xfrm>
            <a:off x="5761164" y="2917105"/>
            <a:ext cx="3540267" cy="2670353"/>
            <a:chOff x="7240218" y="3225145"/>
            <a:chExt cx="3540267" cy="2670359"/>
          </a:xfrm>
        </p:grpSpPr>
        <p:grpSp>
          <p:nvGrpSpPr>
            <p:cNvPr id="18" name="组合 17"/>
            <p:cNvGrpSpPr/>
            <p:nvPr/>
          </p:nvGrpSpPr>
          <p:grpSpPr>
            <a:xfrm>
              <a:off x="8110122" y="3225145"/>
              <a:ext cx="2670363" cy="2670359"/>
              <a:chOff x="8158160" y="4724393"/>
              <a:chExt cx="1314449" cy="1314447"/>
            </a:xfrm>
          </p:grpSpPr>
          <mc:AlternateContent xmlns:mc="http://schemas.openxmlformats.org/markup-compatibility/2006">
            <mc:Choice xmlns:a14="http://schemas.microsoft.com/office/drawing/2010/main" Requires="a14">
              <p:sp>
                <p:nvSpPr>
                  <p:cNvPr id="25" name="矩形 24"/>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黑体" panose="02010609060101010101" pitchFamily="49" charset="-122"/>
                            </a:rPr>
                            <m:t>𝑉</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6" name="矩形 25"/>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27" name="矩形 26"/>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8" name="矩形 27"/>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黑体" panose="02010609060101010101" pitchFamily="49" charset="-122"/>
                            </a:rPr>
                            <m:t>𝑉</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28" name="矩形 27"/>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19" name="箭头: 下 18"/>
            <p:cNvSpPr/>
            <p:nvPr/>
          </p:nvSpPr>
          <p:spPr>
            <a:xfrm rot="10800000">
              <a:off x="8677572" y="5090856"/>
              <a:ext cx="190500" cy="42626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矩形 19"/>
                <p:cNvSpPr/>
                <p:nvPr/>
              </p:nvSpPr>
              <p:spPr>
                <a:xfrm>
                  <a:off x="8188787" y="5090856"/>
                  <a:ext cx="1177758" cy="40011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黑体" panose="02010609060101010101" pitchFamily="49" charset="-122"/>
                          </a:rPr>
                          <m:t>𝑞</m:t>
                        </m:r>
                        <m:r>
                          <a:rPr lang="en-US" altLang="zh-CN" sz="200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188787" y="5090856"/>
                  <a:ext cx="1177758" cy="400111"/>
                </a:xfrm>
                <a:prstGeom prst="rect">
                  <a:avLst/>
                </a:prstGeom>
                <a:blipFill rotWithShape="1">
                  <a:blip r:embed="rId8"/>
                </a:blipFill>
              </p:spPr>
              <p:txBody>
                <a:bodyPr/>
                <a:lstStyle/>
                <a:p>
                  <a:r>
                    <a:rPr lang="zh-CN" altLang="en-US">
                      <a:noFill/>
                    </a:rPr>
                    <a:t> </a:t>
                  </a:r>
                </a:p>
              </p:txBody>
            </p:sp>
          </mc:Fallback>
        </mc:AlternateContent>
        <p:sp>
          <p:nvSpPr>
            <p:cNvPr id="21" name="箭头: 下 20"/>
            <p:cNvSpPr/>
            <p:nvPr/>
          </p:nvSpPr>
          <p:spPr>
            <a:xfrm rot="10800000">
              <a:off x="8680340" y="4159523"/>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2" name="矩形 21"/>
                <p:cNvSpPr/>
                <p:nvPr/>
              </p:nvSpPr>
              <p:spPr>
                <a:xfrm>
                  <a:off x="7240218" y="4279658"/>
                  <a:ext cx="1627048" cy="40011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𝑃𝑟</m:t>
                        </m:r>
                        <m:r>
                          <a:rPr lang="en-US" altLang="zh-CN" sz="200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7240218" y="4279658"/>
                  <a:ext cx="1627048" cy="400111"/>
                </a:xfrm>
                <a:prstGeom prst="rect">
                  <a:avLst/>
                </a:prstGeom>
                <a:blipFill rotWithShape="1">
                  <a:blip r:embed="rId13"/>
                </a:blipFill>
              </p:spPr>
              <p:txBody>
                <a:bodyPr/>
                <a:lstStyle/>
                <a:p>
                  <a:r>
                    <a:rPr lang="zh-CN" altLang="en-US">
                      <a:noFill/>
                    </a:rPr>
                    <a:t> </a:t>
                  </a:r>
                </a:p>
              </p:txBody>
            </p:sp>
          </mc:Fallback>
        </mc:AlternateContent>
        <p:sp>
          <p:nvSpPr>
            <p:cNvPr id="23" name="箭头: 下 22"/>
            <p:cNvSpPr/>
            <p:nvPr/>
          </p:nvSpPr>
          <p:spPr>
            <a:xfrm rot="16200000">
              <a:off x="9393614" y="4934486"/>
              <a:ext cx="205999" cy="59082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4" name="矩形 23"/>
                <p:cNvSpPr/>
                <p:nvPr/>
              </p:nvSpPr>
              <p:spPr>
                <a:xfrm>
                  <a:off x="8728381" y="5403823"/>
                  <a:ext cx="1632050" cy="40011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𝑃𝑟</m:t>
                        </m:r>
                        <m:r>
                          <a:rPr lang="en-US" altLang="zh-CN" sz="200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a:ea typeface="黑体" panose="02010609060101010101" pitchFamily="49" charset="-122"/>
                          </a:rPr>
                          <m:t>右</m:t>
                        </m:r>
                        <m:r>
                          <a:rPr lang="en-US" altLang="zh-CN" sz="200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728381" y="5403823"/>
                  <a:ext cx="1632050" cy="400111"/>
                </a:xfrm>
                <a:prstGeom prst="rect">
                  <a:avLst/>
                </a:prstGeom>
                <a:blipFill rotWithShape="1">
                  <a:blip r:embed="rId14"/>
                </a:blipFill>
              </p:spPr>
              <p:txBody>
                <a:bodyPr/>
                <a:lstStyle/>
                <a:p>
                  <a:r>
                    <a:rPr lang="zh-CN" altLang="en-US">
                      <a:noFill/>
                    </a:rPr>
                    <a:t> </a:t>
                  </a:r>
                </a:p>
              </p:txBody>
            </p:sp>
          </mc:Fallback>
        </mc:AlternateContent>
      </p:grpSp>
      <p:sp>
        <p:nvSpPr>
          <p:cNvPr id="29" name="文本框 28"/>
          <p:cNvSpPr txBox="1"/>
          <p:nvPr/>
        </p:nvSpPr>
        <p:spPr>
          <a:xfrm>
            <a:off x="1675023" y="5630289"/>
            <a:ext cx="2749471" cy="400110"/>
          </a:xfrm>
          <a:prstGeom prst="rect">
            <a:avLst/>
          </a:prstGeom>
          <a:noFill/>
        </p:spPr>
        <p:txBody>
          <a:bodyPr wrap="none" rtlCol="0">
            <a:spAutoFit/>
          </a:bodyPr>
          <a:lstStyle/>
          <a:p>
            <a:pPr algn="just"/>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不同动作下的反馈累加</a:t>
            </a:r>
            <a:endParaRPr lang="zh-CN" altLang="en-US"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30" name="文本框 29"/>
          <p:cNvSpPr txBox="1"/>
          <p:nvPr/>
        </p:nvSpPr>
        <p:spPr>
          <a:xfrm>
            <a:off x="5824234" y="5695018"/>
            <a:ext cx="4031873" cy="400110"/>
          </a:xfrm>
          <a:prstGeom prst="rect">
            <a:avLst/>
          </a:prstGeom>
          <a:noFill/>
        </p:spPr>
        <p:txBody>
          <a:bodyPr wrap="none" rtlCol="0">
            <a:spAutoFit/>
          </a:bodyPr>
          <a:lstStyle/>
          <a:p>
            <a:pPr algn="just"/>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动作确定时状态转移后的反馈结果</a:t>
            </a:r>
            <a:endParaRPr lang="zh-CN" altLang="en-US"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一、强化学习问题定义</a:t>
            </a:r>
            <a:endParaRPr lang="zh-CN" altLang="en-US" dirty="0"/>
          </a:p>
          <a:p>
            <a:r>
              <a:rPr lang="zh-CN" altLang="en-US" dirty="0">
                <a:solidFill>
                  <a:schemeClr val="accent1"/>
                </a:solidFill>
              </a:rPr>
              <a:t>二、基于价值的强化学习</a:t>
            </a:r>
            <a:endParaRPr lang="zh-CN" altLang="en-US" dirty="0">
              <a:solidFill>
                <a:schemeClr val="accent1"/>
              </a:solidFill>
            </a:endParaRPr>
          </a:p>
          <a:p>
            <a:r>
              <a:rPr lang="zh-CN" altLang="en-US" dirty="0"/>
              <a:t>三、基于策略的强化学习</a:t>
            </a:r>
            <a:endParaRPr lang="zh-CN" altLang="en-US" dirty="0"/>
          </a:p>
          <a:p>
            <a:r>
              <a:rPr lang="zh-CN" altLang="en-US" dirty="0"/>
              <a:t>四、深度强化学习的应用</a:t>
            </a:r>
            <a:endParaRPr lang="zh-CN" altLang="en-US" dirty="0"/>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强化学习的问题与求解</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335" y="789940"/>
                <a:ext cx="11722100" cy="5962015"/>
              </a:xfrm>
            </p:spPr>
            <p:txBody>
              <a:bodyPr>
                <a:normAutofit/>
              </a:bodyPr>
              <a:lstStyle/>
              <a:p>
                <a:r>
                  <a:rPr lang="zh-CN" altLang="en-US" sz="2800" dirty="0"/>
                  <a:t>强化学习的问题定义：给定马尔可夫决策过程𝑀𝐷𝑃</a:t>
                </a:r>
                <a:r>
                  <a:rPr lang="en-US" altLang="zh-CN" sz="2800" dirty="0"/>
                  <a:t>={</a:t>
                </a:r>
                <a:r>
                  <a:rPr lang="zh-CN" altLang="en-US" sz="2800" dirty="0"/>
                  <a:t>𝑆</a:t>
                </a:r>
                <a:r>
                  <a:rPr lang="en-US" altLang="zh-CN" sz="2800" dirty="0"/>
                  <a:t>,</a:t>
                </a:r>
                <a:r>
                  <a:rPr lang="zh-CN" altLang="en-US" sz="2800" dirty="0"/>
                  <a:t>𝐴</a:t>
                </a:r>
                <a:r>
                  <a:rPr lang="en-US" altLang="zh-CN" sz="2800" dirty="0"/>
                  <a:t>,</a:t>
                </a:r>
                <a:r>
                  <a:rPr lang="zh-CN" altLang="en-US" sz="2800" dirty="0"/>
                  <a:t>𝑃𝑟</a:t>
                </a:r>
                <a:r>
                  <a:rPr lang="en-US" altLang="zh-CN" sz="2800" dirty="0"/>
                  <a:t>,</a:t>
                </a:r>
                <a:r>
                  <a:rPr lang="zh-CN" altLang="en-US" sz="2800" dirty="0"/>
                  <a:t>𝑅</a:t>
                </a:r>
                <a:r>
                  <a:rPr lang="en-US" altLang="zh-CN" sz="2800" dirty="0"/>
                  <a:t>,</a:t>
                </a:r>
                <a:r>
                  <a:rPr lang="zh-CN" altLang="en-US" sz="2800" dirty="0"/>
                  <a:t>𝛾</a:t>
                </a:r>
                <a:r>
                  <a:rPr lang="en-US" altLang="zh-CN" sz="2800" dirty="0"/>
                  <a:t>}</a:t>
                </a:r>
                <a:endParaRPr lang="en-US" altLang="zh-CN" sz="2800" dirty="0"/>
              </a:p>
              <a:p>
                <a:pPr algn="ctr"/>
                <a:r>
                  <a:rPr lang="zh-CN"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rPr>
                  <a:t>强化学习会寻找一个最优策略</a:t>
                </a:r>
                <a14:m>
                  <m:oMath xmlns:m="http://schemas.openxmlformats.org/officeDocument/2006/math">
                    <m:sSup>
                      <m:sSupPr>
                        <m:ctrlPr>
                          <a:rPr lang="zh-CN" altLang="zh-CN" sz="2800" i="1">
                            <a:solidFill>
                              <a:srgbClr val="0070C0"/>
                            </a:solidFill>
                            <a:latin typeface="Cambria Math" panose="02040503050406030204" pitchFamily="18" charset="0"/>
                          </a:rPr>
                        </m:ctrlPr>
                      </m:sSupPr>
                      <m:e>
                        <m:r>
                          <a:rPr lang="en-US" altLang="zh-CN" sz="2800" i="1">
                            <a:solidFill>
                              <a:srgbClr val="0070C0"/>
                            </a:solidFill>
                            <a:latin typeface="Cambria Math" panose="02040503050406030204"/>
                          </a:rPr>
                          <m:t>𝝅</m:t>
                        </m:r>
                      </m:e>
                      <m:sup>
                        <m:r>
                          <a:rPr lang="en-US" altLang="zh-CN" sz="2800" i="1">
                            <a:solidFill>
                              <a:srgbClr val="0070C0"/>
                            </a:solidFill>
                            <a:latin typeface="Cambria Math" panose="02040503050406030204"/>
                          </a:rPr>
                          <m:t>∗</m:t>
                        </m:r>
                      </m:sup>
                    </m:sSup>
                  </m:oMath>
                </a14:m>
                <a:r>
                  <a:rPr lang="zh-CN"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rPr>
                  <a:t>，在策略</a:t>
                </a:r>
                <a14:m>
                  <m:oMath xmlns:m="http://schemas.openxmlformats.org/officeDocument/2006/math">
                    <m:sSup>
                      <m:sSupPr>
                        <m:ctrlPr>
                          <a:rPr lang="zh-CN" altLang="zh-CN" sz="2800" i="1">
                            <a:solidFill>
                              <a:srgbClr val="0070C0"/>
                            </a:solidFill>
                            <a:latin typeface="Cambria Math" panose="02040503050406030204" pitchFamily="18" charset="0"/>
                          </a:rPr>
                        </m:ctrlPr>
                      </m:sSupPr>
                      <m:e>
                        <m:r>
                          <a:rPr lang="en-US" altLang="zh-CN" sz="2800" i="1">
                            <a:solidFill>
                              <a:srgbClr val="0070C0"/>
                            </a:solidFill>
                            <a:latin typeface="Cambria Math" panose="02040503050406030204"/>
                          </a:rPr>
                          <m:t>𝝅</m:t>
                        </m:r>
                      </m:e>
                      <m:sup>
                        <m:r>
                          <a:rPr lang="en-US" altLang="zh-CN" sz="2800" i="1">
                            <a:solidFill>
                              <a:srgbClr val="0070C0"/>
                            </a:solidFill>
                            <a:latin typeface="Cambria Math" panose="02040503050406030204"/>
                          </a:rPr>
                          <m:t>∗</m:t>
                        </m:r>
                      </m:sup>
                    </m:sSup>
                  </m:oMath>
                </a14:m>
                <a:r>
                  <a:rPr lang="zh-CN"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rPr>
                  <a:t>作用下使得任意状态</a:t>
                </a:r>
                <a14:m>
                  <m:oMath xmlns:m="http://schemas.openxmlformats.org/officeDocument/2006/math">
                    <m:r>
                      <a:rPr lang="en-US" altLang="zh-CN" sz="2800" i="1">
                        <a:solidFill>
                          <a:srgbClr val="0070C0"/>
                        </a:solidFill>
                        <a:latin typeface="Cambria Math" panose="02040503050406030204"/>
                      </a:rPr>
                      <m:t>𝒔</m:t>
                    </m:r>
                    <m:r>
                      <a:rPr lang="en-US" altLang="zh-CN" sz="2800">
                        <a:solidFill>
                          <a:srgbClr val="0070C0"/>
                        </a:solidFill>
                        <a:latin typeface="Cambria Math" panose="02040503050406030204"/>
                      </a:rPr>
                      <m:t>∈</m:t>
                    </m:r>
                    <m:r>
                      <a:rPr lang="en-US" altLang="zh-CN" sz="2800" i="1">
                        <a:solidFill>
                          <a:srgbClr val="0070C0"/>
                        </a:solidFill>
                        <a:latin typeface="Cambria Math" panose="02040503050406030204"/>
                      </a:rPr>
                      <m:t>𝑺</m:t>
                    </m:r>
                  </m:oMath>
                </a14:m>
                <a:r>
                  <a:rPr lang="zh-CN"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rPr>
                  <a:t>对应的价值函数</a:t>
                </a:r>
                <a14:m>
                  <m:oMath xmlns:m="http://schemas.openxmlformats.org/officeDocument/2006/math">
                    <m:sSub>
                      <m:sSubPr>
                        <m:ctrlPr>
                          <a:rPr lang="zh-CN"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a:rPr>
                          <m:t>𝑽</m:t>
                        </m:r>
                      </m:e>
                      <m:sub>
                        <m:sSup>
                          <m:sSupPr>
                            <m:ctrlPr>
                              <a:rPr lang="zh-CN" altLang="zh-CN" sz="2800" i="1">
                                <a:solidFill>
                                  <a:srgbClr val="0070C0"/>
                                </a:solidFill>
                                <a:latin typeface="Cambria Math" panose="02040503050406030204" pitchFamily="18" charset="0"/>
                              </a:rPr>
                            </m:ctrlPr>
                          </m:sSupPr>
                          <m:e>
                            <m:r>
                              <a:rPr lang="en-US" altLang="zh-CN" sz="2800" i="1">
                                <a:solidFill>
                                  <a:srgbClr val="0070C0"/>
                                </a:solidFill>
                                <a:latin typeface="Cambria Math" panose="02040503050406030204"/>
                              </a:rPr>
                              <m:t>𝝅</m:t>
                            </m:r>
                          </m:e>
                          <m:sup>
                            <m:r>
                              <a:rPr lang="en-US" altLang="zh-CN" sz="2800" i="1">
                                <a:solidFill>
                                  <a:srgbClr val="0070C0"/>
                                </a:solidFill>
                                <a:latin typeface="Cambria Math" panose="02040503050406030204"/>
                              </a:rPr>
                              <m:t>∗</m:t>
                            </m:r>
                          </m:sup>
                        </m:sSup>
                      </m:sub>
                    </m:sSub>
                    <m:d>
                      <m:dPr>
                        <m:ctrlPr>
                          <a:rPr lang="zh-CN" altLang="zh-CN" sz="2800" i="1">
                            <a:solidFill>
                              <a:srgbClr val="0070C0"/>
                            </a:solidFill>
                            <a:latin typeface="Cambria Math" panose="02040503050406030204" pitchFamily="18" charset="0"/>
                          </a:rPr>
                        </m:ctrlPr>
                      </m:dPr>
                      <m:e>
                        <m:r>
                          <a:rPr lang="en-US" altLang="zh-CN" sz="2800" i="1">
                            <a:solidFill>
                              <a:srgbClr val="0070C0"/>
                            </a:solidFill>
                            <a:latin typeface="Cambria Math" panose="02040503050406030204"/>
                          </a:rPr>
                          <m:t>𝒔</m:t>
                        </m:r>
                      </m:e>
                    </m:d>
                  </m:oMath>
                </a14:m>
                <a:r>
                  <a:rPr lang="zh-CN"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rPr>
                  <a:t>取值最大。</a:t>
                </a:r>
                <a:endParaRPr lang="en-US" altLang="zh-CN" sz="2800" dirty="0">
                  <a:solidFill>
                    <a:srgbClr val="0070C0"/>
                  </a:solidFill>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强化学习求解：在策略优化和策略评估的交替迭代中优化参数</a:t>
                </a:r>
                <a:endParaRPr lang="zh-CN" altLang="en-US" sz="2800" dirty="0">
                  <a:latin typeface="Times New Roman" panose="02020603050405020304" pitchFamily="16" charset="0"/>
                  <a:ea typeface="华文楷体" panose="02010600040101010101" pitchFamily="2" charset="-122"/>
                  <a:cs typeface="Times New Roman" panose="02020603050405020304" pitchFamily="16" charset="0"/>
                </a:endParaRPr>
              </a:p>
              <a:p>
                <a:endParaRPr lang="zh-CN" altLang="zh-CN" sz="2800" dirty="0">
                  <a:latin typeface="Times New Roman" panose="02020603050405020304" pitchFamily="16" charset="0"/>
                  <a:ea typeface="华文楷体" panose="02010600040101010101" pitchFamily="2" charset="-122"/>
                  <a:cs typeface="Times New Roman" panose="02020603050405020304" pitchFamily="16" charset="0"/>
                </a:endParaRPr>
              </a:p>
              <a:p>
                <a:endParaRPr lang="zh-CN" altLang="en-US" sz="28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335" y="789940"/>
                <a:ext cx="11722100" cy="5962015"/>
              </a:xfrm>
              <a:blipFill rotWithShape="1">
                <a:blip r:embed="rId1"/>
                <a:stretch>
                  <a:fillRect/>
                </a:stretch>
              </a:blipFill>
            </p:spPr>
            <p:txBody>
              <a:bodyPr/>
              <a:lstStyle/>
              <a:p>
                <a:r>
                  <a:rPr lang="zh-CN" altLang="en-US">
                    <a:noFill/>
                  </a:rPr>
                  <a:t> </a:t>
                </a:r>
              </a:p>
            </p:txBody>
          </p:sp>
        </mc:Fallback>
      </mc:AlternateContent>
      <p:grpSp>
        <p:nvGrpSpPr>
          <p:cNvPr id="4" name="组合 3"/>
          <p:cNvGrpSpPr/>
          <p:nvPr/>
        </p:nvGrpSpPr>
        <p:grpSpPr>
          <a:xfrm>
            <a:off x="569360" y="3414410"/>
            <a:ext cx="9953715" cy="2551150"/>
            <a:chOff x="218121" y="3955440"/>
            <a:chExt cx="9953715" cy="2551150"/>
          </a:xfrm>
        </p:grpSpPr>
        <mc:AlternateContent xmlns:mc="http://schemas.openxmlformats.org/markup-compatibility/2006">
          <mc:Choice xmlns:a14="http://schemas.microsoft.com/office/drawing/2010/main" Requires="a14">
            <p:sp>
              <p:nvSpPr>
                <p:cNvPr id="5" name="文本框 4"/>
                <p:cNvSpPr txBox="1"/>
                <p:nvPr/>
              </p:nvSpPr>
              <p:spPr>
                <a:xfrm>
                  <a:off x="3238500" y="4845228"/>
                  <a:ext cx="452303"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ea typeface="黑体" panose="02010609060101010101" pitchFamily="49" charset="-122"/>
                          </a:rPr>
                          <m:t>𝑉</m:t>
                        </m:r>
                      </m:oMath>
                    </m:oMathPara>
                  </a14:m>
                  <a:endParaRPr lang="zh-CN" altLang="en-US" sz="4000" dirty="0">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3238500" y="4845228"/>
                  <a:ext cx="452303" cy="61555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991350" y="4845228"/>
                  <a:ext cx="431015"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ea typeface="黑体" panose="02010609060101010101" pitchFamily="49" charset="-122"/>
                          </a:rPr>
                          <m:t>𝜋</m:t>
                        </m:r>
                      </m:oMath>
                    </m:oMathPara>
                  </a14:m>
                  <a:endParaRPr lang="zh-CN" altLang="en-US" sz="4000" dirty="0">
                    <a:ea typeface="黑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6991350" y="4845228"/>
                  <a:ext cx="431015" cy="615553"/>
                </a:xfrm>
                <a:prstGeom prst="rect">
                  <a:avLst/>
                </a:prstGeom>
                <a:blipFill rotWithShape="1">
                  <a:blip r:embed="rId3"/>
                </a:blipFill>
              </p:spPr>
              <p:txBody>
                <a:bodyPr/>
                <a:lstStyle/>
                <a:p>
                  <a:r>
                    <a:rPr lang="zh-CN" altLang="en-US">
                      <a:noFill/>
                    </a:rPr>
                    <a:t> </a:t>
                  </a:r>
                </a:p>
              </p:txBody>
            </p:sp>
          </mc:Fallback>
        </mc:AlternateContent>
        <p:sp>
          <p:nvSpPr>
            <p:cNvPr id="7" name="弧形 6"/>
            <p:cNvSpPr/>
            <p:nvPr/>
          </p:nvSpPr>
          <p:spPr>
            <a:xfrm>
              <a:off x="3404422" y="4460102"/>
              <a:ext cx="3724014" cy="770251"/>
            </a:xfrm>
            <a:prstGeom prst="arc">
              <a:avLst>
                <a:gd name="adj1" fmla="val 11075010"/>
                <a:gd name="adj2" fmla="val 0"/>
              </a:avLst>
            </a:prstGeom>
            <a:ln w="381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8" name="弧形 7"/>
            <p:cNvSpPr/>
            <p:nvPr/>
          </p:nvSpPr>
          <p:spPr>
            <a:xfrm rot="10800000">
              <a:off x="3453336" y="4967512"/>
              <a:ext cx="3724014" cy="770251"/>
            </a:xfrm>
            <a:prstGeom prst="arc">
              <a:avLst>
                <a:gd name="adj1" fmla="val 11075010"/>
                <a:gd name="adj2" fmla="val 0"/>
              </a:avLst>
            </a:prstGeom>
            <a:ln w="381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 name="文本框 8"/>
            <p:cNvSpPr txBox="1"/>
            <p:nvPr/>
          </p:nvSpPr>
          <p:spPr>
            <a:xfrm>
              <a:off x="7422365" y="4721696"/>
              <a:ext cx="2749471" cy="1261884"/>
            </a:xfrm>
            <a:prstGeom prst="rect">
              <a:avLst/>
            </a:prstGeom>
            <a:noFill/>
          </p:spPr>
          <p:txBody>
            <a:bodyPr wrap="none" rtlCol="0">
              <a:spAutoFit/>
            </a:bodyPr>
            <a:lstStyle/>
            <a:p>
              <a:pPr algn="ctr"/>
              <a:r>
                <a:rPr lang="zh-CN" altLang="en-US" sz="2800" b="1" dirty="0">
                  <a:solidFill>
                    <a:srgbClr val="C00000"/>
                  </a:solidFill>
                  <a:ea typeface="黑体" panose="02010609060101010101" pitchFamily="49" charset="-122"/>
                </a:rPr>
                <a:t>策略函数</a:t>
              </a:r>
              <a:endParaRPr lang="en-US" altLang="zh-CN" sz="2800" b="1" dirty="0">
                <a:solidFill>
                  <a:srgbClr val="C00000"/>
                </a:solidFill>
                <a:ea typeface="黑体" panose="02010609060101010101" pitchFamily="49" charset="-122"/>
              </a:endParaRPr>
            </a:p>
            <a:p>
              <a:pPr algn="ctr"/>
              <a:r>
                <a:rPr lang="zh-CN" altLang="en-US" sz="2000" dirty="0">
                  <a:ea typeface="黑体" panose="02010609060101010101" pitchFamily="49" charset="-122"/>
                </a:rPr>
                <a:t>每个状态所采取的行动</a:t>
              </a:r>
              <a:endParaRPr lang="zh-CN" altLang="en-US" sz="2000" dirty="0">
                <a:ea typeface="黑体" panose="02010609060101010101" pitchFamily="49" charset="-122"/>
              </a:endParaRPr>
            </a:p>
            <a:p>
              <a:pPr algn="ctr"/>
              <a:endParaRPr lang="zh-CN" altLang="en-US" sz="2800" dirty="0">
                <a:ea typeface="黑体" panose="02010609060101010101" pitchFamily="49" charset="-122"/>
              </a:endParaRPr>
            </a:p>
          </p:txBody>
        </p:sp>
        <p:sp>
          <p:nvSpPr>
            <p:cNvPr id="10" name="文本框 9"/>
            <p:cNvSpPr txBox="1"/>
            <p:nvPr/>
          </p:nvSpPr>
          <p:spPr>
            <a:xfrm>
              <a:off x="218121" y="4598991"/>
              <a:ext cx="3020379" cy="1138773"/>
            </a:xfrm>
            <a:prstGeom prst="rect">
              <a:avLst/>
            </a:prstGeom>
            <a:noFill/>
          </p:spPr>
          <p:txBody>
            <a:bodyPr wrap="none" rtlCol="0">
              <a:spAutoFit/>
            </a:bodyPr>
            <a:lstStyle/>
            <a:p>
              <a:r>
                <a:rPr lang="zh-CN" altLang="en-US" sz="2800" b="1" dirty="0">
                  <a:solidFill>
                    <a:srgbClr val="C00000"/>
                  </a:solidFill>
                  <a:ea typeface="黑体" panose="02010609060101010101" pitchFamily="49" charset="-122"/>
                </a:rPr>
                <a:t>           价值函数</a:t>
              </a:r>
              <a:endParaRPr lang="zh-CN" altLang="en-US" sz="2800" b="1" dirty="0">
                <a:solidFill>
                  <a:srgbClr val="C00000"/>
                </a:solidFill>
                <a:ea typeface="黑体" panose="02010609060101010101" pitchFamily="49" charset="-122"/>
              </a:endParaRPr>
            </a:p>
            <a:p>
              <a:pPr algn="ctr"/>
              <a:r>
                <a:rPr lang="zh-CN" altLang="en-US" sz="2000" dirty="0">
                  <a:ea typeface="黑体" panose="02010609060101010101" pitchFamily="49" charset="-122"/>
                </a:rPr>
                <a:t>状态根据策略函数所采取</a:t>
              </a:r>
              <a:endParaRPr lang="en-US" altLang="zh-CN" sz="2000" dirty="0">
                <a:ea typeface="黑体" panose="02010609060101010101" pitchFamily="49" charset="-122"/>
              </a:endParaRPr>
            </a:p>
            <a:p>
              <a:pPr algn="ctr"/>
              <a:r>
                <a:rPr lang="zh-CN" altLang="en-US" sz="2000" dirty="0">
                  <a:ea typeface="黑体" panose="02010609060101010101" pitchFamily="49" charset="-122"/>
                </a:rPr>
                <a:t>行动后得到的反馈期望</a:t>
              </a: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464651" y="5983370"/>
                  <a:ext cx="3971152" cy="523220"/>
                </a:xfrm>
                <a:prstGeom prst="rect">
                  <a:avLst/>
                </a:prstGeom>
                <a:noFill/>
              </p:spPr>
              <p:txBody>
                <a:bodyPr wrap="none" rtlCol="0">
                  <a:spAutoFit/>
                </a:bodyPr>
                <a:lstStyle/>
                <a:p>
                  <a:r>
                    <a:rPr lang="zh-CN" altLang="en-US" sz="2800" dirty="0">
                      <a:solidFill>
                        <a:srgbClr val="FF0000"/>
                      </a:solidFill>
                      <a:ea typeface="黑体" panose="02010609060101010101" pitchFamily="49" charset="-122"/>
                    </a:rPr>
                    <a:t>策略评估，根据</a:t>
                  </a:r>
                  <a14:m>
                    <m:oMath xmlns:m="http://schemas.openxmlformats.org/officeDocument/2006/math">
                      <m:r>
                        <a:rPr lang="en-US" altLang="zh-CN" sz="2800" b="0" i="1" smtClean="0">
                          <a:solidFill>
                            <a:srgbClr val="FF0000"/>
                          </a:solidFill>
                          <a:latin typeface="Cambria Math" panose="02040503050406030204" pitchFamily="18" charset="0"/>
                          <a:ea typeface="黑体" panose="02010609060101010101" pitchFamily="49" charset="-122"/>
                        </a:rPr>
                        <m:t>𝜋</m:t>
                      </m:r>
                    </m:oMath>
                  </a14:m>
                  <a:r>
                    <a:rPr lang="zh-CN" altLang="en-US" sz="2800" dirty="0">
                      <a:solidFill>
                        <a:srgbClr val="FF0000"/>
                      </a:solidFill>
                      <a:ea typeface="黑体" panose="02010609060101010101" pitchFamily="49" charset="-122"/>
                    </a:rPr>
                    <a:t>计算</a:t>
                  </a:r>
                  <a14:m>
                    <m:oMath xmlns:m="http://schemas.openxmlformats.org/officeDocument/2006/math">
                      <m:sSub>
                        <m:sSubPr>
                          <m:ctrlPr>
                            <a:rPr lang="en-US" altLang="zh-CN" sz="2800" b="0" i="1" smtClean="0">
                              <a:solidFill>
                                <a:srgbClr val="FF0000"/>
                              </a:solidFill>
                              <a:latin typeface="Cambria Math" panose="02040503050406030204" pitchFamily="18" charset="0"/>
                              <a:ea typeface="黑体" panose="02010609060101010101" pitchFamily="49" charset="-122"/>
                            </a:rPr>
                          </m:ctrlPr>
                        </m:sSubPr>
                        <m:e>
                          <m:r>
                            <a:rPr lang="en-US" altLang="zh-CN" sz="2800" b="0" i="1" smtClean="0">
                              <a:solidFill>
                                <a:srgbClr val="FF0000"/>
                              </a:solidFill>
                              <a:latin typeface="Cambria Math" panose="02040503050406030204" pitchFamily="18" charset="0"/>
                              <a:ea typeface="黑体" panose="02010609060101010101" pitchFamily="49" charset="-122"/>
                            </a:rPr>
                            <m:t>𝑉</m:t>
                          </m:r>
                        </m:e>
                        <m:sub>
                          <m:r>
                            <a:rPr lang="en-US" altLang="zh-CN" sz="2800" b="0" i="1" smtClean="0">
                              <a:solidFill>
                                <a:srgbClr val="FF0000"/>
                              </a:solidFill>
                              <a:latin typeface="Cambria Math" panose="02040503050406030204" pitchFamily="18" charset="0"/>
                              <a:ea typeface="黑体" panose="02010609060101010101" pitchFamily="49" charset="-122"/>
                            </a:rPr>
                            <m:t>𝜋</m:t>
                          </m:r>
                        </m:sub>
                      </m:sSub>
                    </m:oMath>
                  </a14:m>
                  <a:endParaRPr lang="zh-CN" altLang="en-US" sz="2800" dirty="0">
                    <a:solidFill>
                      <a:srgbClr val="FF0000"/>
                    </a:solidFill>
                    <a:ea typeface="黑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3464651" y="5983370"/>
                  <a:ext cx="3971152" cy="52322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416556" y="3955440"/>
                  <a:ext cx="3971152" cy="523220"/>
                </a:xfrm>
                <a:prstGeom prst="rect">
                  <a:avLst/>
                </a:prstGeom>
                <a:noFill/>
              </p:spPr>
              <p:txBody>
                <a:bodyPr wrap="none" rtlCol="0">
                  <a:spAutoFit/>
                </a:bodyPr>
                <a:lstStyle/>
                <a:p>
                  <a:r>
                    <a:rPr lang="zh-CN" altLang="en-US" sz="2800" dirty="0">
                      <a:solidFill>
                        <a:srgbClr val="FF0000"/>
                      </a:solidFill>
                      <a:ea typeface="黑体" panose="02010609060101010101" pitchFamily="49" charset="-122"/>
                    </a:rPr>
                    <a:t>策略优化，根据</a:t>
                  </a:r>
                  <a14:m>
                    <m:oMath xmlns:m="http://schemas.openxmlformats.org/officeDocument/2006/math">
                      <m:sSub>
                        <m:sSubPr>
                          <m:ctrlPr>
                            <a:rPr lang="en-US" altLang="zh-CN" sz="2800" b="0" i="1" smtClean="0">
                              <a:solidFill>
                                <a:srgbClr val="FF0000"/>
                              </a:solidFill>
                              <a:latin typeface="Cambria Math" panose="02040503050406030204" pitchFamily="18" charset="0"/>
                              <a:ea typeface="黑体" panose="02010609060101010101" pitchFamily="49" charset="-122"/>
                            </a:rPr>
                          </m:ctrlPr>
                        </m:sSubPr>
                        <m:e>
                          <m:r>
                            <a:rPr lang="en-US" altLang="zh-CN" sz="2800" b="0" i="1" smtClean="0">
                              <a:solidFill>
                                <a:srgbClr val="FF0000"/>
                              </a:solidFill>
                              <a:latin typeface="Cambria Math" panose="02040503050406030204" pitchFamily="18" charset="0"/>
                              <a:ea typeface="黑体" panose="02010609060101010101" pitchFamily="49" charset="-122"/>
                            </a:rPr>
                            <m:t>𝑉</m:t>
                          </m:r>
                        </m:e>
                        <m:sub>
                          <m:r>
                            <a:rPr lang="en-US" altLang="zh-CN" sz="2800" b="0" i="1" smtClean="0">
                              <a:solidFill>
                                <a:srgbClr val="FF0000"/>
                              </a:solidFill>
                              <a:latin typeface="Cambria Math" panose="02040503050406030204" pitchFamily="18" charset="0"/>
                              <a:ea typeface="黑体" panose="02010609060101010101" pitchFamily="49" charset="-122"/>
                            </a:rPr>
                            <m:t>𝜋</m:t>
                          </m:r>
                        </m:sub>
                      </m:sSub>
                    </m:oMath>
                  </a14:m>
                  <a:r>
                    <a:rPr lang="zh-CN" altLang="en-US" sz="2800" dirty="0">
                      <a:solidFill>
                        <a:srgbClr val="FF0000"/>
                      </a:solidFill>
                      <a:ea typeface="黑体" panose="02010609060101010101" pitchFamily="49" charset="-122"/>
                    </a:rPr>
                    <a:t>优化</a:t>
                  </a:r>
                  <a14:m>
                    <m:oMath xmlns:m="http://schemas.openxmlformats.org/officeDocument/2006/math">
                      <m:r>
                        <a:rPr lang="en-US" altLang="zh-CN" sz="2800" b="0" i="1" dirty="0" smtClean="0">
                          <a:solidFill>
                            <a:srgbClr val="FF0000"/>
                          </a:solidFill>
                          <a:latin typeface="Cambria Math" panose="02040503050406030204" pitchFamily="18" charset="0"/>
                          <a:ea typeface="黑体" panose="02010609060101010101" pitchFamily="49" charset="-122"/>
                        </a:rPr>
                        <m:t>𝜋</m:t>
                      </m:r>
                    </m:oMath>
                  </a14:m>
                  <a:endParaRPr lang="zh-CN" altLang="en-US" sz="2800" dirty="0">
                    <a:solidFill>
                      <a:srgbClr val="FF0000"/>
                    </a:solidFill>
                    <a:ea typeface="黑体" panose="02010609060101010101" pitchFamily="49"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3416556" y="3955440"/>
                  <a:ext cx="3971152" cy="523220"/>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794510" y="476250"/>
            <a:ext cx="8324850" cy="2143125"/>
          </a:xfrm>
          <a:prstGeom prst="rect">
            <a:avLst/>
          </a:prstGeom>
          <a:noFill/>
        </p:spPr>
        <p:txBody>
          <a:bodyPr vert="horz" wrap="square" rtlCol="0" anchor="ctr" anchorCtr="0">
            <a:noAutofit/>
          </a:bodyPr>
          <a:lstStyle/>
          <a:p>
            <a:pPr lvl="0"/>
            <a:r>
              <a:rPr lang="zh-CN" altLang="zh-CN" sz="2000" dirty="0"/>
              <a:t>假设你的输入是一个</a:t>
            </a:r>
            <a:r>
              <a:rPr lang="en-US" altLang="zh-CN" sz="2000" dirty="0"/>
              <a:t>100</a:t>
            </a:r>
            <a:r>
              <a:rPr lang="zh-CN" altLang="zh-CN" sz="2000" dirty="0"/>
              <a:t>×</a:t>
            </a:r>
            <a:r>
              <a:rPr lang="en-US" altLang="zh-CN" sz="2000" dirty="0"/>
              <a:t>100</a:t>
            </a:r>
            <a:r>
              <a:rPr lang="zh-CN" altLang="zh-CN" sz="2000" dirty="0"/>
              <a:t>的彩色（</a:t>
            </a:r>
            <a:r>
              <a:rPr lang="en-US" altLang="zh-CN" sz="2000" dirty="0"/>
              <a:t>RGB</a:t>
            </a:r>
            <a:r>
              <a:rPr lang="zh-CN" altLang="zh-CN" sz="2000" dirty="0"/>
              <a:t>）图像，而你没有使用卷积神经网络。如果第一个隐藏层有</a:t>
            </a:r>
            <a:r>
              <a:rPr lang="en-US" altLang="zh-CN" sz="2000" dirty="0"/>
              <a:t>100</a:t>
            </a:r>
            <a:r>
              <a:rPr lang="zh-CN" altLang="zh-CN" sz="2000" dirty="0"/>
              <a:t>个神经元，每个神经元与输入层进行全连接，那么这个隐藏层有多少个参数（包括偏置参数）？</a:t>
            </a:r>
            <a:endParaRPr lang="zh-CN" altLang="zh-CN" sz="200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1,000,001</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1,000,100</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3,000,001</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3,000,100</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EB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强化学习中的策略优化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800" dirty="0"/>
                  <a:t>策略优化定理：</a:t>
                </a:r>
                <a:endParaRPr lang="zh-CN" altLang="en-US" sz="2800" dirty="0"/>
              </a:p>
              <a:p>
                <a:r>
                  <a:rPr lang="zh-CN" altLang="en-US" sz="2800" dirty="0">
                    <a:latin typeface="黑体" panose="02010609060101010101" pitchFamily="49" charset="-122"/>
                  </a:rPr>
                  <a:t>对于确定的策略</a:t>
                </a:r>
                <a14:m>
                  <m:oMath xmlns:m="http://schemas.openxmlformats.org/officeDocument/2006/math">
                    <m:r>
                      <a:rPr lang="en-US" altLang="zh-CN" sz="2800" b="0" i="1">
                        <a:latin typeface="Cambria Math" panose="02040503050406030204" pitchFamily="18" charset="0"/>
                      </a:rPr>
                      <m:t>𝜋</m:t>
                    </m:r>
                  </m:oMath>
                </a14:m>
                <a:r>
                  <a:rPr lang="zh-CN" altLang="en-US" sz="2800" dirty="0">
                    <a:latin typeface="黑体" panose="02010609060101010101" pitchFamily="49" charset="-122"/>
                  </a:rPr>
                  <a:t>和</a:t>
                </a:r>
                <a14:m>
                  <m:oMath xmlns:m="http://schemas.openxmlformats.org/officeDocument/2006/math">
                    <m:r>
                      <a:rPr lang="en-US" altLang="zh-CN" sz="2800" b="0" i="1" dirty="0">
                        <a:latin typeface="Cambria Math" panose="02040503050406030204" pitchFamily="18" charset="0"/>
                      </a:rPr>
                      <m:t>𝜋</m:t>
                    </m:r>
                    <m:r>
                      <a:rPr lang="en-US" altLang="zh-CN" sz="2800" b="0" i="1" dirty="0">
                        <a:latin typeface="Cambria Math" panose="02040503050406030204" pitchFamily="18" charset="0"/>
                      </a:rPr>
                      <m:t>′</m:t>
                    </m:r>
                  </m:oMath>
                </a14:m>
                <a:r>
                  <a:rPr lang="zh-CN" altLang="en-US" sz="2800" dirty="0">
                    <a:latin typeface="黑体" panose="02010609060101010101" pitchFamily="49" charset="-122"/>
                  </a:rPr>
                  <a:t>，如果对于任意状态</a:t>
                </a:r>
                <a14:m>
                  <m:oMath xmlns:m="http://schemas.openxmlformats.org/officeDocument/2006/math">
                    <m:r>
                      <a:rPr lang="en-US" altLang="zh-CN" sz="2800" b="0" i="1">
                        <a:latin typeface="Cambria Math" panose="02040503050406030204" pitchFamily="18" charset="0"/>
                      </a:rPr>
                      <m:t>𝑠</m:t>
                    </m:r>
                    <m:r>
                      <a:rPr lang="en-US" altLang="zh-CN" sz="2800" b="0" i="1">
                        <a:latin typeface="Cambria Math" panose="02040503050406030204" pitchFamily="18" charset="0"/>
                      </a:rPr>
                      <m:t>∈</m:t>
                    </m:r>
                    <m:r>
                      <a:rPr lang="en-US" altLang="zh-CN" sz="2800" b="0" i="1">
                        <a:latin typeface="Cambria Math" panose="02040503050406030204" pitchFamily="18" charset="0"/>
                      </a:rPr>
                      <m:t>𝑆</m:t>
                    </m:r>
                  </m:oMath>
                </a14:m>
                <a:endParaRPr lang="en-US" altLang="zh-CN" sz="2800" dirty="0">
                  <a:latin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𝑞</m:t>
                          </m:r>
                        </m:e>
                        <m:sub>
                          <m:r>
                            <a:rPr lang="en-US" altLang="zh-CN" sz="2800" b="0" i="1">
                              <a:latin typeface="Cambria Math" panose="02040503050406030204" pitchFamily="18" charset="0"/>
                            </a:rPr>
                            <m:t>𝜋</m:t>
                          </m:r>
                        </m:sub>
                      </m:sSub>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𝑠</m:t>
                          </m:r>
                          <m:r>
                            <a:rPr lang="en-US" altLang="zh-CN" sz="2800" b="0" i="1">
                              <a:latin typeface="Cambria Math" panose="02040503050406030204" pitchFamily="18" charset="0"/>
                            </a:rPr>
                            <m:t>,</m:t>
                          </m:r>
                          <m:sSup>
                            <m:sSupPr>
                              <m:ctrlPr>
                                <a:rPr lang="en-US" altLang="zh-CN" sz="2800" b="0" i="1">
                                  <a:latin typeface="Cambria Math" panose="02040503050406030204" pitchFamily="18" charset="0"/>
                                </a:rPr>
                              </m:ctrlPr>
                            </m:sSupPr>
                            <m:e>
                              <m:r>
                                <a:rPr lang="en-US" altLang="zh-CN" sz="2800" b="0" i="1">
                                  <a:latin typeface="Cambria Math" panose="02040503050406030204" pitchFamily="18" charset="0"/>
                                </a:rPr>
                                <m:t>𝜋</m:t>
                              </m:r>
                            </m:e>
                            <m:sup>
                              <m:r>
                                <a:rPr lang="en-US" altLang="zh-CN" sz="2800" b="0" i="1">
                                  <a:latin typeface="Cambria Math" panose="02040503050406030204" pitchFamily="18" charset="0"/>
                                </a:rPr>
                                <m:t>′</m:t>
                              </m:r>
                            </m:sup>
                          </m:sSup>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𝑠</m:t>
                              </m:r>
                            </m:e>
                          </m:d>
                        </m:e>
                      </m:d>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𝑞</m:t>
                          </m:r>
                        </m:e>
                        <m:sub>
                          <m:r>
                            <a:rPr lang="en-US" altLang="zh-CN" sz="2800" b="0" i="1">
                              <a:latin typeface="Cambria Math" panose="02040503050406030204" pitchFamily="18" charset="0"/>
                            </a:rPr>
                            <m:t>𝜋</m:t>
                          </m:r>
                        </m:sub>
                      </m:sSub>
                      <m:r>
                        <a:rPr lang="en-US" altLang="zh-CN" sz="2800" b="0" i="1" smtClean="0">
                          <a:latin typeface="Cambria Math" panose="02040503050406030204" pitchFamily="18" charset="0"/>
                        </a:rPr>
                        <m:t>(</m:t>
                      </m:r>
                      <m:r>
                        <a:rPr lang="en-US" altLang="zh-CN" sz="2800" b="0" i="1">
                          <a:latin typeface="Cambria Math" panose="02040503050406030204" pitchFamily="18" charset="0"/>
                        </a:rPr>
                        <m:t>𝑠</m:t>
                      </m:r>
                      <m:r>
                        <a:rPr lang="en-US" altLang="zh-CN" sz="2800" b="0" i="1">
                          <a:latin typeface="Cambria Math" panose="02040503050406030204" pitchFamily="18" charset="0"/>
                        </a:rPr>
                        <m:t>,</m:t>
                      </m:r>
                      <m:r>
                        <a:rPr lang="en-US" altLang="zh-CN" sz="2800" b="0" i="1">
                          <a:latin typeface="Cambria Math" panose="02040503050406030204" pitchFamily="18" charset="0"/>
                        </a:rPr>
                        <m:t>𝜋</m:t>
                      </m:r>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𝑠</m:t>
                          </m:r>
                        </m:e>
                      </m:d>
                      <m:r>
                        <a:rPr lang="en-US" altLang="zh-CN" sz="2800" b="0" i="1" smtClean="0">
                          <a:latin typeface="Cambria Math" panose="02040503050406030204" pitchFamily="18" charset="0"/>
                        </a:rPr>
                        <m:t>)</m:t>
                      </m:r>
                    </m:oMath>
                  </m:oMathPara>
                </a14:m>
                <a:endParaRPr lang="en-US" altLang="zh-CN" sz="2800" dirty="0">
                  <a:latin typeface="黑体" panose="02010609060101010101" pitchFamily="49" charset="-122"/>
                </a:endParaRPr>
              </a:p>
              <a:p>
                <a:r>
                  <a:rPr lang="zh-CN" altLang="en-US" sz="2800" dirty="0">
                    <a:latin typeface="黑体" panose="02010609060101010101" pitchFamily="49" charset="-122"/>
                  </a:rPr>
                  <a:t>那么对于任意状态</a:t>
                </a:r>
                <a14:m>
                  <m:oMath xmlns:m="http://schemas.openxmlformats.org/officeDocument/2006/math">
                    <m:r>
                      <a:rPr lang="en-US" altLang="zh-CN" sz="2800" b="0" i="1">
                        <a:latin typeface="Cambria Math" panose="02040503050406030204" pitchFamily="18" charset="0"/>
                      </a:rPr>
                      <m:t>𝑠</m:t>
                    </m:r>
                    <m:r>
                      <a:rPr lang="en-US" altLang="zh-CN" sz="2800" b="0" i="1">
                        <a:latin typeface="Cambria Math" panose="02040503050406030204" pitchFamily="18" charset="0"/>
                      </a:rPr>
                      <m:t>∈</m:t>
                    </m:r>
                    <m:r>
                      <a:rPr lang="en-US" altLang="zh-CN" sz="2800" b="0" i="1">
                        <a:latin typeface="Cambria Math" panose="02040503050406030204" pitchFamily="18" charset="0"/>
                      </a:rPr>
                      <m:t>𝑆</m:t>
                    </m:r>
                  </m:oMath>
                </a14:m>
                <a:r>
                  <a:rPr lang="zh-CN" altLang="en-US" sz="2800" dirty="0">
                    <a:latin typeface="黑体" panose="02010609060101010101" pitchFamily="49" charset="-122"/>
                  </a:rPr>
                  <a:t>，有</a:t>
                </a:r>
                <a:endParaRPr lang="en-US" altLang="zh-CN" sz="2800" dirty="0">
                  <a:latin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𝑉</m:t>
                          </m:r>
                        </m:e>
                        <m:sub>
                          <m:sSup>
                            <m:sSupPr>
                              <m:ctrlPr>
                                <a:rPr lang="en-US" altLang="zh-CN" sz="2800" b="0" i="1">
                                  <a:latin typeface="Cambria Math" panose="02040503050406030204" pitchFamily="18" charset="0"/>
                                </a:rPr>
                              </m:ctrlPr>
                            </m:sSupPr>
                            <m:e>
                              <m:r>
                                <a:rPr lang="en-US" altLang="zh-CN" sz="2800" b="0" i="1">
                                  <a:latin typeface="Cambria Math" panose="02040503050406030204" pitchFamily="18" charset="0"/>
                                </a:rPr>
                                <m:t>𝜋</m:t>
                              </m:r>
                            </m:e>
                            <m:sup>
                              <m:r>
                                <a:rPr lang="en-US" altLang="zh-CN" sz="2800" b="0" i="1">
                                  <a:latin typeface="Cambria Math" panose="02040503050406030204" pitchFamily="18" charset="0"/>
                                </a:rPr>
                                <m:t>′</m:t>
                              </m:r>
                            </m:sup>
                          </m:sSup>
                        </m:sub>
                      </m:sSub>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𝑠</m:t>
                          </m:r>
                        </m:e>
                      </m:d>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𝑉</m:t>
                          </m:r>
                        </m:e>
                        <m:sub>
                          <m:r>
                            <a:rPr lang="en-US" altLang="zh-CN" sz="2800" b="0" i="1">
                              <a:latin typeface="Cambria Math" panose="02040503050406030204" pitchFamily="18" charset="0"/>
                            </a:rPr>
                            <m:t>𝜋</m:t>
                          </m:r>
                        </m:sub>
                      </m:sSub>
                      <m:r>
                        <a:rPr lang="en-US" altLang="zh-CN" sz="2800" b="0" i="1" smtClean="0">
                          <a:latin typeface="Cambria Math" panose="02040503050406030204" pitchFamily="18" charset="0"/>
                        </a:rPr>
                        <m:t>(</m:t>
                      </m:r>
                      <m:r>
                        <a:rPr lang="en-US" altLang="zh-CN" sz="2800" b="0" i="1">
                          <a:latin typeface="Cambria Math" panose="02040503050406030204" pitchFamily="18" charset="0"/>
                        </a:rPr>
                        <m:t>𝑠</m:t>
                      </m:r>
                      <m:r>
                        <a:rPr lang="en-US" altLang="zh-CN" sz="2800" b="0" i="1" smtClean="0">
                          <a:latin typeface="Cambria Math" panose="02040503050406030204" pitchFamily="18" charset="0"/>
                        </a:rPr>
                        <m:t>)</m:t>
                      </m:r>
                    </m:oMath>
                  </m:oMathPara>
                </a14:m>
                <a:endParaRPr lang="en-US" altLang="zh-CN" sz="2800" dirty="0">
                  <a:latin typeface="黑体" panose="02010609060101010101" pitchFamily="49" charset="-122"/>
                </a:endParaRPr>
              </a:p>
              <a:p>
                <a:r>
                  <a:rPr lang="zh-CN" altLang="en-US" sz="2800" dirty="0">
                    <a:latin typeface="黑体" panose="02010609060101010101" pitchFamily="49" charset="-122"/>
                  </a:rPr>
                  <a:t>即策略</a:t>
                </a:r>
                <a14:m>
                  <m:oMath xmlns:m="http://schemas.openxmlformats.org/officeDocument/2006/math">
                    <m:r>
                      <a:rPr lang="en-US" altLang="zh-CN" sz="2800" b="0" i="1">
                        <a:latin typeface="Cambria Math" panose="02040503050406030204" pitchFamily="18" charset="0"/>
                      </a:rPr>
                      <m:t>𝜋</m:t>
                    </m:r>
                    <m:r>
                      <a:rPr lang="en-US" altLang="zh-CN" sz="2800" b="0" i="1">
                        <a:latin typeface="Cambria Math" panose="02040503050406030204" pitchFamily="18" charset="0"/>
                      </a:rPr>
                      <m:t>′</m:t>
                    </m:r>
                  </m:oMath>
                </a14:m>
                <a:r>
                  <a:rPr lang="zh-CN" altLang="en-US" sz="2800" dirty="0">
                    <a:latin typeface="黑体" panose="02010609060101010101" pitchFamily="49" charset="-122"/>
                  </a:rPr>
                  <a:t>不比</a:t>
                </a:r>
                <a14:m>
                  <m:oMath xmlns:m="http://schemas.openxmlformats.org/officeDocument/2006/math">
                    <m:r>
                      <a:rPr lang="en-US" altLang="zh-CN" sz="2800" b="0" i="1" dirty="0">
                        <a:latin typeface="Cambria Math" panose="02040503050406030204" pitchFamily="18" charset="0"/>
                      </a:rPr>
                      <m:t>𝜋</m:t>
                    </m:r>
                  </m:oMath>
                </a14:m>
                <a:r>
                  <a:rPr lang="zh-CN" altLang="en-US" sz="2800" dirty="0">
                    <a:latin typeface="黑体" panose="02010609060101010101" pitchFamily="49" charset="-122"/>
                  </a:rPr>
                  <a:t>差</a:t>
                </a:r>
                <a:endParaRPr lang="en-US" altLang="zh-CN" sz="2800" dirty="0">
                  <a:latin typeface="黑体" panose="02010609060101010101" pitchFamily="49" charset="-122"/>
                </a:endParaRPr>
              </a:p>
              <a:p>
                <a:endParaRPr lang="zh-CN" altLang="en-US" sz="2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9280888" y="1578421"/>
                <a:ext cx="2766732" cy="2308324"/>
              </a:xfrm>
              <a:prstGeom prst="rect">
                <a:avLst/>
              </a:prstGeom>
              <a:solidFill>
                <a:srgbClr val="FFFF00"/>
              </a:solidFill>
              <a:ln>
                <a:solidFill>
                  <a:schemeClr val="accent1"/>
                </a:solidFill>
              </a:ln>
            </p:spPr>
            <p:txBody>
              <a:bodyPr wrap="square" rtlCol="0">
                <a:spAutoFit/>
              </a:bodyPr>
              <a:lstStyle/>
              <a:p>
                <a:r>
                  <a:rPr lang="zh-CN" altLang="en-US" sz="2400" dirty="0">
                    <a:ea typeface="黑体" panose="02010609060101010101" pitchFamily="49" charset="-122"/>
                  </a:rPr>
                  <a:t>注意，不等式左侧的含义是只在当前这一步将动作修改为</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𝜋</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𝑠</m:t>
                    </m:r>
                    <m:r>
                      <a:rPr lang="en-US" altLang="zh-CN" sz="2400" b="0" i="1" smtClean="0">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m:t>
                    </m:r>
                  </m:oMath>
                </a14:m>
                <a:r>
                  <a:rPr lang="zh-CN" altLang="en-US" sz="2400" dirty="0">
                    <a:ea typeface="黑体" panose="02010609060101010101" pitchFamily="49" charset="-122"/>
                  </a:rPr>
                  <a:t>未来的动作仍然按照</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𝜋</m:t>
                    </m:r>
                  </m:oMath>
                </a14:m>
                <a:r>
                  <a:rPr lang="zh-CN" altLang="en-US" sz="2400" dirty="0">
                    <a:ea typeface="黑体" panose="02010609060101010101" pitchFamily="49" charset="-122"/>
                  </a:rPr>
                  <a:t>的指导进行</a:t>
                </a:r>
                <a:endParaRPr lang="zh-CN" altLang="en-US" sz="2400"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9280888" y="1578421"/>
                <a:ext cx="2766732" cy="2308324"/>
              </a:xfrm>
              <a:prstGeom prst="rect">
                <a:avLst/>
              </a:prstGeom>
              <a:blipFill rotWithShape="1">
                <a:blip r:embed="rId2"/>
                <a:stretch>
                  <a:fillRect l="-174" t="-212" r="-169" b="-196"/>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90542" y="4615032"/>
                <a:ext cx="11605362" cy="1682512"/>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在讨论如何优化策略之前，首先需要明确什么是“更好”的策略。分别给出𝝅和</a:t>
                </a:r>
                <a14:m>
                  <m:oMath xmlns:m="http://schemas.openxmlformats.org/officeDocument/2006/math">
                    <m:sSup>
                      <m:sSupPr>
                        <m:ctrlPr>
                          <a:rPr lang="en-US" altLang="zh-CN" sz="2400" i="1" dirty="0">
                            <a:latin typeface="Cambria Math" panose="02040503050406030204" pitchFamily="18" charset="0"/>
                            <a:ea typeface="黑体" panose="02010609060101010101" pitchFamily="49" charset="-122"/>
                          </a:rPr>
                        </m:ctrlPr>
                      </m:sSupPr>
                      <m:e>
                        <m:r>
                          <a:rPr lang="zh-CN" altLang="en-US" sz="2400" i="1" dirty="0" smtClean="0">
                            <a:latin typeface="Cambria Math" panose="02040503050406030204" pitchFamily="18" charset="0"/>
                            <a:ea typeface="黑体" panose="02010609060101010101" pitchFamily="49" charset="-122"/>
                          </a:rPr>
                          <m:t>𝝅</m:t>
                        </m:r>
                      </m:e>
                      <m:sup>
                        <m:r>
                          <a:rPr lang="en-US" altLang="zh-CN" sz="2400" i="1" dirty="0">
                            <a:latin typeface="Cambria Math" panose="02040503050406030204" pitchFamily="18" charset="0"/>
                            <a:ea typeface="黑体" panose="02010609060101010101" pitchFamily="49" charset="-122"/>
                          </a:rPr>
                          <m:t>′</m:t>
                        </m:r>
                      </m:sup>
                    </m:sSup>
                  </m:oMath>
                </a14:m>
                <a:r>
                  <a:rPr lang="zh-CN" altLang="en-US" sz="2400" dirty="0">
                    <a:latin typeface="黑体" panose="02010609060101010101" pitchFamily="49" charset="-122"/>
                    <a:ea typeface="黑体" panose="02010609060101010101" pitchFamily="49" charset="-122"/>
                  </a:rPr>
                  <a:t>两个策略，如果对于任意状态</a:t>
                </a:r>
                <a14:m>
                  <m:oMath xmlns:m="http://schemas.openxmlformats.org/officeDocument/2006/math">
                    <m:r>
                      <a:rPr lang="zh-CN" altLang="en-US" sz="2400" i="1" dirty="0" smtClean="0">
                        <a:latin typeface="Cambria Math" panose="02040503050406030204" pitchFamily="18" charset="0"/>
                        <a:ea typeface="黑体" panose="02010609060101010101" pitchFamily="49" charset="-122"/>
                      </a:rPr>
                      <m:t>𝒔</m:t>
                    </m:r>
                    <m:r>
                      <a:rPr lang="zh-CN" altLang="en-US" sz="2400" i="1" dirty="0" smtClean="0">
                        <a:latin typeface="Cambria Math" panose="02040503050406030204" pitchFamily="18" charset="0"/>
                        <a:ea typeface="黑体" panose="02010609060101010101" pitchFamily="49" charset="-122"/>
                      </a:rPr>
                      <m:t>∈</m:t>
                    </m:r>
                    <m:r>
                      <a:rPr lang="zh-CN" altLang="en-US" sz="2400" i="1" dirty="0" smtClean="0">
                        <a:latin typeface="Cambria Math" panose="02040503050406030204" pitchFamily="18" charset="0"/>
                        <a:ea typeface="黑体" panose="02010609060101010101" pitchFamily="49" charset="-122"/>
                      </a:rPr>
                      <m:t>𝑺</m:t>
                    </m:r>
                  </m:oMath>
                </a14:m>
                <a:r>
                  <a:rPr lang="zh-CN" altLang="en-US" sz="2400" dirty="0">
                    <a:latin typeface="黑体" panose="02010609060101010101" pitchFamily="49" charset="-122"/>
                    <a:ea typeface="黑体" panose="02010609060101010101" pitchFamily="49" charset="-122"/>
                  </a:rPr>
                  <a:t>，有</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zh-CN" altLang="en-US" sz="2400" i="1" dirty="0" smtClean="0">
                            <a:latin typeface="Cambria Math" panose="02040503050406030204" pitchFamily="18" charset="0"/>
                            <a:ea typeface="黑体" panose="02010609060101010101" pitchFamily="49" charset="-122"/>
                          </a:rPr>
                          <m:t>𝑽</m:t>
                        </m:r>
                      </m:e>
                      <m:sub>
                        <m:r>
                          <a:rPr lang="zh-CN" altLang="en-US" sz="2400" i="1" dirty="0">
                            <a:latin typeface="Cambria Math" panose="02040503050406030204" pitchFamily="18" charset="0"/>
                            <a:ea typeface="黑体" panose="02010609060101010101" pitchFamily="49" charset="-122"/>
                          </a:rPr>
                          <m:t>𝝅</m:t>
                        </m:r>
                      </m:sub>
                    </m:sSub>
                    <m:r>
                      <a:rPr lang="en-US" altLang="zh-CN" sz="2400" i="1" dirty="0" smtClean="0">
                        <a:latin typeface="Cambria Math" panose="02040503050406030204" pitchFamily="18" charset="0"/>
                        <a:ea typeface="黑体" panose="02010609060101010101" pitchFamily="49" charset="-122"/>
                      </a:rPr>
                      <m:t>(</m:t>
                    </m:r>
                    <m:r>
                      <a:rPr lang="zh-CN" altLang="en-US" sz="2400" i="1" dirty="0">
                        <a:latin typeface="Cambria Math" panose="02040503050406030204" pitchFamily="18" charset="0"/>
                        <a:ea typeface="黑体" panose="02010609060101010101" pitchFamily="49" charset="-122"/>
                      </a:rPr>
                      <m:t>𝒔</m:t>
                    </m:r>
                    <m:r>
                      <a:rPr lang="en-US" altLang="zh-CN" sz="2400" i="1" dirty="0" smtClean="0">
                        <a:latin typeface="Cambria Math" panose="02040503050406030204" pitchFamily="18" charset="0"/>
                        <a:ea typeface="黑体" panose="02010609060101010101" pitchFamily="49" charset="-122"/>
                      </a:rPr>
                      <m:t>)</m:t>
                    </m:r>
                    <m:r>
                      <a:rPr lang="en-US" altLang="zh-CN" sz="2400" i="1" dirty="0">
                        <a:latin typeface="Cambria Math" panose="02040503050406030204" pitchFamily="18" charset="0"/>
                        <a:ea typeface="黑体" panose="02010609060101010101" pitchFamily="49" charset="-122"/>
                      </a:rPr>
                      <m:t>≤</m:t>
                    </m:r>
                    <m:sSub>
                      <m:sSubPr>
                        <m:ctrlPr>
                          <a:rPr lang="en-US" altLang="zh-CN" sz="2400" i="1" dirty="0">
                            <a:latin typeface="Cambria Math" panose="02040503050406030204" pitchFamily="18" charset="0"/>
                            <a:ea typeface="黑体" panose="02010609060101010101" pitchFamily="49" charset="-122"/>
                          </a:rPr>
                        </m:ctrlPr>
                      </m:sSubPr>
                      <m:e>
                        <m:r>
                          <a:rPr lang="zh-CN" altLang="en-US" sz="2400" i="1" dirty="0">
                            <a:latin typeface="Cambria Math" panose="02040503050406030204" pitchFamily="18" charset="0"/>
                            <a:ea typeface="黑体" panose="02010609060101010101" pitchFamily="49" charset="-122"/>
                          </a:rPr>
                          <m:t>𝑽</m:t>
                        </m:r>
                      </m:e>
                      <m:sub>
                        <m:sSup>
                          <m:sSupPr>
                            <m:ctrlPr>
                              <a:rPr lang="en-US" altLang="zh-CN" sz="2400" i="1" dirty="0">
                                <a:latin typeface="Cambria Math" panose="02040503050406030204" pitchFamily="18" charset="0"/>
                                <a:ea typeface="黑体" panose="02010609060101010101" pitchFamily="49" charset="-122"/>
                              </a:rPr>
                            </m:ctrlPr>
                          </m:sSupPr>
                          <m:e>
                            <m:r>
                              <a:rPr lang="zh-CN" altLang="en-US" sz="2400" i="1" dirty="0">
                                <a:latin typeface="Cambria Math" panose="02040503050406030204" pitchFamily="18" charset="0"/>
                                <a:ea typeface="黑体" panose="02010609060101010101" pitchFamily="49" charset="-122"/>
                              </a:rPr>
                              <m:t>𝝅</m:t>
                            </m:r>
                          </m:e>
                          <m:sup>
                            <m:r>
                              <a:rPr lang="en-US" altLang="zh-CN" sz="2400" i="1" dirty="0">
                                <a:latin typeface="Cambria Math" panose="02040503050406030204" pitchFamily="18" charset="0"/>
                                <a:ea typeface="黑体" panose="02010609060101010101" pitchFamily="49" charset="-122"/>
                              </a:rPr>
                              <m:t>′</m:t>
                            </m:r>
                          </m:sup>
                        </m:sSup>
                      </m:sub>
                    </m:sSub>
                    <m:r>
                      <a:rPr lang="en-US" altLang="zh-CN" sz="2400" i="1" dirty="0" smtClean="0">
                        <a:latin typeface="Cambria Math" panose="02040503050406030204" pitchFamily="18" charset="0"/>
                        <a:ea typeface="黑体" panose="02010609060101010101" pitchFamily="49" charset="-122"/>
                      </a:rPr>
                      <m:t>(</m:t>
                    </m:r>
                    <m:r>
                      <a:rPr lang="zh-CN" altLang="en-US" sz="2400" i="1" dirty="0">
                        <a:latin typeface="Cambria Math" panose="02040503050406030204" pitchFamily="18" charset="0"/>
                        <a:ea typeface="黑体" panose="02010609060101010101" pitchFamily="49" charset="-122"/>
                      </a:rPr>
                      <m:t>𝒔</m:t>
                    </m:r>
                    <m:r>
                      <a:rPr lang="en-US" altLang="zh-CN" sz="2400" i="1" dirty="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，那么可以认为策略</a:t>
                </a:r>
                <a14:m>
                  <m:oMath xmlns:m="http://schemas.openxmlformats.org/officeDocument/2006/math">
                    <m:sSup>
                      <m:sSupPr>
                        <m:ctrlPr>
                          <a:rPr lang="en-US" altLang="zh-CN" sz="2400" i="1" dirty="0">
                            <a:latin typeface="Cambria Math" panose="02040503050406030204" pitchFamily="18" charset="0"/>
                            <a:ea typeface="黑体" panose="02010609060101010101" pitchFamily="49" charset="-122"/>
                          </a:rPr>
                        </m:ctrlPr>
                      </m:sSupPr>
                      <m:e>
                        <m:r>
                          <a:rPr lang="zh-CN" altLang="en-US" sz="2400" i="1" dirty="0" smtClean="0">
                            <a:latin typeface="Cambria Math" panose="02040503050406030204" pitchFamily="18" charset="0"/>
                            <a:ea typeface="黑体" panose="02010609060101010101" pitchFamily="49" charset="-122"/>
                          </a:rPr>
                          <m:t>𝝅</m:t>
                        </m:r>
                      </m:e>
                      <m:sup>
                        <m:r>
                          <a:rPr lang="en-US" altLang="zh-CN" sz="2400" i="1" dirty="0">
                            <a:latin typeface="Cambria Math" panose="02040503050406030204" pitchFamily="18" charset="0"/>
                            <a:ea typeface="黑体" panose="02010609060101010101" pitchFamily="49" charset="-122"/>
                          </a:rPr>
                          <m:t>′</m:t>
                        </m:r>
                      </m:sup>
                    </m:sSup>
                  </m:oMath>
                </a14:m>
                <a:r>
                  <a:rPr lang="zh-CN" altLang="en-US" sz="2400" dirty="0">
                    <a:latin typeface="黑体" panose="02010609060101010101" pitchFamily="49" charset="-122"/>
                    <a:ea typeface="黑体" panose="02010609060101010101" pitchFamily="49" charset="-122"/>
                  </a:rPr>
                  <a:t>不比策略𝝅差，可见“更优”策略是一个偏序关系。</a:t>
                </a:r>
                <a:endParaRPr lang="zh-CN" altLang="en-US" sz="24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490542" y="4615032"/>
                <a:ext cx="11605362" cy="1682512"/>
              </a:xfrm>
              <a:prstGeom prst="rect">
                <a:avLst/>
              </a:prstGeom>
              <a:blipFill rotWithShape="1">
                <a:blip r:embed="rId3"/>
                <a:stretch>
                  <a:fillRect l="-3" t="-29" r="4" b="-1306"/>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强化学习中的策略优化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nSpc>
                    <a:spcPct val="140000"/>
                  </a:lnSpc>
                </a:pPr>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给定当前策略</a:t>
                </a:r>
                <a14:m>
                  <m:oMath xmlns:m="http://schemas.openxmlformats.org/officeDocument/2006/math">
                    <m:r>
                      <a:rPr lang="en-US" altLang="zh-CN" sz="2800" i="1">
                        <a:latin typeface="Cambria Math" panose="02040503050406030204" pitchFamily="18" charset="0"/>
                      </a:rPr>
                      <m:t>𝝅</m:t>
                    </m:r>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、价值函数</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𝑽</m:t>
                        </m:r>
                      </m:e>
                      <m:sub>
                        <m:r>
                          <a:rPr lang="en-US" altLang="zh-CN" sz="2800" i="1">
                            <a:latin typeface="Cambria Math" panose="02040503050406030204" pitchFamily="18" charset="0"/>
                          </a:rPr>
                          <m:t>𝝅</m:t>
                        </m:r>
                      </m:sub>
                    </m:sSub>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和行动</a:t>
                </a:r>
                <a:r>
                  <a:rPr lang="en-US" altLang="zh-CN" sz="28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价值函数</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𝒒</m:t>
                        </m:r>
                      </m:e>
                      <m:sub>
                        <m:r>
                          <a:rPr lang="en-US" altLang="zh-CN" sz="2800" i="1">
                            <a:latin typeface="Cambria Math" panose="02040503050406030204" pitchFamily="18" charset="0"/>
                          </a:rPr>
                          <m:t>𝝅</m:t>
                        </m:r>
                      </m:sub>
                    </m:sSub>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时，可如下构造新的策略</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𝝅</m:t>
                        </m:r>
                      </m:e>
                      <m:sup>
                        <m:r>
                          <a:rPr lang="en-US" altLang="zh-CN" sz="2800" i="1">
                            <a:latin typeface="Cambria Math" panose="02040503050406030204" pitchFamily="18" charset="0"/>
                          </a:rPr>
                          <m:t>′</m:t>
                        </m:r>
                      </m:sup>
                    </m:sSup>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，只要</a:t>
                </a:r>
                <a:r>
                  <a:rPr lang="en-US" altLang="zh-CN" sz="2800"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𝝅</m:t>
                        </m:r>
                      </m:e>
                      <m:sup>
                        <m:r>
                          <a:rPr lang="en-US" altLang="zh-CN" sz="2800" i="1">
                            <a:latin typeface="Cambria Math" panose="02040503050406030204" pitchFamily="18" charset="0"/>
                          </a:rPr>
                          <m:t>′</m:t>
                        </m:r>
                      </m:sup>
                    </m:sSup>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满足如下条件：</a:t>
                </a:r>
                <a:endParaRPr lang="en-US" altLang="zh-CN" sz="2800" i="1" dirty="0">
                  <a:latin typeface="Times New Roman" panose="02020603050405020304" pitchFamily="16" charset="0"/>
                  <a:ea typeface="华文楷体" panose="02010600040101010101" pitchFamily="2" charset="-122"/>
                  <a:cs typeface="Times New Roman" panose="02020603050405020304" pitchFamily="16" charset="0"/>
                </a:endParaRPr>
              </a:p>
              <a:p>
                <a:pPr marL="0" indent="0" algn="ctr">
                  <a:lnSpc>
                    <a:spcPct val="140000"/>
                  </a:lnSpc>
                  <a:buNone/>
                </a:pPr>
                <a14:m>
                  <m:oMath xmlns:m="http://schemas.openxmlformats.org/officeDocument/2006/math">
                    <m:r>
                      <a:rPr lang="en-US" altLang="zh-CN" sz="2800" i="1">
                        <a:solidFill>
                          <a:srgbClr val="00B0F0"/>
                        </a:solidFill>
                        <a:latin typeface="Cambria Math" panose="02040503050406030204"/>
                      </a:rPr>
                      <m:t>                   </m:t>
                    </m:r>
                    <m:sSup>
                      <m:sSupPr>
                        <m:ctrlPr>
                          <a:rPr lang="en-US" altLang="zh-CN" sz="2800" i="1">
                            <a:solidFill>
                              <a:srgbClr val="00B0F0"/>
                            </a:solidFill>
                            <a:latin typeface="Cambria Math" panose="02040503050406030204" pitchFamily="18" charset="0"/>
                          </a:rPr>
                        </m:ctrlPr>
                      </m:sSupPr>
                      <m:e>
                        <m:r>
                          <a:rPr lang="en-US" altLang="zh-CN" sz="2800" i="1">
                            <a:solidFill>
                              <a:srgbClr val="00B0F0"/>
                            </a:solidFill>
                            <a:latin typeface="Cambria Math" panose="02040503050406030204" pitchFamily="18" charset="0"/>
                          </a:rPr>
                          <m:t>𝝅</m:t>
                        </m:r>
                      </m:e>
                      <m:sup>
                        <m:r>
                          <a:rPr lang="en-US" altLang="zh-CN" sz="2800" i="1">
                            <a:solidFill>
                              <a:srgbClr val="00B0F0"/>
                            </a:solidFill>
                            <a:latin typeface="Cambria Math" panose="02040503050406030204" pitchFamily="18" charset="0"/>
                          </a:rPr>
                          <m:t>′</m:t>
                        </m:r>
                      </m:sup>
                    </m:sSup>
                    <m:d>
                      <m:dPr>
                        <m:ctrlPr>
                          <a:rPr lang="en-US" altLang="zh-CN" sz="2800" i="1">
                            <a:solidFill>
                              <a:srgbClr val="00B0F0"/>
                            </a:solidFill>
                            <a:latin typeface="Cambria Math" panose="02040503050406030204" pitchFamily="18" charset="0"/>
                          </a:rPr>
                        </m:ctrlPr>
                      </m:dPr>
                      <m:e>
                        <m:r>
                          <a:rPr lang="en-US" altLang="zh-CN" sz="2800" i="1">
                            <a:solidFill>
                              <a:srgbClr val="00B0F0"/>
                            </a:solidFill>
                            <a:latin typeface="Cambria Math" panose="02040503050406030204" pitchFamily="18" charset="0"/>
                          </a:rPr>
                          <m:t>𝒔</m:t>
                        </m:r>
                      </m:e>
                    </m:d>
                    <m:r>
                      <a:rPr lang="en-US" altLang="zh-CN" sz="2800" i="1">
                        <a:solidFill>
                          <a:srgbClr val="00B0F0"/>
                        </a:solidFill>
                        <a:latin typeface="Cambria Math" panose="02040503050406030204" pitchFamily="18" charset="0"/>
                      </a:rPr>
                      <m:t>=</m:t>
                    </m:r>
                    <m:sSub>
                      <m:sSubPr>
                        <m:ctrlPr>
                          <a:rPr lang="en-US" altLang="zh-CN" sz="2800" i="1">
                            <a:solidFill>
                              <a:srgbClr val="00B0F0"/>
                            </a:solidFill>
                            <a:latin typeface="Cambria Math" panose="02040503050406030204" pitchFamily="18" charset="0"/>
                          </a:rPr>
                        </m:ctrlPr>
                      </m:sSubPr>
                      <m:e>
                        <m:r>
                          <a:rPr lang="en-US" altLang="zh-CN" sz="2800">
                            <a:solidFill>
                              <a:srgbClr val="00B0F0"/>
                            </a:solidFill>
                            <a:latin typeface="Cambria Math" panose="02040503050406030204" pitchFamily="18" charset="0"/>
                          </a:rPr>
                          <m:t>𝐚𝐫𝐠𝐦𝐚𝐱</m:t>
                        </m:r>
                      </m:e>
                      <m:sub>
                        <m:r>
                          <a:rPr lang="en-US" altLang="zh-CN" sz="2800" i="1">
                            <a:solidFill>
                              <a:srgbClr val="00B0F0"/>
                            </a:solidFill>
                            <a:latin typeface="Cambria Math" panose="02040503050406030204" pitchFamily="18" charset="0"/>
                          </a:rPr>
                          <m:t>𝒂</m:t>
                        </m:r>
                      </m:sub>
                    </m:sSub>
                    <m:sSub>
                      <m:sSubPr>
                        <m:ctrlPr>
                          <a:rPr lang="en-US" altLang="zh-CN" sz="2800" i="1">
                            <a:solidFill>
                              <a:srgbClr val="00B0F0"/>
                            </a:solidFill>
                            <a:latin typeface="Cambria Math" panose="02040503050406030204" pitchFamily="18" charset="0"/>
                          </a:rPr>
                        </m:ctrlPr>
                      </m:sSubPr>
                      <m:e>
                        <m:r>
                          <a:rPr lang="en-US" altLang="zh-CN" sz="2800" i="1">
                            <a:solidFill>
                              <a:srgbClr val="00B0F0"/>
                            </a:solidFill>
                            <a:latin typeface="Cambria Math" panose="02040503050406030204" pitchFamily="18" charset="0"/>
                          </a:rPr>
                          <m:t>𝒒</m:t>
                        </m:r>
                      </m:e>
                      <m:sub>
                        <m:r>
                          <a:rPr lang="en-US" altLang="zh-CN" sz="2800" i="1">
                            <a:solidFill>
                              <a:srgbClr val="00B0F0"/>
                            </a:solidFill>
                            <a:latin typeface="Cambria Math" panose="02040503050406030204" pitchFamily="18" charset="0"/>
                          </a:rPr>
                          <m:t>𝝅</m:t>
                        </m:r>
                      </m:sub>
                    </m:sSub>
                    <m:r>
                      <a:rPr lang="en-US" altLang="zh-CN" sz="2800" i="1" smtClean="0">
                        <a:solidFill>
                          <a:srgbClr val="00B0F0"/>
                        </a:solidFill>
                        <a:latin typeface="Cambria Math" panose="02040503050406030204" pitchFamily="18" charset="0"/>
                      </a:rPr>
                      <m:t>(</m:t>
                    </m:r>
                    <m:r>
                      <a:rPr lang="en-US" altLang="zh-CN" sz="2800" i="1">
                        <a:solidFill>
                          <a:srgbClr val="00B0F0"/>
                        </a:solidFill>
                        <a:latin typeface="Cambria Math" panose="02040503050406030204" pitchFamily="18" charset="0"/>
                      </a:rPr>
                      <m:t>𝒔</m:t>
                    </m:r>
                    <m:r>
                      <a:rPr lang="en-US" altLang="zh-CN" sz="2800" i="1">
                        <a:solidFill>
                          <a:srgbClr val="00B0F0"/>
                        </a:solidFill>
                        <a:latin typeface="Cambria Math" panose="02040503050406030204" pitchFamily="18" charset="0"/>
                      </a:rPr>
                      <m:t>,</m:t>
                    </m:r>
                    <m:r>
                      <a:rPr lang="en-US" altLang="zh-CN" sz="2800" i="1">
                        <a:solidFill>
                          <a:srgbClr val="00B0F0"/>
                        </a:solidFill>
                        <a:latin typeface="Cambria Math" panose="02040503050406030204" pitchFamily="18" charset="0"/>
                      </a:rPr>
                      <m:t>𝒂</m:t>
                    </m:r>
                    <m:r>
                      <a:rPr lang="en-US" altLang="zh-CN" sz="2800" i="1" smtClean="0">
                        <a:solidFill>
                          <a:srgbClr val="00B0F0"/>
                        </a:solidFill>
                        <a:latin typeface="Cambria Math" panose="02040503050406030204" pitchFamily="18" charset="0"/>
                      </a:rPr>
                      <m:t>)</m:t>
                    </m:r>
                  </m:oMath>
                </a14:m>
                <a:r>
                  <a:rPr lang="en-US" altLang="zh-CN" sz="2800" dirty="0">
                    <a:solidFill>
                      <a:srgbClr val="00B0F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800" dirty="0">
                    <a:solidFill>
                      <a:srgbClr val="00B0F0"/>
                    </a:solidFill>
                    <a:latin typeface="Times New Roman" panose="02020603050405020304" pitchFamily="16" charset="0"/>
                    <a:ea typeface="华文楷体" panose="02010600040101010101" pitchFamily="2" charset="-122"/>
                    <a:cs typeface="Times New Roman" panose="02020603050405020304" pitchFamily="16" charset="0"/>
                  </a:rPr>
                  <a:t>对于任意</a:t>
                </a:r>
                <a14:m>
                  <m:oMath xmlns:m="http://schemas.openxmlformats.org/officeDocument/2006/math">
                    <m:r>
                      <a:rPr lang="en-US" altLang="zh-CN" sz="2800" i="1">
                        <a:solidFill>
                          <a:srgbClr val="00B0F0"/>
                        </a:solidFill>
                        <a:latin typeface="Cambria Math" panose="02040503050406030204" pitchFamily="18" charset="0"/>
                      </a:rPr>
                      <m:t>𝒔</m:t>
                    </m:r>
                    <m:r>
                      <a:rPr lang="en-US" altLang="zh-CN" sz="2800" i="1">
                        <a:solidFill>
                          <a:srgbClr val="00B0F0"/>
                        </a:solidFill>
                        <a:latin typeface="Cambria Math" panose="02040503050406030204" pitchFamily="18" charset="0"/>
                      </a:rPr>
                      <m:t>∈</m:t>
                    </m:r>
                    <m:r>
                      <a:rPr lang="en-US" altLang="zh-CN" sz="2800" i="1">
                        <a:solidFill>
                          <a:srgbClr val="00B0F0"/>
                        </a:solidFill>
                        <a:latin typeface="Cambria Math" panose="02040503050406030204" pitchFamily="18" charset="0"/>
                      </a:rPr>
                      <m:t>𝑺</m:t>
                    </m:r>
                  </m:oMath>
                </a14:m>
                <a:r>
                  <a:rPr lang="en-US" altLang="zh-CN" sz="2800" dirty="0">
                    <a:solidFill>
                      <a:srgbClr val="00B0F0"/>
                    </a:solidFill>
                    <a:latin typeface="Times New Roman" panose="02020603050405020304" pitchFamily="16" charset="0"/>
                    <a:ea typeface="华文楷体" panose="02010600040101010101" pitchFamily="2" charset="-122"/>
                    <a:cs typeface="Times New Roman" panose="02020603050405020304" pitchFamily="16" charset="0"/>
                  </a:rPr>
                  <a:t>)</a:t>
                </a:r>
                <a:endParaRPr lang="en-US" altLang="zh-CN" sz="2800" dirty="0">
                  <a:solidFill>
                    <a:srgbClr val="00B0F0"/>
                  </a:solidFill>
                  <a:latin typeface="Times New Roman" panose="02020603050405020304" pitchFamily="16" charset="0"/>
                  <a:ea typeface="华文楷体" panose="02010600040101010101" pitchFamily="2" charset="-122"/>
                  <a:cs typeface="Times New Roman" panose="02020603050405020304" pitchFamily="16" charset="0"/>
                </a:endParaRPr>
              </a:p>
              <a:p>
                <a:pPr>
                  <a:lnSpc>
                    <a:spcPct val="140000"/>
                  </a:lnSpc>
                </a:pPr>
                <a14:m>
                  <m:oMath xmlns:m="http://schemas.openxmlformats.org/officeDocument/2006/math">
                    <m:r>
                      <a:rPr lang="en-US" altLang="zh-CN" sz="2800" i="1">
                        <a:latin typeface="Cambria Math" panose="02040503050406030204" pitchFamily="18" charset="0"/>
                      </a:rPr>
                      <m:t>𝝅</m:t>
                    </m:r>
                    <m:r>
                      <a:rPr lang="en-US" altLang="zh-CN" sz="2800" i="1">
                        <a:latin typeface="Cambria Math" panose="02040503050406030204" pitchFamily="18" charset="0"/>
                      </a:rPr>
                      <m:t>′</m:t>
                    </m:r>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便是对</a:t>
                </a:r>
                <a14:m>
                  <m:oMath xmlns:m="http://schemas.openxmlformats.org/officeDocument/2006/math">
                    <m:r>
                      <a:rPr lang="en-US" altLang="zh-CN" sz="2800" i="1">
                        <a:latin typeface="Cambria Math" panose="02040503050406030204" pitchFamily="18" charset="0"/>
                      </a:rPr>
                      <m:t>𝝅</m:t>
                    </m:r>
                  </m:oMath>
                </a14:m>
                <a:r>
                  <a:rPr lang="zh-CN" altLang="en-US" sz="2800" dirty="0">
                    <a:latin typeface="Times New Roman" panose="02020603050405020304" pitchFamily="16" charset="0"/>
                    <a:ea typeface="华文楷体" panose="02010600040101010101" pitchFamily="2" charset="-122"/>
                    <a:cs typeface="Times New Roman" panose="02020603050405020304" pitchFamily="16" charset="0"/>
                  </a:rPr>
                  <a:t>的一个改进。</a:t>
                </a:r>
                <a:r>
                  <a:rPr lang="zh-CN" altLang="zh-CN" sz="2800" dirty="0">
                    <a:latin typeface="Times New Roman" panose="02020603050405020304" pitchFamily="16" charset="0"/>
                    <a:ea typeface="华文楷体" panose="02010600040101010101" pitchFamily="2" charset="-122"/>
                    <a:cs typeface="Times New Roman" panose="02020603050405020304" pitchFamily="16" charset="0"/>
                  </a:rPr>
                  <a:t>于是对于任意</a:t>
                </a:r>
                <a14:m>
                  <m:oMath xmlns:m="http://schemas.openxmlformats.org/officeDocument/2006/math">
                    <m:r>
                      <a:rPr lang="en-US" altLang="zh-CN" sz="2800" i="1">
                        <a:latin typeface="Cambria Math" panose="02040503050406030204"/>
                      </a:rPr>
                      <m:t>𝒔</m:t>
                    </m:r>
                    <m:r>
                      <a:rPr lang="en-US" altLang="zh-CN" sz="2800" i="1">
                        <a:latin typeface="Cambria Math" panose="02040503050406030204"/>
                      </a:rPr>
                      <m:t>∈</m:t>
                    </m:r>
                    <m:r>
                      <a:rPr lang="en-US" altLang="zh-CN" sz="2800" i="1">
                        <a:latin typeface="Cambria Math" panose="02040503050406030204"/>
                      </a:rPr>
                      <m:t>𝑺</m:t>
                    </m:r>
                  </m:oMath>
                </a14:m>
                <a:r>
                  <a:rPr lang="zh-CN" altLang="zh-CN" sz="2800" dirty="0">
                    <a:latin typeface="Times New Roman" panose="02020603050405020304" pitchFamily="16" charset="0"/>
                    <a:ea typeface="华文楷体" panose="02010600040101010101" pitchFamily="2" charset="-122"/>
                    <a:cs typeface="Times New Roman" panose="02020603050405020304" pitchFamily="16" charset="0"/>
                  </a:rPr>
                  <a:t>，有</a:t>
                </a:r>
                <a:endParaRPr lang="zh-CN" altLang="zh-CN" sz="2800" dirty="0">
                  <a:latin typeface="Times New Roman" panose="02020603050405020304" pitchFamily="16" charset="0"/>
                  <a:ea typeface="华文楷体" panose="02010600040101010101" pitchFamily="2" charset="-122"/>
                  <a:cs typeface="Times New Roman" panose="02020603050405020304" pitchFamily="16" charset="0"/>
                </a:endParaRPr>
              </a:p>
              <a:p>
                <a:pPr marL="0" indent="0">
                  <a:lnSpc>
                    <a:spcPct val="140000"/>
                  </a:lnSpc>
                  <a:buNone/>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a:rPr>
                            <m:t>𝒒</m:t>
                          </m:r>
                        </m:e>
                        <m:sub>
                          <m:r>
                            <a:rPr lang="en-US" altLang="zh-CN" sz="2800" i="1">
                              <a:latin typeface="Cambria Math" panose="02040503050406030204"/>
                            </a:rPr>
                            <m:t>𝝅</m:t>
                          </m:r>
                        </m:sub>
                      </m:sSub>
                      <m:d>
                        <m:dPr>
                          <m:ctrlPr>
                            <a:rPr lang="zh-CN" altLang="zh-CN" sz="2800" i="1">
                              <a:latin typeface="Cambria Math" panose="02040503050406030204" pitchFamily="18" charset="0"/>
                            </a:rPr>
                          </m:ctrlPr>
                        </m:dPr>
                        <m:e>
                          <m:r>
                            <a:rPr lang="en-US" altLang="zh-CN" sz="2800" i="1">
                              <a:latin typeface="Cambria Math" panose="02040503050406030204"/>
                            </a:rPr>
                            <m:t>𝒔</m:t>
                          </m:r>
                          <m:r>
                            <a:rPr lang="en-US" altLang="zh-CN" sz="2800" i="1">
                              <a:latin typeface="Cambria Math" panose="02040503050406030204"/>
                            </a:rPr>
                            <m:t>, </m:t>
                          </m:r>
                          <m:sSup>
                            <m:sSupPr>
                              <m:ctrlPr>
                                <a:rPr lang="zh-CN" altLang="zh-CN" sz="2800" i="1">
                                  <a:latin typeface="Cambria Math" panose="02040503050406030204" pitchFamily="18" charset="0"/>
                                </a:rPr>
                              </m:ctrlPr>
                            </m:sSupPr>
                            <m:e>
                              <m:r>
                                <a:rPr lang="en-US" altLang="zh-CN" sz="2800" i="1">
                                  <a:latin typeface="Cambria Math" panose="02040503050406030204"/>
                                </a:rPr>
                                <m:t>𝝅</m:t>
                              </m:r>
                            </m:e>
                            <m:sup>
                              <m:r>
                                <a:rPr lang="en-US" altLang="zh-CN" sz="2800" i="1">
                                  <a:latin typeface="Cambria Math" panose="02040503050406030204"/>
                                </a:rPr>
                                <m:t>′</m:t>
                              </m:r>
                            </m:sup>
                          </m:sSup>
                          <m:d>
                            <m:dPr>
                              <m:ctrlPr>
                                <a:rPr lang="zh-CN" altLang="zh-CN" sz="2800" i="1">
                                  <a:latin typeface="Cambria Math" panose="02040503050406030204" pitchFamily="18" charset="0"/>
                                </a:rPr>
                              </m:ctrlPr>
                            </m:dPr>
                            <m:e>
                              <m:r>
                                <a:rPr lang="en-US" altLang="zh-CN" sz="2800" i="1">
                                  <a:latin typeface="Cambria Math" panose="02040503050406030204"/>
                                </a:rPr>
                                <m:t>𝒔</m:t>
                              </m:r>
                            </m:e>
                          </m:d>
                        </m:e>
                      </m:d>
                      <m:r>
                        <m:rPr>
                          <m:aln/>
                        </m:rP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𝒒</m:t>
                          </m:r>
                        </m:e>
                        <m:sub>
                          <m:r>
                            <a:rPr lang="en-US" altLang="zh-CN" sz="2800" i="1">
                              <a:latin typeface="Cambria Math" panose="02040503050406030204"/>
                            </a:rPr>
                            <m:t>𝝅</m:t>
                          </m:r>
                        </m:sub>
                      </m:sSub>
                      <m:d>
                        <m:dPr>
                          <m:ctrlPr>
                            <a:rPr lang="zh-CN" altLang="zh-CN" sz="2800" i="1">
                              <a:latin typeface="Cambria Math" panose="02040503050406030204" pitchFamily="18" charset="0"/>
                            </a:rPr>
                          </m:ctrlPr>
                        </m:dPr>
                        <m:e>
                          <m:r>
                            <a:rPr lang="en-US" altLang="zh-CN" sz="2800" i="1">
                              <a:latin typeface="Cambria Math" panose="02040503050406030204"/>
                            </a:rPr>
                            <m:t>𝒔</m:t>
                          </m:r>
                          <m:r>
                            <a:rPr lang="en-US" altLang="zh-CN" sz="2800" i="1">
                              <a:latin typeface="Cambria Math" panose="02040503050406030204"/>
                            </a:rPr>
                            <m:t>, </m:t>
                          </m:r>
                          <m:sSub>
                            <m:sSubPr>
                              <m:ctrlPr>
                                <a:rPr lang="zh-CN" altLang="zh-CN" sz="2800" i="1">
                                  <a:latin typeface="Cambria Math" panose="02040503050406030204" pitchFamily="18" charset="0"/>
                                </a:rPr>
                              </m:ctrlPr>
                            </m:sSubPr>
                            <m:e>
                              <m:r>
                                <a:rPr lang="en-US" altLang="zh-CN" sz="2800" i="1">
                                  <a:latin typeface="Cambria Math" panose="02040503050406030204"/>
                                </a:rPr>
                                <m:t>𝐚𝐫𝐠𝐦𝐚𝐱</m:t>
                              </m:r>
                            </m:e>
                            <m:sub>
                              <m:r>
                                <a:rPr lang="en-US" altLang="zh-CN" sz="2800" i="1">
                                  <a:latin typeface="Cambria Math" panose="02040503050406030204"/>
                                </a:rPr>
                                <m:t>𝒂</m:t>
                              </m:r>
                            </m:sub>
                          </m:sSub>
                          <m:r>
                            <a:rPr lang="en-US" altLang="zh-CN" sz="2800" i="1">
                              <a:latin typeface="Cambria Math" panose="02040503050406030204"/>
                            </a:rPr>
                            <m:t> </m:t>
                          </m:r>
                          <m:sSub>
                            <m:sSubPr>
                              <m:ctrlPr>
                                <a:rPr lang="zh-CN" altLang="zh-CN" sz="2800" i="1">
                                  <a:latin typeface="Cambria Math" panose="02040503050406030204" pitchFamily="18" charset="0"/>
                                </a:rPr>
                              </m:ctrlPr>
                            </m:sSubPr>
                            <m:e>
                              <m:r>
                                <a:rPr lang="en-US" altLang="zh-CN" sz="2800" i="1">
                                  <a:latin typeface="Cambria Math" panose="02040503050406030204"/>
                                </a:rPr>
                                <m:t>𝒒</m:t>
                              </m:r>
                            </m:e>
                            <m:sub>
                              <m:r>
                                <a:rPr lang="en-US" altLang="zh-CN" sz="2800" i="1">
                                  <a:latin typeface="Cambria Math" panose="02040503050406030204"/>
                                </a:rPr>
                                <m:t>𝝅</m:t>
                              </m:r>
                            </m:sub>
                          </m:sSub>
                          <m:d>
                            <m:dPr>
                              <m:ctrlPr>
                                <a:rPr lang="zh-CN" altLang="zh-CN" sz="2800" i="1">
                                  <a:latin typeface="Cambria Math" panose="02040503050406030204" pitchFamily="18" charset="0"/>
                                </a:rPr>
                              </m:ctrlPr>
                            </m:dPr>
                            <m:e>
                              <m:r>
                                <a:rPr lang="en-US" altLang="zh-CN" sz="2800" i="1">
                                  <a:latin typeface="Cambria Math" panose="02040503050406030204"/>
                                </a:rPr>
                                <m:t>𝒔</m:t>
                              </m:r>
                              <m:r>
                                <a:rPr lang="en-US" altLang="zh-CN" sz="2800" i="1">
                                  <a:latin typeface="Cambria Math" panose="02040503050406030204"/>
                                </a:rPr>
                                <m:t>,</m:t>
                              </m:r>
                              <m:r>
                                <a:rPr lang="en-US" altLang="zh-CN" sz="2800" i="1">
                                  <a:latin typeface="Cambria Math" panose="02040503050406030204"/>
                                </a:rPr>
                                <m:t>𝒂</m:t>
                              </m:r>
                            </m:e>
                          </m:d>
                        </m:e>
                      </m:d>
                      <m:r>
                        <m:rPr>
                          <m:aln/>
                        </m:rPr>
                        <a:rPr lang="en-US" altLang="zh-CN" sz="2800" i="1">
                          <a:latin typeface="Cambria Math" panose="02040503050406030204"/>
                        </a:rPr>
                        <m:t>=</m:t>
                      </m:r>
                      <m:func>
                        <m:funcPr>
                          <m:ctrlPr>
                            <a:rPr lang="zh-CN" altLang="zh-CN" sz="2800" i="1">
                              <a:latin typeface="Cambria Math" panose="02040503050406030204" pitchFamily="18" charset="0"/>
                            </a:rPr>
                          </m:ctrlPr>
                        </m:funcPr>
                        <m:fName>
                          <m:limLow>
                            <m:limLowPr>
                              <m:ctrlPr>
                                <a:rPr lang="zh-CN" altLang="zh-CN" sz="2800" i="1">
                                  <a:latin typeface="Cambria Math" panose="02040503050406030204" pitchFamily="18" charset="0"/>
                                </a:rPr>
                              </m:ctrlPr>
                            </m:limLowPr>
                            <m:e>
                              <m:r>
                                <a:rPr lang="en-US" altLang="zh-CN" sz="2800" i="1">
                                  <a:latin typeface="Cambria Math" panose="02040503050406030204"/>
                                </a:rPr>
                                <m:t>𝐦𝐚𝐱</m:t>
                              </m:r>
                            </m:e>
                            <m:lim>
                              <m:r>
                                <a:rPr lang="en-US" altLang="zh-CN" sz="2800" i="1">
                                  <a:latin typeface="Cambria Math" panose="02040503050406030204"/>
                                </a:rPr>
                                <m:t>𝒂</m:t>
                              </m:r>
                            </m:lim>
                          </m:limLow>
                        </m:fName>
                        <m:e>
                          <m:sSub>
                            <m:sSubPr>
                              <m:ctrlPr>
                                <a:rPr lang="zh-CN" altLang="zh-CN" sz="2800" i="1">
                                  <a:latin typeface="Cambria Math" panose="02040503050406030204" pitchFamily="18" charset="0"/>
                                </a:rPr>
                              </m:ctrlPr>
                            </m:sSubPr>
                            <m:e>
                              <m:r>
                                <a:rPr lang="en-US" altLang="zh-CN" sz="2800" i="1">
                                  <a:latin typeface="Cambria Math" panose="02040503050406030204"/>
                                </a:rPr>
                                <m:t>𝒒</m:t>
                              </m:r>
                            </m:e>
                            <m:sub>
                              <m:r>
                                <a:rPr lang="en-US" altLang="zh-CN" sz="2800" i="1">
                                  <a:latin typeface="Cambria Math" panose="02040503050406030204"/>
                                </a:rPr>
                                <m:t>𝝅</m:t>
                              </m:r>
                            </m:sub>
                          </m:sSub>
                          <m:d>
                            <m:dPr>
                              <m:ctrlPr>
                                <a:rPr lang="zh-CN" altLang="zh-CN" sz="2800" i="1">
                                  <a:latin typeface="Cambria Math" panose="02040503050406030204" pitchFamily="18" charset="0"/>
                                </a:rPr>
                              </m:ctrlPr>
                            </m:dPr>
                            <m:e>
                              <m:r>
                                <a:rPr lang="en-US" altLang="zh-CN" sz="2800" i="1">
                                  <a:latin typeface="Cambria Math" panose="02040503050406030204"/>
                                </a:rPr>
                                <m:t>𝒔</m:t>
                              </m:r>
                              <m:r>
                                <a:rPr lang="en-US" altLang="zh-CN" sz="2800" i="1">
                                  <a:latin typeface="Cambria Math" panose="02040503050406030204"/>
                                </a:rPr>
                                <m:t>,</m:t>
                              </m:r>
                              <m:r>
                                <a:rPr lang="en-US" altLang="zh-CN" sz="2800" i="1">
                                  <a:latin typeface="Cambria Math" panose="02040503050406030204"/>
                                </a:rPr>
                                <m:t>𝒂</m:t>
                              </m:r>
                            </m:e>
                          </m:d>
                        </m:e>
                      </m:func>
                      <m:r>
                        <m:rPr>
                          <m:aln/>
                        </m:rP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𝒒</m:t>
                          </m:r>
                        </m:e>
                        <m:sub>
                          <m:r>
                            <a:rPr lang="en-US" altLang="zh-CN" sz="2800" i="1">
                              <a:latin typeface="Cambria Math" panose="02040503050406030204"/>
                            </a:rPr>
                            <m:t>𝝅</m:t>
                          </m:r>
                        </m:sub>
                      </m:sSub>
                      <m:r>
                        <a:rPr lang="en-US" altLang="zh-CN" sz="2800" i="1" smtClean="0">
                          <a:latin typeface="Cambria Math" panose="02040503050406030204"/>
                        </a:rPr>
                        <m:t>(</m:t>
                      </m:r>
                      <m:r>
                        <a:rPr lang="en-US" altLang="zh-CN" sz="2800" i="1">
                          <a:latin typeface="Cambria Math" panose="02040503050406030204"/>
                        </a:rPr>
                        <m:t>𝒔</m:t>
                      </m:r>
                      <m:r>
                        <a:rPr lang="en-US" altLang="zh-CN" sz="2800" i="1">
                          <a:latin typeface="Cambria Math" panose="02040503050406030204"/>
                        </a:rPr>
                        <m:t>,</m:t>
                      </m:r>
                      <m:r>
                        <a:rPr lang="en-US" altLang="zh-CN" sz="2800" i="1">
                          <a:latin typeface="Cambria Math" panose="02040503050406030204"/>
                        </a:rPr>
                        <m:t>𝝅</m:t>
                      </m:r>
                      <m:d>
                        <m:dPr>
                          <m:ctrlPr>
                            <a:rPr lang="zh-CN" altLang="zh-CN" sz="2800" i="1">
                              <a:latin typeface="Cambria Math" panose="02040503050406030204" pitchFamily="18" charset="0"/>
                            </a:rPr>
                          </m:ctrlPr>
                        </m:dPr>
                        <m:e>
                          <m:r>
                            <a:rPr lang="en-US" altLang="zh-CN" sz="2800" i="1">
                              <a:latin typeface="Cambria Math" panose="02040503050406030204"/>
                            </a:rPr>
                            <m:t>𝒔</m:t>
                          </m:r>
                        </m:e>
                      </m:d>
                      <m:r>
                        <a:rPr lang="en-US" altLang="zh-CN" sz="2800" i="1" smtClean="0">
                          <a:latin typeface="Cambria Math" panose="02040503050406030204"/>
                        </a:rPr>
                        <m:t>)</m:t>
                      </m:r>
                    </m:oMath>
                  </m:oMathPara>
                </a14:m>
                <a:endParaRPr lang="en-US" altLang="zh-CN" sz="2800" dirty="0">
                  <a:latin typeface="Times New Roman" panose="02020603050405020304" pitchFamily="16" charset="0"/>
                  <a:ea typeface="华文楷体" panose="02010600040101010101" pitchFamily="2" charset="-122"/>
                  <a:cs typeface="Times New Roman" panose="02020603050405020304" pitchFamily="16" charset="0"/>
                </a:endParaRPr>
              </a:p>
              <a:p>
                <a:pPr>
                  <a:lnSpc>
                    <a:spcPct val="140000"/>
                  </a:lnSpc>
                </a:pPr>
                <a:endParaRPr lang="zh-CN" altLang="en-US" sz="2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强化学习中的策略优化：机器人寻路问题为例子</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759916" y="968094"/>
                <a:ext cx="9731621" cy="1938992"/>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假设当前价值函数在右图中给出，策略用箭头表示，对状态</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oMath>
                </a14:m>
                <a:r>
                  <a:rPr lang="zh-CN" altLang="en-US" sz="2400" dirty="0">
                    <a:latin typeface="黑体" panose="02010609060101010101" pitchFamily="49" charset="-122"/>
                    <a:ea typeface="黑体" panose="02010609060101010101" pitchFamily="49" charset="-122"/>
                  </a:rPr>
                  <a:t>而言：</a:t>
                </a:r>
                <a:endParaRPr lang="en-US" altLang="zh-CN" sz="24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𝑞</m:t>
                          </m:r>
                        </m:e>
                        <m:sub>
                          <m:r>
                            <a:rPr lang="en-US" altLang="zh-CN" sz="2800" b="0" i="1" smtClean="0">
                              <a:latin typeface="Cambria Math" panose="02040503050406030204" pitchFamily="18" charset="0"/>
                              <a:ea typeface="黑体" panose="02010609060101010101" pitchFamily="49" charset="-122"/>
                            </a:rPr>
                            <m:t>𝜋</m:t>
                          </m:r>
                        </m:sub>
                      </m:sSub>
                      <m:d>
                        <m:dPr>
                          <m:ctrlPr>
                            <a:rPr lang="en-US" altLang="zh-CN" sz="2800" b="0" i="1" smtClean="0">
                              <a:latin typeface="Cambria Math" panose="02040503050406030204" pitchFamily="18" charset="0"/>
                              <a:ea typeface="黑体" panose="02010609060101010101" pitchFamily="49" charset="-122"/>
                            </a:rPr>
                          </m:ctrlPr>
                        </m:dPr>
                        <m:e>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1</m:t>
                              </m:r>
                            </m:sub>
                          </m:sSub>
                          <m:r>
                            <a:rPr lang="en-US" altLang="zh-CN" sz="2800" b="0" i="1" smtClean="0">
                              <a:latin typeface="Cambria Math" panose="02040503050406030204" pitchFamily="18" charset="0"/>
                              <a:ea typeface="黑体" panose="02010609060101010101" pitchFamily="49" charset="-122"/>
                            </a:rPr>
                            <m:t>,</m:t>
                          </m:r>
                          <m:r>
                            <a:rPr lang="zh-CN" altLang="en-US" sz="2800" i="1">
                              <a:latin typeface="Cambria Math" panose="02040503050406030204" pitchFamily="18" charset="0"/>
                              <a:ea typeface="黑体" panose="02010609060101010101" pitchFamily="49" charset="-122"/>
                            </a:rPr>
                            <m:t>上</m:t>
                          </m:r>
                        </m:e>
                      </m:d>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99</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3</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297</m:t>
                      </m:r>
                    </m:oMath>
                    <m:oMath xmlns:m="http://schemas.openxmlformats.org/officeDocument/2006/math">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𝑞</m:t>
                          </m:r>
                        </m:e>
                        <m:sub>
                          <m:r>
                            <a:rPr lang="en-US" altLang="zh-CN" sz="2800" b="0" i="1" smtClean="0">
                              <a:latin typeface="Cambria Math" panose="02040503050406030204" pitchFamily="18" charset="0"/>
                              <a:ea typeface="黑体" panose="02010609060101010101" pitchFamily="49" charset="-122"/>
                            </a:rPr>
                            <m:t>𝜋</m:t>
                          </m:r>
                        </m:sub>
                      </m:sSub>
                      <m:d>
                        <m:dPr>
                          <m:ctrlPr>
                            <a:rPr lang="en-US" altLang="zh-CN" sz="2800" b="0" i="1" smtClean="0">
                              <a:latin typeface="Cambria Math" panose="02040503050406030204" pitchFamily="18" charset="0"/>
                              <a:ea typeface="黑体" panose="02010609060101010101" pitchFamily="49" charset="-122"/>
                            </a:rPr>
                          </m:ctrlPr>
                        </m:dPr>
                        <m:e>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1</m:t>
                              </m:r>
                            </m:sub>
                          </m:sSub>
                          <m:r>
                            <a:rPr lang="en-US" altLang="zh-CN" sz="2800" b="0" i="1" smtClean="0">
                              <a:latin typeface="Cambria Math" panose="02040503050406030204" pitchFamily="18" charset="0"/>
                              <a:ea typeface="黑体" panose="02010609060101010101" pitchFamily="49" charset="-122"/>
                            </a:rPr>
                            <m:t>,</m:t>
                          </m:r>
                          <m:r>
                            <a:rPr lang="zh-CN" altLang="en-US" sz="2800" i="1">
                              <a:latin typeface="Cambria Math" panose="02040503050406030204" pitchFamily="18" charset="0"/>
                              <a:ea typeface="黑体" panose="02010609060101010101" pitchFamily="49" charset="-122"/>
                            </a:rPr>
                            <m:t>右</m:t>
                          </m:r>
                        </m:e>
                      </m:d>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99</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4</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0</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396</m:t>
                      </m:r>
                    </m:oMath>
                  </m:oMathPara>
                </a14:m>
                <a:endParaRPr lang="en-US" altLang="zh-CN" sz="2800" b="0" dirty="0">
                  <a:latin typeface="黑体" panose="02010609060101010101" pitchFamily="49" charset="-122"/>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759916" y="968094"/>
                <a:ext cx="9731621" cy="1938992"/>
              </a:xfrm>
              <a:prstGeom prst="rect">
                <a:avLst/>
              </a:prstGeom>
              <a:blipFill rotWithShape="1">
                <a:blip r:embed="rId1"/>
                <a:stretch>
                  <a:fillRect l="-5" t="-18" r="1" b="3"/>
                </a:stretch>
              </a:blipFill>
            </p:spPr>
            <p:txBody>
              <a:bodyPr/>
              <a:lstStyle/>
              <a:p>
                <a:r>
                  <a:rPr lang="zh-CN" altLang="en-US">
                    <a:noFill/>
                  </a:rPr>
                  <a:t> </a:t>
                </a:r>
              </a:p>
            </p:txBody>
          </p:sp>
        </mc:Fallback>
      </mc:AlternateContent>
      <p:sp>
        <p:nvSpPr>
          <p:cNvPr id="5" name="矩形 4"/>
          <p:cNvSpPr/>
          <p:nvPr/>
        </p:nvSpPr>
        <p:spPr>
          <a:xfrm>
            <a:off x="4851496" y="2308925"/>
            <a:ext cx="221942"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6" name="文本框 5"/>
              <p:cNvSpPr txBox="1"/>
              <p:nvPr/>
            </p:nvSpPr>
            <p:spPr>
              <a:xfrm>
                <a:off x="4058719" y="2772052"/>
                <a:ext cx="152907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𝑅</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r>
                        <a:rPr lang="en-US" altLang="zh-CN" sz="2000" b="0" i="0"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m:rPr>
                              <m:sty m:val="p"/>
                            </m:rPr>
                            <a:rPr lang="en-US" altLang="zh-CN" sz="2000" b="0" i="0" smtClean="0">
                              <a:latin typeface="Cambria Math" panose="02040503050406030204" pitchFamily="18" charset="0"/>
                              <a:ea typeface="黑体" panose="02010609060101010101" pitchFamily="49" charset="-122"/>
                            </a:rPr>
                            <m:t>s</m:t>
                          </m:r>
                        </m:e>
                        <m:sub>
                          <m:r>
                            <a:rPr lang="en-US" altLang="zh-CN" sz="2000" b="0" i="0" smtClean="0">
                              <a:latin typeface="Cambria Math" panose="02040503050406030204" pitchFamily="18" charset="0"/>
                              <a:ea typeface="黑体" panose="02010609060101010101" pitchFamily="49" charset="-122"/>
                            </a:rPr>
                            <m:t>2</m:t>
                          </m:r>
                        </m:sub>
                      </m:sSub>
                      <m:r>
                        <a:rPr lang="en-US" altLang="zh-CN" sz="2000" b="0" i="0"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4058719" y="2772052"/>
                <a:ext cx="1529073" cy="400110"/>
              </a:xfrm>
              <a:prstGeom prst="rect">
                <a:avLst/>
              </a:prstGeom>
              <a:blipFill rotWithShape="1">
                <a:blip r:embed="rId2"/>
                <a:stretch>
                  <a:fillRect l="-28" t="-69" r="28" b="84"/>
                </a:stretch>
              </a:blipFill>
            </p:spPr>
            <p:txBody>
              <a:bodyPr/>
              <a:lstStyle/>
              <a:p>
                <a:r>
                  <a:rPr lang="zh-CN" altLang="en-US">
                    <a:noFill/>
                  </a:rPr>
                  <a:t> </a:t>
                </a:r>
              </a:p>
            </p:txBody>
          </p:sp>
        </mc:Fallback>
      </mc:AlternateContent>
      <p:sp>
        <p:nvSpPr>
          <p:cNvPr id="7" name="文本框 6"/>
          <p:cNvSpPr txBox="1"/>
          <p:nvPr/>
        </p:nvSpPr>
        <p:spPr>
          <a:xfrm>
            <a:off x="161674" y="2264221"/>
            <a:ext cx="2139074" cy="1384995"/>
          </a:xfrm>
          <a:prstGeom prst="rect">
            <a:avLst/>
          </a:prstGeom>
          <a:noFill/>
          <a:ln>
            <a:solidFill>
              <a:schemeClr val="accent1"/>
            </a:solidFill>
          </a:ln>
        </p:spPr>
        <p:txBody>
          <a:bodyPr wrap="square" rtlCol="0">
            <a:spAutoFit/>
          </a:bodyPr>
          <a:lstStyle/>
          <a:p>
            <a:pPr algn="ctr"/>
            <a:r>
              <a:rPr lang="zh-CN" altLang="en-US" sz="2800" dirty="0">
                <a:ea typeface="黑体" panose="02010609060101010101" pitchFamily="49" charset="-122"/>
              </a:rPr>
              <a:t>注意这个问题里状态转移是确定的</a:t>
            </a:r>
            <a:endParaRPr lang="zh-CN" altLang="en-US" sz="2800" dirty="0">
              <a:ea typeface="黑体" panose="02010609060101010101" pitchFamily="49" charset="-122"/>
            </a:endParaRPr>
          </a:p>
        </p:txBody>
      </p:sp>
      <p:sp>
        <p:nvSpPr>
          <p:cNvPr id="8" name="矩形 7"/>
          <p:cNvSpPr/>
          <p:nvPr/>
        </p:nvSpPr>
        <p:spPr>
          <a:xfrm>
            <a:off x="5407315" y="2308924"/>
            <a:ext cx="751363"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9" name="矩形 8"/>
          <p:cNvSpPr/>
          <p:nvPr/>
        </p:nvSpPr>
        <p:spPr>
          <a:xfrm>
            <a:off x="6450071" y="2308924"/>
            <a:ext cx="60037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0" name="文本框 9"/>
              <p:cNvSpPr txBox="1"/>
              <p:nvPr/>
            </p:nvSpPr>
            <p:spPr>
              <a:xfrm>
                <a:off x="5651290" y="2707031"/>
                <a:ext cx="383888"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𝛾</m:t>
                      </m:r>
                    </m:oMath>
                  </m:oMathPara>
                </a14:m>
                <a:endParaRPr lang="zh-CN" altLang="en-US" sz="2000" dirty="0">
                  <a:ea typeface="黑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5651290" y="2707031"/>
                <a:ext cx="383888" cy="400110"/>
              </a:xfrm>
              <a:prstGeom prst="rect">
                <a:avLst/>
              </a:prstGeom>
              <a:blipFill rotWithShape="1">
                <a:blip r:embed="rId3"/>
                <a:stretch>
                  <a:fillRect l="-111" t="-6" r="36"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377740" y="2805694"/>
                <a:ext cx="924291"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r>
                        <a:rPr lang="en-US" altLang="zh-CN" sz="2000" b="0" i="1" smtClean="0">
                          <a:latin typeface="Cambria Math" panose="02040503050406030204" pitchFamily="18" charset="0"/>
                          <a:ea typeface="黑体" panose="02010609060101010101" pitchFamily="49" charset="-122"/>
                        </a:rPr>
                        <m:t>)</m:t>
                      </m:r>
                    </m:oMath>
                  </m:oMathPara>
                </a14:m>
                <a:endParaRPr lang="zh-CN" altLang="en-US" sz="2000" dirty="0">
                  <a:ea typeface="黑体" panose="02010609060101010101" pitchFamily="49"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6377740" y="2805694"/>
                <a:ext cx="924291" cy="400110"/>
              </a:xfrm>
              <a:prstGeom prst="rect">
                <a:avLst/>
              </a:prstGeom>
              <a:blipFill rotWithShape="1">
                <a:blip r:embed="rId4"/>
                <a:stretch>
                  <a:fillRect l="-47" t="-66" r="18"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20391" y="3882491"/>
                <a:ext cx="7833530" cy="1299779"/>
              </a:xfrm>
              <a:prstGeom prst="rect">
                <a:avLst/>
              </a:prstGeom>
            </p:spPr>
            <p:txBody>
              <a:bodyPr wrap="square">
                <a:spAutoFit/>
              </a:bodyPr>
              <a:lstStyle/>
              <a:p>
                <a:pPr>
                  <a:lnSpc>
                    <a:spcPct val="150000"/>
                  </a:lnSpc>
                </a:pPr>
                <a:r>
                  <a:rPr lang="zh-CN" altLang="en-US" sz="2800" dirty="0">
                    <a:latin typeface="黑体" panose="02010609060101010101" pitchFamily="49" charset="-122"/>
                    <a:ea typeface="黑体" panose="02010609060101010101" pitchFamily="49" charset="-122"/>
                  </a:rPr>
                  <a:t>因此根据策略优化原则</a:t>
                </a:r>
                <a14:m>
                  <m:oMath xmlns:m="http://schemas.openxmlformats.org/officeDocument/2006/math">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𝜋</m:t>
                        </m:r>
                      </m:e>
                      <m:sup>
                        <m:r>
                          <a:rPr lang="en-US" altLang="zh-CN" sz="2800" i="1">
                            <a:latin typeface="Cambria Math" panose="02040503050406030204" pitchFamily="18" charset="0"/>
                            <a:ea typeface="黑体" panose="02010609060101010101" pitchFamily="49" charset="-122"/>
                          </a:rPr>
                          <m:t>′</m:t>
                        </m:r>
                      </m:sup>
                    </m:sSup>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𝑠</m:t>
                        </m:r>
                      </m:e>
                    </m:d>
                    <m:r>
                      <a:rPr lang="en-US" altLang="zh-CN" sz="2800" i="1">
                        <a:latin typeface="Cambria Math" panose="02040503050406030204" pitchFamily="18" charset="0"/>
                        <a:ea typeface="黑体" panose="02010609060101010101" pitchFamily="49" charset="-122"/>
                      </a:rPr>
                      <m:t>=</m:t>
                    </m:r>
                    <m:sSub>
                      <m:sSubPr>
                        <m:ctrlPr>
                          <a:rPr lang="en-US" altLang="zh-CN" sz="2800" i="1">
                            <a:latin typeface="Cambria Math" panose="02040503050406030204" pitchFamily="18" charset="0"/>
                            <a:ea typeface="黑体" panose="02010609060101010101" pitchFamily="49" charset="-122"/>
                          </a:rPr>
                        </m:ctrlPr>
                      </m:sSubPr>
                      <m:e>
                        <m:r>
                          <m:rPr>
                            <m:sty m:val="p"/>
                          </m:rPr>
                          <a:rPr lang="en-US" altLang="zh-CN" sz="2800">
                            <a:latin typeface="Cambria Math" panose="02040503050406030204" pitchFamily="18" charset="0"/>
                            <a:ea typeface="黑体" panose="02010609060101010101" pitchFamily="49" charset="-122"/>
                          </a:rPr>
                          <m:t>argmax</m:t>
                        </m:r>
                      </m:e>
                      <m:sub>
                        <m:r>
                          <a:rPr lang="en-US" altLang="zh-CN" sz="2800" i="1">
                            <a:latin typeface="Cambria Math" panose="02040503050406030204" pitchFamily="18" charset="0"/>
                            <a:ea typeface="黑体" panose="02010609060101010101" pitchFamily="49" charset="-122"/>
                          </a:rPr>
                          <m:t>𝑎</m:t>
                        </m:r>
                      </m:sub>
                    </m:sSub>
                    <m:sSub>
                      <m:sSubPr>
                        <m:ctrlPr>
                          <a:rPr lang="en-US" altLang="zh-CN" sz="2800" i="1">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𝑞</m:t>
                        </m:r>
                      </m:e>
                      <m:sub>
                        <m:r>
                          <a:rPr lang="en-US" altLang="zh-CN" sz="2800" i="1">
                            <a:latin typeface="Cambria Math" panose="02040503050406030204" pitchFamily="18" charset="0"/>
                            <a:ea typeface="黑体" panose="02010609060101010101" pitchFamily="49" charset="-122"/>
                          </a:rPr>
                          <m:t>𝜋</m:t>
                        </m:r>
                      </m:sub>
                    </m:sSub>
                    <m:r>
                      <a:rPr lang="en-US" altLang="zh-CN" sz="2800" i="1" smtClean="0">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𝑠</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𝑎</m:t>
                    </m:r>
                    <m:r>
                      <a:rPr lang="en-US" altLang="zh-CN" sz="2800" i="1" smtClean="0">
                        <a:latin typeface="Cambria Math" panose="02040503050406030204" pitchFamily="18" charset="0"/>
                        <a:ea typeface="黑体" panose="02010609060101010101" pitchFamily="49" charset="-122"/>
                      </a:rPr>
                      <m:t>)</m:t>
                    </m:r>
                  </m:oMath>
                </a14:m>
                <a:endParaRPr lang="en-US" altLang="zh-CN" sz="2800" dirty="0">
                  <a:latin typeface="黑体" panose="02010609060101010101" pitchFamily="49" charset="-122"/>
                  <a:ea typeface="黑体" panose="02010609060101010101" pitchFamily="49" charset="-122"/>
                </a:endParaRPr>
              </a:p>
              <a:p>
                <a:pPr>
                  <a:lnSpc>
                    <a:spcPct val="150000"/>
                  </a:lnSpc>
                </a:pPr>
                <a:r>
                  <a:rPr lang="zh-CN" altLang="en-US" sz="2800" dirty="0">
                    <a:latin typeface="黑体" panose="02010609060101010101" pitchFamily="49" charset="-122"/>
                    <a:ea typeface="黑体" panose="02010609060101010101" pitchFamily="49" charset="-122"/>
                  </a:rPr>
                  <a:t>更新状态</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𝑠</m:t>
                        </m:r>
                      </m:e>
                      <m:sub>
                        <m:r>
                          <a:rPr lang="en-US" altLang="zh-CN" sz="2800" i="1">
                            <a:latin typeface="Cambria Math" panose="02040503050406030204" pitchFamily="18" charset="0"/>
                            <a:ea typeface="黑体" panose="02010609060101010101" pitchFamily="49" charset="-122"/>
                          </a:rPr>
                          <m:t>1</m:t>
                        </m:r>
                      </m:sub>
                    </m:sSub>
                  </m:oMath>
                </a14:m>
                <a:r>
                  <a:rPr lang="zh-CN" altLang="en-US" sz="2800" dirty="0">
                    <a:latin typeface="黑体" panose="02010609060101010101" pitchFamily="49" charset="-122"/>
                    <a:ea typeface="黑体" panose="02010609060101010101" pitchFamily="49" charset="-122"/>
                  </a:rPr>
                  <a:t>策略  </a:t>
                </a:r>
                <a14:m>
                  <m:oMath xmlns:m="http://schemas.openxmlformats.org/officeDocument/2006/math">
                    <m:sSup>
                      <m:sSupPr>
                        <m:ctrlPr>
                          <a:rPr lang="en-US" altLang="zh-CN" sz="2800" b="0" i="1" smtClean="0">
                            <a:latin typeface="Cambria Math" panose="02040503050406030204" pitchFamily="18" charset="0"/>
                            <a:ea typeface="黑体" panose="02010609060101010101" pitchFamily="49" charset="-122"/>
                          </a:rPr>
                        </m:ctrlPr>
                      </m:sSupPr>
                      <m:e>
                        <m:r>
                          <a:rPr lang="en-US" altLang="zh-CN" sz="2800" b="0" i="1" smtClean="0">
                            <a:latin typeface="Cambria Math" panose="02040503050406030204" pitchFamily="18" charset="0"/>
                            <a:ea typeface="黑体" panose="02010609060101010101" pitchFamily="49" charset="-122"/>
                          </a:rPr>
                          <m:t>𝜋</m:t>
                        </m:r>
                      </m:e>
                      <m:sup>
                        <m:r>
                          <a:rPr lang="en-US" altLang="zh-CN" sz="2800" b="0" i="1" smtClean="0">
                            <a:latin typeface="Cambria Math" panose="02040503050406030204" pitchFamily="18" charset="0"/>
                            <a:ea typeface="黑体" panose="02010609060101010101" pitchFamily="49" charset="-122"/>
                          </a:rPr>
                          <m:t>′</m:t>
                        </m:r>
                      </m:sup>
                    </m:sSup>
                    <m:d>
                      <m:dPr>
                        <m:ctrlPr>
                          <a:rPr lang="en-US" altLang="zh-CN" sz="2800" b="0" i="1" smtClean="0">
                            <a:latin typeface="Cambria Math" panose="02040503050406030204" pitchFamily="18" charset="0"/>
                            <a:ea typeface="黑体" panose="02010609060101010101" pitchFamily="49" charset="-122"/>
                          </a:rPr>
                        </m:ctrlPr>
                      </m:dPr>
                      <m:e>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𝑠</m:t>
                            </m:r>
                          </m:e>
                          <m:sub>
                            <m:r>
                              <a:rPr lang="en-US" altLang="zh-CN" sz="2800" b="0" i="1" smtClean="0">
                                <a:latin typeface="Cambria Math" panose="02040503050406030204" pitchFamily="18" charset="0"/>
                                <a:ea typeface="黑体" panose="02010609060101010101" pitchFamily="49" charset="-122"/>
                              </a:rPr>
                              <m:t>1</m:t>
                            </m:r>
                          </m:sub>
                        </m:sSub>
                      </m:e>
                    </m:d>
                    <m:r>
                      <a:rPr lang="en-US" altLang="zh-CN" sz="2800" b="0" i="1" smtClean="0">
                        <a:latin typeface="Cambria Math" panose="02040503050406030204" pitchFamily="18" charset="0"/>
                        <a:ea typeface="黑体" panose="02010609060101010101" pitchFamily="49" charset="-122"/>
                      </a:rPr>
                      <m:t>=</m:t>
                    </m:r>
                    <m:sSub>
                      <m:sSubPr>
                        <m:ctrlPr>
                          <a:rPr lang="en-US" altLang="zh-CN" sz="2800" b="0" i="1" smtClean="0">
                            <a:latin typeface="Cambria Math" panose="02040503050406030204" pitchFamily="18" charset="0"/>
                            <a:ea typeface="黑体" panose="02010609060101010101" pitchFamily="49" charset="-122"/>
                          </a:rPr>
                        </m:ctrlPr>
                      </m:sSubPr>
                      <m:e>
                        <m:r>
                          <m:rPr>
                            <m:sty m:val="p"/>
                          </m:rPr>
                          <a:rPr lang="en-US" altLang="zh-CN" sz="2800" b="0" i="0" smtClean="0">
                            <a:latin typeface="Cambria Math" panose="02040503050406030204" pitchFamily="18" charset="0"/>
                            <a:ea typeface="黑体" panose="02010609060101010101" pitchFamily="49" charset="-122"/>
                          </a:rPr>
                          <m:t>argmax</m:t>
                        </m:r>
                      </m:e>
                      <m:sub>
                        <m:r>
                          <a:rPr lang="en-US" altLang="zh-CN" sz="2800" b="0" i="1" smtClean="0">
                            <a:latin typeface="Cambria Math" panose="02040503050406030204" pitchFamily="18" charset="0"/>
                            <a:ea typeface="黑体" panose="02010609060101010101" pitchFamily="49" charset="-122"/>
                          </a:rPr>
                          <m:t>𝑎</m:t>
                        </m:r>
                      </m:sub>
                    </m:sSub>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𝑞</m:t>
                        </m:r>
                      </m:e>
                      <m:sub>
                        <m:r>
                          <a:rPr lang="en-US" altLang="zh-CN" sz="2800" b="0" i="1" smtClean="0">
                            <a:latin typeface="Cambria Math" panose="02040503050406030204" pitchFamily="18" charset="0"/>
                            <a:ea typeface="黑体" panose="02010609060101010101" pitchFamily="49" charset="-122"/>
                          </a:rPr>
                          <m:t>𝜋</m:t>
                        </m:r>
                      </m:sub>
                    </m:sSub>
                    <m:d>
                      <m:dPr>
                        <m:ctrlPr>
                          <a:rPr lang="en-US" altLang="zh-CN" sz="2800" b="0" i="1" smtClean="0">
                            <a:latin typeface="Cambria Math" panose="02040503050406030204" pitchFamily="18" charset="0"/>
                            <a:ea typeface="黑体" panose="02010609060101010101" pitchFamily="49" charset="-122"/>
                          </a:rPr>
                        </m:ctrlPr>
                      </m:dPr>
                      <m:e>
                        <m:r>
                          <a:rPr lang="en-US" altLang="zh-CN" sz="2800" b="0" i="1" smtClean="0">
                            <a:latin typeface="Cambria Math" panose="02040503050406030204" pitchFamily="18" charset="0"/>
                            <a:ea typeface="黑体" panose="02010609060101010101" pitchFamily="49" charset="-122"/>
                          </a:rPr>
                          <m:t>𝑠</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𝑎</m:t>
                        </m:r>
                      </m:e>
                    </m:d>
                    <m:r>
                      <a:rPr lang="en-US" altLang="zh-CN" sz="2800" b="0" i="1" smtClean="0">
                        <a:latin typeface="Cambria Math" panose="02040503050406030204" pitchFamily="18" charset="0"/>
                        <a:ea typeface="黑体" panose="02010609060101010101" pitchFamily="49" charset="-122"/>
                      </a:rPr>
                      <m:t>=</m:t>
                    </m:r>
                    <m:r>
                      <a:rPr lang="zh-CN" altLang="en-US" sz="2800" i="1">
                        <a:latin typeface="Cambria Math" panose="02040503050406030204" pitchFamily="18" charset="0"/>
                        <a:ea typeface="黑体" panose="02010609060101010101" pitchFamily="49" charset="-122"/>
                      </a:rPr>
                      <m:t>右</m:t>
                    </m:r>
                  </m:oMath>
                </a14:m>
                <a:endParaRPr lang="en-US" altLang="zh-CN" sz="2800" dirty="0">
                  <a:latin typeface="黑体" panose="02010609060101010101" pitchFamily="49" charset="-122"/>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520391" y="3882491"/>
                <a:ext cx="7833530" cy="1299779"/>
              </a:xfrm>
              <a:prstGeom prst="rect">
                <a:avLst/>
              </a:prstGeom>
              <a:blipFill rotWithShape="1">
                <a:blip r:embed="rId5"/>
                <a:stretch>
                  <a:fillRect l="-4" t="-8" r="6" b="-3222"/>
                </a:stretch>
              </a:blipFill>
            </p:spPr>
            <p:txBody>
              <a:bodyPr/>
              <a:lstStyle/>
              <a:p>
                <a:r>
                  <a:rPr lang="zh-CN" altLang="en-US">
                    <a:noFill/>
                  </a:rPr>
                  <a:t> </a:t>
                </a:r>
              </a:p>
            </p:txBody>
          </p:sp>
        </mc:Fallback>
      </mc:AlternateContent>
      <p:grpSp>
        <p:nvGrpSpPr>
          <p:cNvPr id="13" name="组合 12"/>
          <p:cNvGrpSpPr/>
          <p:nvPr/>
        </p:nvGrpSpPr>
        <p:grpSpPr>
          <a:xfrm>
            <a:off x="8690908" y="2685432"/>
            <a:ext cx="3144296" cy="3111929"/>
            <a:chOff x="8381082" y="3133817"/>
            <a:chExt cx="3537299" cy="3537294"/>
          </a:xfrm>
        </p:grpSpPr>
        <p:grpSp>
          <p:nvGrpSpPr>
            <p:cNvPr id="14" name="组合 13"/>
            <p:cNvGrpSpPr/>
            <p:nvPr/>
          </p:nvGrpSpPr>
          <p:grpSpPr>
            <a:xfrm>
              <a:off x="8381082" y="3133817"/>
              <a:ext cx="3537299" cy="3537294"/>
              <a:chOff x="7049432" y="2956264"/>
              <a:chExt cx="3537299" cy="3537294"/>
            </a:xfrm>
          </p:grpSpPr>
          <p:grpSp>
            <p:nvGrpSpPr>
              <p:cNvPr id="17" name="组合 16"/>
              <p:cNvGrpSpPr/>
              <p:nvPr/>
            </p:nvGrpSpPr>
            <p:grpSpPr>
              <a:xfrm>
                <a:off x="7049432" y="2956264"/>
                <a:ext cx="3537299" cy="3537294"/>
                <a:chOff x="7049432" y="2956264"/>
                <a:chExt cx="3537299" cy="3537294"/>
              </a:xfrm>
            </p:grpSpPr>
            <p:grpSp>
              <p:nvGrpSpPr>
                <p:cNvPr id="19" name="组合 18"/>
                <p:cNvGrpSpPr/>
                <p:nvPr/>
              </p:nvGrpSpPr>
              <p:grpSpPr>
                <a:xfrm>
                  <a:off x="7049432" y="2956264"/>
                  <a:ext cx="3537299" cy="3537294"/>
                  <a:chOff x="8110122" y="3225144"/>
                  <a:chExt cx="2670363" cy="2670359"/>
                </a:xfrm>
              </p:grpSpPr>
              <p:grpSp>
                <p:nvGrpSpPr>
                  <p:cNvPr id="21" name="组合 20"/>
                  <p:cNvGrpSpPr/>
                  <p:nvPr/>
                </p:nvGrpSpPr>
                <p:grpSpPr>
                  <a:xfrm>
                    <a:off x="8110122" y="3225144"/>
                    <a:ext cx="2670363" cy="2670359"/>
                    <a:chOff x="8158160" y="4724393"/>
                    <a:chExt cx="1314449" cy="1314447"/>
                  </a:xfrm>
                </p:grpSpPr>
                <mc:AlternateContent xmlns:mc="http://schemas.openxmlformats.org/markup-compatibility/2006">
                  <mc:Choice xmlns:a14="http://schemas.microsoft.com/office/drawing/2010/main" Requires="a14">
                    <p:sp>
                      <p:nvSpPr>
                        <p:cNvPr id="24" name="矩形 23"/>
                        <p:cNvSpPr/>
                        <p:nvPr/>
                      </p:nvSpPr>
                      <p:spPr>
                        <a:xfrm>
                          <a:off x="8158161" y="4724393"/>
                          <a:ext cx="657225" cy="6572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0</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3</m:t>
                                </m:r>
                              </m:oMath>
                            </m:oMathPara>
                          </a14:m>
                          <a:endParaRPr lang="zh-CN" altLang="en-US" sz="2000"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158161" y="4724393"/>
                          <a:ext cx="657225" cy="657222"/>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5" name="矩形 24"/>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26" name="矩形 25"/>
                    <p:cNvSpPr/>
                    <p:nvPr/>
                  </p:nvSpPr>
                  <p:spPr>
                    <a:xfrm>
                      <a:off x="8158160" y="5381615"/>
                      <a:ext cx="657225" cy="6523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7" name="矩形 26"/>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0</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4</m:t>
                                </m:r>
                              </m:oMath>
                            </m:oMathPara>
                          </a14:m>
                          <a:endParaRPr lang="zh-CN" altLang="en-US" sz="2000" dirty="0">
                            <a:ea typeface="黑体" panose="02010609060101010101" pitchFamily="49" charset="-122"/>
                          </a:endParaRPr>
                        </a:p>
                      </p:txBody>
                    </p:sp>
                  </mc:Choice>
                  <mc:Fallback>
                    <p:sp>
                      <p:nvSpPr>
                        <p:cNvPr id="27" name="矩形 26"/>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22" name="箭头: 下 21"/>
                  <p:cNvSpPr/>
                  <p:nvPr/>
                </p:nvSpPr>
                <p:spPr>
                  <a:xfrm rot="10800000">
                    <a:off x="8344458" y="5391128"/>
                    <a:ext cx="190500" cy="426260"/>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accent2"/>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8184401" y="5090856"/>
                        <a:ext cx="1186529" cy="34333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0</m:t>
                              </m:r>
                            </m:oMath>
                          </m:oMathPara>
                        </a14:m>
                        <a:endParaRPr lang="zh-CN" altLang="en-US" sz="2000"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8184401" y="5090856"/>
                        <a:ext cx="1186529" cy="343336"/>
                      </a:xfrm>
                      <a:prstGeom prst="rect">
                        <a:avLst/>
                      </a:prstGeom>
                      <a:blipFill rotWithShape="1">
                        <a:blip r:embed="rId8"/>
                      </a:blipFill>
                    </p:spPr>
                    <p:txBody>
                      <a:bodyPr/>
                      <a:lstStyle/>
                      <a:p>
                        <a:r>
                          <a:rPr lang="zh-CN" altLang="en-US">
                            <a:noFill/>
                          </a:rPr>
                          <a:t> </a:t>
                        </a:r>
                      </a:p>
                    </p:txBody>
                  </p:sp>
                </mc:Fallback>
              </mc:AlternateContent>
            </p:grpSp>
            <p:sp>
              <p:nvSpPr>
                <p:cNvPr id="20" name="箭头: 下 19"/>
                <p:cNvSpPr/>
                <p:nvPr/>
              </p:nvSpPr>
              <p:spPr>
                <a:xfrm rot="10800000">
                  <a:off x="7807520" y="4045113"/>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accent2"/>
                    </a:solidFill>
                    <a:ea typeface="黑体" panose="02010609060101010101" pitchFamily="49" charset="-122"/>
                  </a:endParaRPr>
                </a:p>
              </p:txBody>
            </p:sp>
          </p:grpSp>
          <p:sp>
            <p:nvSpPr>
              <p:cNvPr id="18" name="箭头: 下 17"/>
              <p:cNvSpPr/>
              <p:nvPr/>
            </p:nvSpPr>
            <p:spPr>
              <a:xfrm rot="10800000">
                <a:off x="9576041" y="5797014"/>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accent2"/>
                  </a:solidFill>
                  <a:ea typeface="黑体" panose="02010609060101010101" pitchFamily="49" charset="-122"/>
                </a:endParaRPr>
              </a:p>
            </p:txBody>
          </p:sp>
        </p:grpSp>
        <p:cxnSp>
          <p:nvCxnSpPr>
            <p:cNvPr id="15" name="直接箭头连接符 14"/>
            <p:cNvCxnSpPr/>
            <p:nvPr/>
          </p:nvCxnSpPr>
          <p:spPr>
            <a:xfrm>
              <a:off x="9032053" y="6285313"/>
              <a:ext cx="233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箭头: 下 15"/>
            <p:cNvSpPr/>
            <p:nvPr/>
          </p:nvSpPr>
          <p:spPr>
            <a:xfrm rot="16200000">
              <a:off x="9502235" y="6002990"/>
              <a:ext cx="252346" cy="564646"/>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强化学习中的策略评估方法</a:t>
            </a:r>
            <a:endParaRPr lang="zh-CN" altLang="en-US" dirty="0"/>
          </a:p>
        </p:txBody>
      </p:sp>
      <p:sp>
        <p:nvSpPr>
          <p:cNvPr id="3" name="内容占位符 2"/>
          <p:cNvSpPr>
            <a:spLocks noGrp="1"/>
          </p:cNvSpPr>
          <p:nvPr>
            <p:ph idx="1"/>
          </p:nvPr>
        </p:nvSpPr>
        <p:spPr/>
        <p:txBody>
          <a:bodyPr/>
          <a:lstStyle/>
          <a:p>
            <a:r>
              <a:rPr lang="zh-CN" altLang="en-US" dirty="0"/>
              <a:t>动态规划</a:t>
            </a:r>
            <a:endParaRPr lang="zh-CN" altLang="en-US" dirty="0"/>
          </a:p>
          <a:p>
            <a:r>
              <a:rPr lang="zh-CN" altLang="en-US" dirty="0"/>
              <a:t>蒙特卡洛采样</a:t>
            </a:r>
            <a:endParaRPr lang="zh-CN" altLang="en-US" dirty="0"/>
          </a:p>
          <a:p>
            <a:r>
              <a:rPr lang="zh-CN" altLang="en-US" dirty="0"/>
              <a:t>时序差分</a:t>
            </a:r>
            <a:r>
              <a:rPr lang="en-US" altLang="zh-CN" dirty="0"/>
              <a:t>(Temporal Difference)</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414414" y="3429000"/>
                <a:ext cx="11383139" cy="2612510"/>
              </a:xfrm>
              <a:prstGeom prst="rect">
                <a:avLst/>
              </a:prstGeom>
            </p:spPr>
            <p:txBody>
              <a:bodyPr wrap="square">
                <a:spAutoFit/>
              </a:bodyPr>
              <a:lstStyle/>
              <a:p>
                <a:pPr>
                  <a:lnSpc>
                    <a:spcPct val="150000"/>
                  </a:lnSpc>
                </a:pPr>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假定当前策略为</a:t>
                </a:r>
                <a14:m>
                  <m:oMath xmlns:m="http://schemas.openxmlformats.org/officeDocument/2006/math">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𝜋</m:t>
                    </m:r>
                  </m:oMath>
                </a14:m>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，策略评估指的是根据策略</a:t>
                </a:r>
                <a14:m>
                  <m:oMath xmlns:m="http://schemas.openxmlformats.org/officeDocument/2006/math">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𝜋</m:t>
                    </m:r>
                  </m:oMath>
                </a14:m>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来计算相应的价值函数</a:t>
                </a:r>
                <a14:m>
                  <m:oMath xmlns:m="http://schemas.openxmlformats.org/officeDocument/2006/math">
                    <m:sSub>
                      <m:sSubPr>
                        <m:ctrlPr>
                          <a:rPr lang="zh-CN" altLang="zh-CN" sz="28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𝜋</m:t>
                        </m:r>
                      </m:sub>
                    </m:sSub>
                  </m:oMath>
                </a14:m>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或动作</a:t>
                </a:r>
                <a:r>
                  <a:rPr lang="en-US" altLang="zh-CN" sz="28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价值函数</a:t>
                </a:r>
                <a14:m>
                  <m:oMath xmlns:m="http://schemas.openxmlformats.org/officeDocument/2006/math">
                    <m:sSub>
                      <m:sSubPr>
                        <m:ctrlPr>
                          <a:rPr lang="zh-CN" altLang="zh-CN" sz="28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𝑞</m:t>
                        </m:r>
                      </m:e>
                      <m:sub>
                        <m:r>
                          <a:rPr lang="en-US" altLang="zh-CN" sz="2800" b="1">
                            <a:latin typeface="Cambria Math" panose="02040503050406030204" pitchFamily="18" charset="0"/>
                            <a:ea typeface="华文楷体" panose="02010600040101010101" pitchFamily="2" charset="-122"/>
                            <a:cs typeface="Times New Roman" panose="02020603050405020304" pitchFamily="16" charset="0"/>
                          </a:rPr>
                          <m:t>𝜋</m:t>
                        </m:r>
                      </m:sub>
                    </m:sSub>
                  </m:oMath>
                </a14:m>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b="1" dirty="0">
                    <a:latin typeface="Times New Roman" panose="02020603050405020304" pitchFamily="16" charset="0"/>
                    <a:ea typeface="华文楷体" panose="02010600040101010101" pitchFamily="2" charset="-122"/>
                    <a:cs typeface="Times New Roman" panose="02020603050405020304" pitchFamily="16" charset="0"/>
                  </a:rPr>
                  <a:t>这里</a:t>
                </a:r>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将介绍在状态集合有限前提下三种常见的策略评估方法，它们分别是基于动态规划的方法、基于蒙特卡洛采样的方法和时序差分</a:t>
                </a:r>
                <a:r>
                  <a:rPr lang="en-US" altLang="zh-CN" sz="2800" b="1" dirty="0">
                    <a:latin typeface="Times New Roman" panose="02020603050405020304" pitchFamily="16" charset="0"/>
                    <a:ea typeface="华文楷体" panose="02010600040101010101" pitchFamily="2" charset="-122"/>
                    <a:cs typeface="Times New Roman" panose="02020603050405020304" pitchFamily="16" charset="0"/>
                  </a:rPr>
                  <a:t>(temporal difference)</a:t>
                </a:r>
                <a:r>
                  <a:rPr lang="zh-CN" altLang="zh-CN" sz="2800" b="1" dirty="0">
                    <a:latin typeface="Times New Roman" panose="02020603050405020304" pitchFamily="16" charset="0"/>
                    <a:ea typeface="华文楷体" panose="02010600040101010101" pitchFamily="2" charset="-122"/>
                    <a:cs typeface="Times New Roman" panose="02020603050405020304" pitchFamily="16" charset="0"/>
                  </a:rPr>
                  <a:t>法。</a:t>
                </a:r>
                <a:endParaRPr lang="zh-CN" altLang="en-US" sz="28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414414" y="3429000"/>
                <a:ext cx="11383139" cy="2612510"/>
              </a:xfrm>
              <a:prstGeom prst="rect">
                <a:avLst/>
              </a:prstGeom>
              <a:blipFill rotWithShape="1">
                <a:blip r:embed="rId1"/>
                <a:stretch>
                  <a:fillRect l="-3" r="5" b="5"/>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强化学习中的策略评估：动态规划</a:t>
            </a:r>
            <a:endParaRPr lang="zh-CN" altLang="en-US" dirty="0"/>
          </a:p>
        </p:txBody>
      </p:sp>
      <p:sp>
        <p:nvSpPr>
          <p:cNvPr id="3" name="内容占位符 2"/>
          <p:cNvSpPr>
            <a:spLocks noGrp="1"/>
          </p:cNvSpPr>
          <p:nvPr>
            <p:ph idx="1"/>
          </p:nvPr>
        </p:nvSpPr>
        <p:spPr>
          <a:xfrm>
            <a:off x="394447" y="789710"/>
            <a:ext cx="11355295" cy="5387254"/>
          </a:xfrm>
        </p:spPr>
        <p:txBody>
          <a:bodyPr>
            <a:normAutofit/>
          </a:bodyPr>
          <a:lstStyle/>
          <a:p>
            <a:r>
              <a:rPr lang="zh-CN" altLang="en-US" sz="2800" dirty="0"/>
              <a:t>基于动态规划的价值函数更新：使用迭代的方法求解贝尔曼方程组</a:t>
            </a:r>
            <a:endParaRPr lang="zh-CN" altLang="en-US" sz="2800" dirty="0"/>
          </a:p>
          <a:p>
            <a:endParaRPr lang="zh-CN" altLang="en-US" sz="2800" dirty="0"/>
          </a:p>
        </p:txBody>
      </p:sp>
      <mc:AlternateContent xmlns:mc="http://schemas.openxmlformats.org/markup-compatibility/2006">
        <mc:Choice xmlns:a14="http://schemas.microsoft.com/office/drawing/2010/main" Requires="a14">
          <p:sp>
            <p:nvSpPr>
              <p:cNvPr id="4" name="文本框 3"/>
              <p:cNvSpPr txBox="1"/>
              <p:nvPr/>
            </p:nvSpPr>
            <p:spPr>
              <a:xfrm>
                <a:off x="784200" y="1471363"/>
                <a:ext cx="9562958" cy="1950214"/>
              </a:xfrm>
              <a:prstGeom prst="rect">
                <a:avLst/>
              </a:prstGeom>
              <a:noFill/>
              <a:ln>
                <a:solidFill>
                  <a:schemeClr val="tx1"/>
                </a:solidFill>
              </a:ln>
            </p:spPr>
            <p:txBody>
              <a:bodyPr wrap="square" rtlCol="0">
                <a:spAutoFit/>
              </a:bodyPr>
              <a:lstStyle/>
              <a:p>
                <a:r>
                  <a:rPr lang="zh-CN" altLang="en-US" sz="2000" dirty="0">
                    <a:ea typeface="黑体" panose="02010609060101010101" pitchFamily="49" charset="-122"/>
                  </a:rPr>
                  <a:t>初始化</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oMath>
                </a14:m>
                <a:r>
                  <a:rPr lang="zh-CN" altLang="en-US" sz="2000" dirty="0">
                    <a:ea typeface="黑体" panose="02010609060101010101" pitchFamily="49" charset="-122"/>
                  </a:rPr>
                  <a:t>函数</a:t>
                </a:r>
                <a:endParaRPr lang="en-US" altLang="zh-CN" sz="2000" dirty="0">
                  <a:ea typeface="黑体" panose="02010609060101010101" pitchFamily="49" charset="-122"/>
                </a:endParaRPr>
              </a:p>
              <a:p>
                <a:r>
                  <a:rPr lang="zh-CN" altLang="en-US" sz="2000" dirty="0">
                    <a:ea typeface="黑体" panose="02010609060101010101" pitchFamily="49" charset="-122"/>
                  </a:rPr>
                  <a:t>循环</a:t>
                </a:r>
                <a:endParaRPr lang="en-US" altLang="zh-CN" sz="2000" dirty="0">
                  <a:ea typeface="黑体" panose="02010609060101010101" pitchFamily="49" charset="-122"/>
                </a:endParaRPr>
              </a:p>
              <a:p>
                <a:r>
                  <a:rPr lang="en-US" altLang="zh-CN" sz="2000" dirty="0">
                    <a:ea typeface="黑体" panose="02010609060101010101" pitchFamily="49" charset="-122"/>
                  </a:rPr>
                  <a:t>        </a:t>
                </a:r>
                <a:r>
                  <a:rPr lang="zh-CN" altLang="en-US" sz="2000" dirty="0">
                    <a:ea typeface="黑体" panose="02010609060101010101" pitchFamily="49" charset="-122"/>
                  </a:rPr>
                  <a:t>枚举</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endParaRPr lang="en-US" altLang="zh-CN" sz="2000" dirty="0">
                  <a:ea typeface="黑体" panose="02010609060101010101" pitchFamily="49" charset="-122"/>
                </a:endParaRPr>
              </a:p>
              <a:p>
                <a:r>
                  <a:rPr lang="en-US" altLang="zh-CN" sz="2000" dirty="0">
                    <a:ea typeface="黑体" panose="02010609060101010101" pitchFamily="49" charset="-122"/>
                  </a:rPr>
                  <a:t>                </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nary>
                      <m:naryPr>
                        <m:chr m:val="∑"/>
                        <m:supHide m:val="on"/>
                        <m:ctrlPr>
                          <a:rPr lang="en-US" altLang="zh-CN" sz="2000" i="1">
                            <a:latin typeface="Cambria Math" panose="02040503050406030204" pitchFamily="18" charset="0"/>
                            <a:ea typeface="黑体" panose="02010609060101010101" pitchFamily="49" charset="-122"/>
                          </a:rPr>
                        </m:ctrlPr>
                      </m:naryPr>
                      <m:sub>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𝐴</m:t>
                        </m:r>
                      </m:sub>
                      <m:sup/>
                      <m:e>
                        <m:r>
                          <a:rPr lang="en-US" altLang="zh-CN" sz="2000" i="1">
                            <a:latin typeface="Cambria Math" panose="02040503050406030204" pitchFamily="18" charset="0"/>
                            <a:ea typeface="黑体" panose="02010609060101010101" pitchFamily="49" charset="-122"/>
                          </a:rPr>
                          <m:t>𝜋</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e>
                        </m:d>
                        <m:nary>
                          <m:naryPr>
                            <m:chr m:val="∑"/>
                            <m:supHide m:val="on"/>
                            <m:ctrlPr>
                              <a:rPr lang="en-US" altLang="zh-CN" sz="2000" i="1">
                                <a:latin typeface="Cambria Math" panose="02040503050406030204" pitchFamily="18" charset="0"/>
                                <a:ea typeface="黑体" panose="02010609060101010101" pitchFamily="49" charset="-122"/>
                              </a:rPr>
                            </m:ctrlPr>
                          </m:naryPr>
                          <m:sub>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i="1">
                                    <a:latin typeface="Cambria Math" panose="02040503050406030204" pitchFamily="18" charset="0"/>
                                    <a:ea typeface="黑体" panose="02010609060101010101" pitchFamily="49" charset="-122"/>
                                  </a:rPr>
                                  <m:t>′</m:t>
                                </m:r>
                              </m:sup>
                            </m:sSup>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𝑆</m:t>
                            </m:r>
                          </m:sub>
                          <m:sup/>
                          <m:e>
                            <m:r>
                              <a:rPr lang="en-US" altLang="zh-CN" sz="2000" i="1">
                                <a:latin typeface="Cambria Math" panose="02040503050406030204" pitchFamily="18" charset="0"/>
                                <a:ea typeface="黑体" panose="02010609060101010101" pitchFamily="49" charset="-122"/>
                              </a:rPr>
                              <m:t>𝑃𝑟</m:t>
                            </m:r>
                            <m:r>
                              <a:rPr lang="en-US" altLang="zh-CN" sz="2000" i="1" smtClean="0">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i="1">
                                    <a:latin typeface="Cambria Math" panose="02040503050406030204" pitchFamily="18" charset="0"/>
                                    <a:ea typeface="黑体" panose="02010609060101010101" pitchFamily="49" charset="-122"/>
                                  </a:rPr>
                                  <m:t>′</m:t>
                                </m:r>
                              </m:sup>
                            </m:sSup>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r>
                              <a:rPr lang="en-US" altLang="zh-CN" sz="2000" i="1" smtClean="0">
                                <a:latin typeface="Cambria Math" panose="02040503050406030204" pitchFamily="18" charset="0"/>
                                <a:ea typeface="黑体" panose="02010609060101010101" pitchFamily="49" charset="-122"/>
                              </a:rPr>
                              <m:t>)</m:t>
                            </m:r>
                          </m:e>
                        </m:nary>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𝑅</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e>
                              <m:sup>
                                <m:r>
                                  <a:rPr lang="en-US" altLang="zh-CN" sz="2000" i="1">
                                    <a:latin typeface="Cambria Math" panose="02040503050406030204" pitchFamily="18" charset="0"/>
                                    <a:ea typeface="黑体" panose="02010609060101010101" pitchFamily="49" charset="-122"/>
                                  </a:rPr>
                                  <m:t>′</m:t>
                                </m:r>
                              </m:sup>
                            </m:sSup>
                          </m:e>
                        </m:d>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𝛾</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𝑠</m:t>
                                </m:r>
                              </m:e>
                              <m:sup>
                                <m:r>
                                  <a:rPr lang="en-US" altLang="zh-CN" sz="2000" i="1">
                                    <a:latin typeface="Cambria Math" panose="02040503050406030204" pitchFamily="18" charset="0"/>
                                    <a:ea typeface="黑体" panose="02010609060101010101" pitchFamily="49" charset="-122"/>
                                  </a:rPr>
                                  <m:t>′</m:t>
                                </m:r>
                              </m:sup>
                            </m:sSup>
                          </m:e>
                        </m:d>
                        <m:r>
                          <a:rPr lang="en-US" altLang="zh-CN" sz="2000" i="1">
                            <a:latin typeface="Cambria Math" panose="02040503050406030204" pitchFamily="18" charset="0"/>
                            <a:ea typeface="黑体" panose="02010609060101010101" pitchFamily="49" charset="-122"/>
                          </a:rPr>
                          <m:t>]</m:t>
                        </m:r>
                      </m:e>
                    </m:nary>
                  </m:oMath>
                </a14:m>
                <a:endParaRPr lang="en-US" altLang="zh-CN" sz="2000" dirty="0">
                  <a:ea typeface="黑体" panose="02010609060101010101" pitchFamily="49" charset="-122"/>
                </a:endParaRPr>
              </a:p>
              <a:p>
                <a:endParaRPr lang="en-US" altLang="zh-CN" sz="2000" dirty="0">
                  <a:ea typeface="黑体" panose="02010609060101010101" pitchFamily="49" charset="-122"/>
                </a:endParaRPr>
              </a:p>
              <a:p>
                <a:r>
                  <a:rPr lang="zh-CN" altLang="en-US" sz="2000" dirty="0">
                    <a:ea typeface="黑体" panose="02010609060101010101" pitchFamily="49" charset="-122"/>
                  </a:rPr>
                  <a:t>直到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zh-CN" altLang="en-US" sz="2000" i="1">
                        <a:latin typeface="Cambria Math" panose="02040503050406030204" pitchFamily="18" charset="0"/>
                        <a:ea typeface="黑体" panose="02010609060101010101" pitchFamily="49" charset="-122"/>
                      </a:rPr>
                      <m:t>收敛</m:t>
                    </m:r>
                  </m:oMath>
                </a14:m>
                <a:endParaRPr lang="zh-CN" altLang="en-US" sz="2000"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784200" y="1471363"/>
                <a:ext cx="9562958" cy="1950214"/>
              </a:xfrm>
              <a:prstGeom prst="rect">
                <a:avLst/>
              </a:prstGeom>
              <a:blipFill rotWithShape="1">
                <a:blip r:embed="rId1"/>
                <a:stretch>
                  <a:fillRect l="-53" t="-264" r="-48" b="-21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784225" y="3421380"/>
                <a:ext cx="11311890" cy="1762760"/>
              </a:xfrm>
              <a:prstGeom prst="rect">
                <a:avLst/>
              </a:prstGeom>
            </p:spPr>
            <p:txBody>
              <a:bodyPr wrap="square">
                <a:spAutoFit/>
              </a:bodyPr>
              <a:lstStyle/>
              <a:p>
                <a:pPr>
                  <a:lnSpc>
                    <a:spcPct val="150000"/>
                  </a:lnSpc>
                </a:pPr>
                <a:r>
                  <a:rPr lang="zh-CN" altLang="en-US" sz="24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𝑉</m:t>
                        </m:r>
                      </m:e>
                      <m:sub>
                        <m:r>
                          <a:rPr lang="en-US" altLang="zh-CN" sz="2400" b="0" i="1" smtClean="0">
                            <a:latin typeface="Cambria Math" panose="02040503050406030204" pitchFamily="18" charset="0"/>
                            <a:ea typeface="黑体" panose="02010609060101010101" pitchFamily="49" charset="-122"/>
                          </a:rPr>
                          <m:t>𝜋</m:t>
                        </m:r>
                      </m:sub>
                    </m:sSub>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1</m:t>
                        </m:r>
                      </m:sub>
                    </m:sSub>
                    <m:r>
                      <a:rPr lang="en-US" altLang="zh-CN" sz="2400" b="0" i="1" smtClean="0">
                        <a:latin typeface="Cambria Math" panose="02040503050406030204" pitchFamily="18" charset="0"/>
                        <a:ea typeface="黑体" panose="02010609060101010101" pitchFamily="49" charset="-122"/>
                      </a:rPr>
                      <m:t>)</m:t>
                    </m:r>
                  </m:oMath>
                </a14:m>
                <a:r>
                  <a:rPr lang="zh-CN" altLang="en-US" sz="2400" dirty="0">
                    <a:latin typeface="Cambria Math" panose="02040503050406030204" pitchFamily="18" charset="0"/>
                    <a:ea typeface="黑体" panose="02010609060101010101" pitchFamily="49" charset="-122"/>
                  </a:rPr>
                  <a:t>的值：</a:t>
                </a:r>
                <a:endParaRPr lang="en-US" altLang="zh-CN" sz="2400" dirty="0">
                  <a:latin typeface="Cambria Math" panose="02040503050406030204" pitchFamily="18" charset="0"/>
                  <a:ea typeface="黑体" panose="02010609060101010101" pitchFamily="49" charset="-122"/>
                </a:endParaRPr>
              </a:p>
              <a:p>
                <a:pPr>
                  <a:lnSpc>
                    <a:spcPct val="150000"/>
                  </a:lnSpc>
                </a:pPr>
                <a14:m>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𝑞</m:t>
                        </m:r>
                      </m:e>
                      <m:sub>
                        <m:r>
                          <a:rPr lang="en-US" altLang="zh-CN" sz="2400" i="1">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i="1">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上</m:t>
                        </m:r>
                      </m:e>
                    </m:d>
                    <m:r>
                      <a:rPr lang="en-US" altLang="zh-CN" sz="2400" i="1">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d>
                      <m:dPr>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0</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99</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3</m:t>
                        </m:r>
                      </m:e>
                    </m:d>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99</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4</m:t>
                        </m:r>
                      </m:e>
                    </m:d>
                  </m:oMath>
                </a14:m>
                <a:r>
                  <a:rPr lang="en-US" altLang="zh-CN" sz="2400" dirty="0">
                    <a:latin typeface="Cambria Math" panose="02040503050406030204" pitchFamily="18" charset="0"/>
                    <a:ea typeface="黑体" panose="02010609060101010101" pitchFamily="49" charset="-122"/>
                  </a:rPr>
                  <a:t>+…</a:t>
                </a:r>
                <a14:m>
                  <m:oMath xmlns:m="http://schemas.openxmlformats.org/officeDocument/2006/math">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297</m:t>
                    </m:r>
                  </m:oMath>
                </a14:m>
                <a:br>
                  <a:rPr lang="en-US" altLang="zh-CN" sz="24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𝑉</m:t>
                        </m:r>
                      </m:e>
                      <m:sub>
                        <m:r>
                          <a:rPr lang="en-US" altLang="zh-CN" sz="2400" b="0" i="1" smtClean="0">
                            <a:latin typeface="Cambria Math" panose="02040503050406030204" pitchFamily="18" charset="0"/>
                            <a:ea typeface="黑体" panose="02010609060101010101" pitchFamily="49" charset="-122"/>
                          </a:rPr>
                          <m:t>𝜋</m:t>
                        </m:r>
                      </m:sub>
                    </m:sSub>
                    <m:d>
                      <m:dPr>
                        <m:ctrlPr>
                          <a:rPr lang="en-US" altLang="zh-CN" sz="2400" b="0" i="1" smtClean="0">
                            <a:latin typeface="Cambria Math" panose="02040503050406030204" pitchFamily="18" charset="0"/>
                            <a:ea typeface="黑体" panose="02010609060101010101" pitchFamily="49" charset="-122"/>
                          </a:rPr>
                        </m:ctrlPr>
                      </m:dPr>
                      <m:e>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1</m:t>
                            </m:r>
                          </m:sub>
                        </m:sSub>
                      </m:e>
                    </m:d>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1</m:t>
                    </m:r>
                    <m:r>
                      <a:rPr lang="en-US" altLang="zh-CN" sz="2400" b="0" i="1" smtClean="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𝑞</m:t>
                        </m:r>
                      </m:e>
                      <m:sub>
                        <m:r>
                          <a:rPr lang="en-US" altLang="zh-CN" sz="2400" i="1">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i="1">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上</m:t>
                        </m:r>
                      </m:e>
                    </m:d>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0</m:t>
                    </m:r>
                    <m:r>
                      <a:rPr lang="en-US" altLang="zh-CN" sz="2400" b="0" i="1" smtClean="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𝑞</m:t>
                        </m:r>
                      </m:e>
                      <m:sub>
                        <m:r>
                          <a:rPr lang="en-US" altLang="zh-CN" sz="2400" i="1">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i="1">
                            <a:latin typeface="Cambria Math" panose="02040503050406030204" pitchFamily="18" charset="0"/>
                            <a:ea typeface="黑体" panose="02010609060101010101" pitchFamily="49" charset="-122"/>
                          </a:rPr>
                          <m:t>,</m:t>
                        </m:r>
                        <m:r>
                          <a:rPr lang="zh-CN" altLang="en-US" sz="2400" i="1">
                            <a:latin typeface="Cambria Math" panose="02040503050406030204" pitchFamily="18" charset="0"/>
                            <a:ea typeface="黑体" panose="02010609060101010101" pitchFamily="49" charset="-122"/>
                          </a:rPr>
                          <m:t>右</m:t>
                        </m:r>
                      </m:e>
                    </m:d>
                    <m:r>
                      <a:rPr lang="en-US" altLang="zh-CN" sz="2400" i="1">
                        <a:latin typeface="Cambria Math" panose="02040503050406030204" pitchFamily="18" charset="0"/>
                        <a:ea typeface="黑体" panose="02010609060101010101" pitchFamily="49" charset="-122"/>
                      </a:rPr>
                      <m:t>=</m:t>
                    </m:r>
                    <m:r>
                      <a:rPr lang="en-US" altLang="zh-CN" sz="2400" b="0" i="0" smtClean="0">
                        <a:latin typeface="Cambria Math" panose="02040503050406030204" pitchFamily="18" charset="0"/>
                        <a:ea typeface="黑体" panose="02010609060101010101" pitchFamily="49" charset="-122"/>
                      </a:rPr>
                      <m:t>0</m:t>
                    </m:r>
                    <m:r>
                      <a:rPr lang="en-US" altLang="zh-CN" sz="2400" b="0" i="0" smtClean="0">
                        <a:latin typeface="Cambria Math" panose="02040503050406030204" pitchFamily="18" charset="0"/>
                        <a:ea typeface="黑体" panose="02010609060101010101" pitchFamily="49" charset="-122"/>
                      </a:rPr>
                      <m:t>.</m:t>
                    </m:r>
                    <m:r>
                      <a:rPr lang="en-US" altLang="zh-CN" sz="2400" b="0" i="0" smtClean="0">
                        <a:latin typeface="Cambria Math" panose="02040503050406030204" pitchFamily="18" charset="0"/>
                        <a:ea typeface="黑体" panose="02010609060101010101" pitchFamily="49" charset="-122"/>
                      </a:rPr>
                      <m:t>297</m:t>
                    </m:r>
                  </m:oMath>
                </a14:m>
                <a:r>
                  <a:rPr lang="en-US" altLang="zh-CN" sz="2400" i="1" dirty="0">
                    <a:latin typeface="Cambria Math" panose="02040503050406030204" pitchFamily="18" charset="0"/>
                    <a:ea typeface="黑体" panose="02010609060101010101" pitchFamily="49" charset="-122"/>
                  </a:rPr>
                  <a:t> </a:t>
                </a:r>
                <a:endParaRPr lang="en-US" altLang="zh-CN" sz="2400" dirty="0"/>
              </a:p>
            </p:txBody>
          </p:sp>
        </mc:Choice>
        <mc:Fallback>
          <p:sp>
            <p:nvSpPr>
              <p:cNvPr id="5" name="矩形 4"/>
              <p:cNvSpPr>
                <a:spLocks noRot="1" noChangeAspect="1" noMove="1" noResize="1" noEditPoints="1" noAdjustHandles="1" noChangeArrowheads="1" noChangeShapeType="1" noTextEdit="1"/>
              </p:cNvSpPr>
              <p:nvPr/>
            </p:nvSpPr>
            <p:spPr>
              <a:xfrm>
                <a:off x="784225" y="3421380"/>
                <a:ext cx="11311890" cy="1762760"/>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矩形 5"/>
          <p:cNvSpPr/>
          <p:nvPr/>
        </p:nvSpPr>
        <p:spPr>
          <a:xfrm>
            <a:off x="784225" y="5116195"/>
            <a:ext cx="7839710" cy="147637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chemeClr val="tx2"/>
                </a:solidFill>
                <a:latin typeface="Cambria Math" panose="02040503050406030204" pitchFamily="18" charset="0"/>
                <a:ea typeface="黑体" panose="02010609060101010101" pitchFamily="49" charset="-122"/>
              </a:rPr>
              <a:t>动态规划法的缺点：</a:t>
            </a:r>
            <a:endParaRPr lang="en-US" altLang="zh-CN" sz="2000" b="1" dirty="0">
              <a:solidFill>
                <a:schemeClr val="tx2"/>
              </a:solidFill>
              <a:latin typeface="Cambria Math" panose="02040503050406030204" pitchFamily="18" charset="0"/>
              <a:ea typeface="黑体" panose="02010609060101010101" pitchFamily="49" charset="-122"/>
            </a:endParaRPr>
          </a:p>
          <a:p>
            <a:pPr marL="342900" indent="-342900">
              <a:lnSpc>
                <a:spcPct val="150000"/>
              </a:lnSpc>
              <a:buAutoNum type="arabicParenR"/>
            </a:pPr>
            <a:r>
              <a:rPr lang="zh-CN" altLang="en-US" sz="2000" dirty="0">
                <a:latin typeface="Cambria Math" panose="02040503050406030204" pitchFamily="18" charset="0"/>
                <a:ea typeface="黑体" panose="02010609060101010101" pitchFamily="49" charset="-122"/>
              </a:rPr>
              <a:t>智能主体需要事先知道状态转移概率</a:t>
            </a:r>
            <a:r>
              <a:rPr lang="en-US" altLang="zh-CN" sz="2000" dirty="0">
                <a:latin typeface="Cambria Math" panose="02040503050406030204" pitchFamily="18" charset="0"/>
                <a:ea typeface="黑体" panose="02010609060101010101" pitchFamily="49" charset="-122"/>
              </a:rPr>
              <a:t>;</a:t>
            </a:r>
            <a:endParaRPr lang="en-US" altLang="zh-CN" sz="2000" dirty="0">
              <a:latin typeface="Cambria Math" panose="02040503050406030204" pitchFamily="18" charset="0"/>
              <a:ea typeface="黑体" panose="02010609060101010101" pitchFamily="49" charset="-122"/>
            </a:endParaRPr>
          </a:p>
          <a:p>
            <a:pPr marL="342900" indent="-342900">
              <a:lnSpc>
                <a:spcPct val="150000"/>
              </a:lnSpc>
              <a:buAutoNum type="arabicParenR"/>
            </a:pPr>
            <a:r>
              <a:rPr lang="zh-CN" altLang="en-US" sz="2000" dirty="0">
                <a:latin typeface="Cambria Math" panose="02040503050406030204" pitchFamily="18" charset="0"/>
                <a:ea typeface="黑体" panose="02010609060101010101" pitchFamily="49" charset="-122"/>
              </a:rPr>
              <a:t>无法处理状态集合大小无限的情况</a:t>
            </a:r>
            <a:endParaRPr lang="en-US" altLang="zh-CN" sz="2000" dirty="0">
              <a:latin typeface="Cambria Math" panose="02040503050406030204" pitchFamily="18" charset="0"/>
              <a:ea typeface="黑体" panose="02010609060101010101" pitchFamily="49" charset="-122"/>
            </a:endParaRPr>
          </a:p>
        </p:txBody>
      </p:sp>
      <p:grpSp>
        <p:nvGrpSpPr>
          <p:cNvPr id="7" name="组合 6"/>
          <p:cNvGrpSpPr/>
          <p:nvPr/>
        </p:nvGrpSpPr>
        <p:grpSpPr>
          <a:xfrm>
            <a:off x="8284210" y="4662805"/>
            <a:ext cx="3811905" cy="1870710"/>
            <a:chOff x="7049432" y="2956265"/>
            <a:chExt cx="3537299" cy="3537294"/>
          </a:xfrm>
        </p:grpSpPr>
        <p:grpSp>
          <p:nvGrpSpPr>
            <p:cNvPr id="8" name="组合 7"/>
            <p:cNvGrpSpPr/>
            <p:nvPr/>
          </p:nvGrpSpPr>
          <p:grpSpPr>
            <a:xfrm>
              <a:off x="7049432" y="2956265"/>
              <a:ext cx="3537299" cy="3537294"/>
              <a:chOff x="7049432" y="2956265"/>
              <a:chExt cx="3537299" cy="3537294"/>
            </a:xfrm>
          </p:grpSpPr>
          <p:grpSp>
            <p:nvGrpSpPr>
              <p:cNvPr id="10" name="组合 9"/>
              <p:cNvGrpSpPr/>
              <p:nvPr/>
            </p:nvGrpSpPr>
            <p:grpSpPr>
              <a:xfrm>
                <a:off x="7049432" y="2956265"/>
                <a:ext cx="3537299" cy="3537294"/>
                <a:chOff x="8110122" y="3225145"/>
                <a:chExt cx="2670363" cy="2670359"/>
              </a:xfrm>
            </p:grpSpPr>
            <p:grpSp>
              <p:nvGrpSpPr>
                <p:cNvPr id="12" name="组合 11"/>
                <p:cNvGrpSpPr/>
                <p:nvPr/>
              </p:nvGrpSpPr>
              <p:grpSpPr>
                <a:xfrm>
                  <a:off x="8110122" y="3225145"/>
                  <a:ext cx="2670363" cy="2670359"/>
                  <a:chOff x="8158160" y="4724393"/>
                  <a:chExt cx="1314449" cy="1314447"/>
                </a:xfrm>
              </p:grpSpPr>
              <mc:AlternateContent xmlns:mc="http://schemas.openxmlformats.org/markup-compatibility/2006">
                <mc:Choice xmlns:a14="http://schemas.microsoft.com/office/drawing/2010/main" Requires="a14">
                  <p:sp>
                    <p:nvSpPr>
                      <p:cNvPr id="15" name="矩形 14"/>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i="1" smtClean="0">
                                      <a:latin typeface="Cambria Math" panose="02040503050406030204" pitchFamily="18" charset="0"/>
                                      <a:ea typeface="黑体" panose="02010609060101010101" pitchFamily="49" charset="-122"/>
                                    </a:rPr>
                                    <m:t>𝑉</m:t>
                                  </m:r>
                                </m:e>
                                <m:sub>
                                  <m:r>
                                    <a:rPr lang="en-US" altLang="zh-CN" b="0" i="1" smtClean="0">
                                      <a:latin typeface="Cambria Math" panose="02040503050406030204" pitchFamily="18" charset="0"/>
                                      <a:ea typeface="黑体" panose="02010609060101010101" pitchFamily="49" charset="-122"/>
                                    </a:rPr>
                                    <m:t>𝜋</m:t>
                                  </m:r>
                                </m:sub>
                              </m:sSub>
                              <m:d>
                                <m:dPr>
                                  <m:ctrlPr>
                                    <a:rPr lang="en-US" altLang="zh-CN" b="0"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e>
                              </m:d>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3</m:t>
                              </m:r>
                            </m:oMath>
                          </m:oMathPara>
                        </a14:m>
                        <a:endParaRPr lang="zh-CN" altLang="en-US" dirty="0">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16" name="矩形 15"/>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矩形 16"/>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i="1" smtClean="0">
                                      <a:latin typeface="Cambria Math" panose="02040503050406030204" pitchFamily="18" charset="0"/>
                                      <a:ea typeface="黑体" panose="02010609060101010101" pitchFamily="49" charset="-122"/>
                                    </a:rPr>
                                    <m:t>𝑉</m:t>
                                  </m:r>
                                </m:e>
                                <m:sub>
                                  <m:r>
                                    <a:rPr lang="en-US" altLang="zh-CN" b="0" i="1" smtClean="0">
                                      <a:latin typeface="Cambria Math" panose="02040503050406030204" pitchFamily="18" charset="0"/>
                                      <a:ea typeface="黑体" panose="02010609060101010101" pitchFamily="49" charset="-122"/>
                                    </a:rPr>
                                    <m:t>𝜋</m:t>
                                  </m:r>
                                </m:sub>
                              </m:sSub>
                              <m:d>
                                <m:dPr>
                                  <m:ctrlPr>
                                    <a:rPr lang="en-US" altLang="zh-CN" b="0" i="1" smtClean="0">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e>
                              </m:d>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4</m:t>
                              </m:r>
                            </m:oMath>
                          </m:oMathPara>
                        </a14:m>
                        <a:endParaRPr lang="zh-CN" altLang="en-US" dirty="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13" name="箭头: 下 12"/>
                <p:cNvSpPr/>
                <p:nvPr/>
              </p:nvSpPr>
              <p:spPr>
                <a:xfrm rot="10800000">
                  <a:off x="8682316" y="5397147"/>
                  <a:ext cx="190500" cy="426260"/>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4" name="矩形 13"/>
                    <p:cNvSpPr/>
                    <p:nvPr/>
                  </p:nvSpPr>
                  <p:spPr>
                    <a:xfrm>
                      <a:off x="8132497" y="5090856"/>
                      <a:ext cx="1290340" cy="52573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0</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297</m:t>
                            </m:r>
                          </m:oMath>
                        </m:oMathPara>
                      </a14:m>
                      <a:endParaRPr lang="zh-CN" altLang="en-US" dirty="0">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8132497" y="5090856"/>
                      <a:ext cx="1290340" cy="525733"/>
                    </a:xfrm>
                    <a:prstGeom prst="rect">
                      <a:avLst/>
                    </a:prstGeom>
                    <a:blipFill rotWithShape="1">
                      <a:blip r:embed="rId5"/>
                    </a:blipFill>
                  </p:spPr>
                  <p:txBody>
                    <a:bodyPr/>
                    <a:lstStyle/>
                    <a:p>
                      <a:r>
                        <a:rPr lang="zh-CN" altLang="en-US">
                          <a:noFill/>
                        </a:rPr>
                        <a:t> </a:t>
                      </a:r>
                    </a:p>
                  </p:txBody>
                </p:sp>
              </mc:Fallback>
            </mc:AlternateContent>
          </p:grpSp>
          <p:sp>
            <p:nvSpPr>
              <p:cNvPr id="11" name="箭头: 下 10"/>
              <p:cNvSpPr/>
              <p:nvPr/>
            </p:nvSpPr>
            <p:spPr>
              <a:xfrm rot="10800000">
                <a:off x="7807520" y="4045113"/>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9" name="箭头: 下 8"/>
            <p:cNvSpPr/>
            <p:nvPr/>
          </p:nvSpPr>
          <p:spPr>
            <a:xfrm rot="10800000">
              <a:off x="9576041" y="5797014"/>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19" name="矩形 18"/>
          <p:cNvSpPr/>
          <p:nvPr/>
        </p:nvSpPr>
        <p:spPr>
          <a:xfrm>
            <a:off x="4042611" y="2409594"/>
            <a:ext cx="4144827"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文本框 19"/>
              <p:cNvSpPr txBox="1"/>
              <p:nvPr/>
            </p:nvSpPr>
            <p:spPr>
              <a:xfrm>
                <a:off x="5840187" y="1992261"/>
                <a:ext cx="906071"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ea typeface="黑体" panose="02010609060101010101" pitchFamily="49" charset="-122"/>
                            </a:rPr>
                          </m:ctrlPr>
                        </m:sSubPr>
                        <m:e>
                          <m:r>
                            <a:rPr lang="en-US" altLang="zh-CN" sz="2400" b="0" i="1" smtClean="0">
                              <a:solidFill>
                                <a:srgbClr val="FF0000"/>
                              </a:solidFill>
                              <a:latin typeface="Cambria Math" panose="02040503050406030204" pitchFamily="18" charset="0"/>
                              <a:ea typeface="黑体" panose="02010609060101010101" pitchFamily="49" charset="-122"/>
                            </a:rPr>
                            <m:t>𝑞</m:t>
                          </m:r>
                        </m:e>
                        <m:sub>
                          <m:r>
                            <a:rPr lang="en-US" altLang="zh-CN" sz="2400" b="0" i="1" smtClean="0">
                              <a:solidFill>
                                <a:srgbClr val="FF0000"/>
                              </a:solidFill>
                              <a:latin typeface="Cambria Math" panose="02040503050406030204" pitchFamily="18" charset="0"/>
                              <a:ea typeface="黑体" panose="02010609060101010101" pitchFamily="49" charset="-122"/>
                            </a:rPr>
                            <m:t>𝜋</m:t>
                          </m:r>
                        </m:sub>
                      </m:sSub>
                      <m:r>
                        <a:rPr lang="en-US" altLang="zh-CN" sz="2400" b="0" i="1" smtClean="0">
                          <a:solidFill>
                            <a:srgbClr val="FF0000"/>
                          </a:solidFill>
                          <a:latin typeface="Cambria Math" panose="02040503050406030204" pitchFamily="18" charset="0"/>
                          <a:ea typeface="黑体" panose="02010609060101010101" pitchFamily="49" charset="-122"/>
                        </a:rPr>
                        <m:t>(</m:t>
                      </m:r>
                      <m:r>
                        <a:rPr lang="en-US" altLang="zh-CN" sz="2400" b="0" i="1" smtClean="0">
                          <a:solidFill>
                            <a:srgbClr val="FF0000"/>
                          </a:solidFill>
                          <a:latin typeface="Cambria Math" panose="02040503050406030204" pitchFamily="18" charset="0"/>
                          <a:ea typeface="黑体" panose="02010609060101010101" pitchFamily="49" charset="-122"/>
                        </a:rPr>
                        <m:t>𝑠</m:t>
                      </m:r>
                      <m:r>
                        <a:rPr lang="en-US" altLang="zh-CN" sz="2400" b="0" i="1" smtClean="0">
                          <a:solidFill>
                            <a:srgbClr val="FF0000"/>
                          </a:solidFill>
                          <a:latin typeface="Cambria Math" panose="02040503050406030204" pitchFamily="18" charset="0"/>
                          <a:ea typeface="黑体" panose="02010609060101010101" pitchFamily="49" charset="-122"/>
                        </a:rPr>
                        <m:t>,</m:t>
                      </m:r>
                      <m:r>
                        <a:rPr lang="en-US" altLang="zh-CN" sz="2400" b="0" i="1" smtClean="0">
                          <a:solidFill>
                            <a:srgbClr val="FF0000"/>
                          </a:solidFill>
                          <a:latin typeface="Cambria Math" panose="02040503050406030204" pitchFamily="18" charset="0"/>
                          <a:ea typeface="黑体" panose="02010609060101010101" pitchFamily="49" charset="-122"/>
                        </a:rPr>
                        <m:t>𝑎</m:t>
                      </m:r>
                      <m:r>
                        <a:rPr lang="en-US" altLang="zh-CN" sz="2400" b="0" i="1" smtClean="0">
                          <a:solidFill>
                            <a:srgbClr val="FF0000"/>
                          </a:solidFill>
                          <a:latin typeface="Cambria Math" panose="02040503050406030204" pitchFamily="18" charset="0"/>
                          <a:ea typeface="黑体" panose="02010609060101010101" pitchFamily="49" charset="-122"/>
                        </a:rPr>
                        <m:t>)</m:t>
                      </m:r>
                    </m:oMath>
                  </m:oMathPara>
                </a14:m>
                <a:endParaRPr lang="zh-CN" altLang="en-US" sz="2400" dirty="0">
                  <a:solidFill>
                    <a:srgbClr val="FF0000"/>
                  </a:solidFill>
                  <a:ea typeface="黑体" panose="02010609060101010101" pitchFamily="49"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5840187" y="1992261"/>
                <a:ext cx="906071" cy="369332"/>
              </a:xfrm>
              <a:prstGeom prst="rect">
                <a:avLst/>
              </a:prstGeom>
              <a:blipFill rotWithShape="1">
                <a:blip r:embed="rId6"/>
                <a:stretch>
                  <a:fillRect l="-10" t="-72" r="-10440" b="8"/>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强化学习中的策略评估：蒙特卡洛</a:t>
            </a:r>
            <a:r>
              <a:rPr lang="zh-CN" altLang="en-US" dirty="0"/>
              <a:t>采样</a:t>
            </a:r>
            <a:endParaRPr lang="zh-CN" altLang="en-US" dirty="0"/>
          </a:p>
        </p:txBody>
      </p:sp>
      <p:sp>
        <p:nvSpPr>
          <p:cNvPr id="3" name="内容占位符 2"/>
          <p:cNvSpPr>
            <a:spLocks noGrp="1"/>
          </p:cNvSpPr>
          <p:nvPr>
            <p:ph idx="1"/>
          </p:nvPr>
        </p:nvSpPr>
        <p:spPr>
          <a:xfrm>
            <a:off x="394447" y="789711"/>
            <a:ext cx="11355295" cy="429490"/>
          </a:xfrm>
        </p:spPr>
        <p:txBody>
          <a:bodyPr>
            <a:normAutofit fontScale="92500" lnSpcReduction="20000"/>
          </a:bodyPr>
          <a:lstStyle/>
          <a:p>
            <a:r>
              <a:rPr lang="zh-CN" altLang="en-US" sz="2400" dirty="0"/>
              <a:t>基于蒙特卡洛采样的价值函数更新</a:t>
            </a:r>
            <a:endParaRPr lang="zh-CN" altLang="en-US" sz="2400" dirty="0"/>
          </a:p>
          <a:p>
            <a:endParaRPr lang="zh-CN" altLang="en-US" sz="2400" dirty="0"/>
          </a:p>
        </p:txBody>
      </p:sp>
      <p:grpSp>
        <p:nvGrpSpPr>
          <p:cNvPr id="20" name="组合 19"/>
          <p:cNvGrpSpPr/>
          <p:nvPr/>
        </p:nvGrpSpPr>
        <p:grpSpPr>
          <a:xfrm>
            <a:off x="10270985" y="2714609"/>
            <a:ext cx="1478757" cy="1971668"/>
            <a:chOff x="8158160" y="4067172"/>
            <a:chExt cx="1971676" cy="1971668"/>
          </a:xfrm>
        </p:grpSpPr>
        <mc:AlternateContent xmlns:mc="http://schemas.openxmlformats.org/markup-compatibility/2006">
          <mc:Choice xmlns:a14="http://schemas.microsoft.com/office/drawing/2010/main" Requires="a14">
            <p:sp>
              <p:nvSpPr>
                <p:cNvPr id="21" name="矩形 20"/>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7</m:t>
                            </m:r>
                          </m:sub>
                        </m:sSub>
                      </m:oMath>
                    </m:oMathPara>
                  </a14:m>
                  <a:endParaRPr lang="zh-CN" altLang="en-US" sz="2000"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8</m:t>
                            </m:r>
                          </m:sub>
                        </m:sSub>
                      </m:oMath>
                    </m:oMathPara>
                  </a14:m>
                  <a:endParaRPr lang="zh-CN" altLang="en-US" sz="2000"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9</m:t>
                            </m:r>
                          </m:sub>
                        </m:sSub>
                      </m:oMath>
                    </m:oMathPara>
                  </a14:m>
                  <a:endParaRPr lang="zh-CN" altLang="en-US" sz="2000"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oMath>
                    </m:oMathPara>
                  </a14:m>
                  <a:endParaRPr lang="zh-CN" altLang="en-US" sz="2000"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5</m:t>
                            </m:r>
                          </m:sub>
                        </m:sSub>
                      </m:oMath>
                    </m:oMathPara>
                  </a14:m>
                  <a:endParaRPr lang="zh-CN" altLang="en-US" sz="2000"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6</m:t>
                            </m:r>
                          </m:sub>
                        </m:sSub>
                      </m:oMath>
                    </m:oMathPara>
                  </a14:m>
                  <a:endParaRPr lang="zh-CN" altLang="en-US" sz="2000" dirty="0">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oMath>
                    </m:oMathPara>
                  </a14:m>
                  <a:endParaRPr lang="zh-CN" altLang="en-US" sz="2000" dirty="0">
                    <a:ea typeface="黑体" panose="02010609060101010101" pitchFamily="49" charset="-122"/>
                  </a:endParaRPr>
                </a:p>
              </p:txBody>
            </p:sp>
          </mc:Choice>
          <mc:Fallback>
            <p:sp>
              <p:nvSpPr>
                <p:cNvPr id="27" name="矩形 26"/>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oMath>
                    </m:oMathPara>
                  </a14:m>
                  <a:endParaRPr lang="zh-CN" altLang="en-US" sz="2000" dirty="0">
                    <a:ea typeface="黑体" panose="02010609060101010101" pitchFamily="49" charset="-122"/>
                  </a:endParaRPr>
                </a:p>
              </p:txBody>
            </p:sp>
          </mc:Choice>
          <mc:Fallback>
            <p:sp>
              <p:nvSpPr>
                <p:cNvPr id="28" name="矩形 27"/>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3</m:t>
                            </m:r>
                          </m:sub>
                        </m:sSub>
                      </m:oMath>
                    </m:oMathPara>
                  </a14:m>
                  <a:endParaRPr lang="zh-CN" altLang="en-US" sz="2000" dirty="0">
                    <a:ea typeface="黑体" panose="02010609060101010101" pitchFamily="49" charset="-122"/>
                  </a:endParaRPr>
                </a:p>
              </p:txBody>
            </p:sp>
          </mc:Choice>
          <mc:Fallback>
            <p:sp>
              <p:nvSpPr>
                <p:cNvPr id="29" name="矩形 28"/>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582503" y="1339782"/>
                <a:ext cx="8529413" cy="1460272"/>
              </a:xfrm>
              <a:prstGeom prst="rect">
                <a:avLst/>
              </a:prstGeom>
              <a:noFill/>
              <a:ln>
                <a:solidFill>
                  <a:schemeClr val="tx1"/>
                </a:solidFill>
              </a:ln>
            </p:spPr>
            <p:txBody>
              <a:bodyPr wrap="square" rtlCol="0">
                <a:spAutoFit/>
              </a:bodyPr>
              <a:lstStyle/>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选择不同的起始状态，按照当前策略</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𝝅</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采样若干轨迹，记它们的集合为</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𝑫</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枚举</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𝑺</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计算</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𝑫</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中</a:t>
                </a:r>
                <a14:m>
                  <m:oMath xmlns:m="http://schemas.openxmlformats.org/officeDocument/2006/math">
                    <m:r>
                      <a:rPr lang="en-US" altLang="zh-CN" sz="2000" b="1" i="1" dirty="0" smtClean="0">
                        <a:latin typeface="Cambria Math" panose="02040503050406030204" pitchFamily="18" charset="0"/>
                        <a:ea typeface="黑体" panose="02010609060101010101" pitchFamily="49" charset="-122"/>
                      </a:rPr>
                      <m:t>𝒔</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每次出现时对应的反馈</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𝑮</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𝑮</m:t>
                        </m:r>
                      </m:e>
                      <m:sub>
                        <m:r>
                          <a:rPr lang="en-US" altLang="zh-CN" sz="2000" b="1" i="1" smtClean="0">
                            <a:latin typeface="Cambria Math" panose="02040503050406030204" pitchFamily="18" charset="0"/>
                            <a:ea typeface="黑体" panose="02010609060101010101" pitchFamily="49" charset="-122"/>
                          </a:rPr>
                          <m:t>𝟐</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𝑮</m:t>
                        </m:r>
                      </m:e>
                      <m:sub>
                        <m:r>
                          <a:rPr lang="en-US" altLang="zh-CN" sz="2000" b="1" i="1" smtClean="0">
                            <a:latin typeface="Cambria Math" panose="02040503050406030204" pitchFamily="18" charset="0"/>
                            <a:ea typeface="黑体" panose="02010609060101010101" pitchFamily="49" charset="-122"/>
                          </a:rPr>
                          <m:t>𝒌</m:t>
                        </m:r>
                      </m:sub>
                    </m:sSub>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𝑽</m:t>
                        </m:r>
                      </m:e>
                      <m:sub>
                        <m:r>
                          <a:rPr lang="en-US" altLang="zh-CN" sz="2000" b="1" i="1" smtClean="0">
                            <a:latin typeface="Cambria Math" panose="02040503050406030204" pitchFamily="18" charset="0"/>
                            <a:ea typeface="黑体" panose="02010609060101010101" pitchFamily="49" charset="-122"/>
                          </a:rPr>
                          <m:t>𝝅</m:t>
                        </m:r>
                      </m:sub>
                    </m:sSub>
                    <m:d>
                      <m:dPr>
                        <m:ctrlPr>
                          <a:rPr lang="en-US" altLang="zh-CN" sz="2000" b="1" i="1" smtClean="0">
                            <a:latin typeface="Cambria Math" panose="02040503050406030204" pitchFamily="18" charset="0"/>
                            <a:ea typeface="黑体" panose="02010609060101010101" pitchFamily="49" charset="-122"/>
                          </a:rPr>
                        </m:ctrlPr>
                      </m:dPr>
                      <m:e>
                        <m:r>
                          <a:rPr lang="en-US" altLang="zh-CN" sz="2000" b="1" i="1" smtClean="0">
                            <a:latin typeface="Cambria Math" panose="02040503050406030204" pitchFamily="18" charset="0"/>
                            <a:ea typeface="黑体" panose="02010609060101010101" pitchFamily="49" charset="-122"/>
                          </a:rPr>
                          <m:t>𝒔</m:t>
                        </m:r>
                      </m:e>
                    </m:d>
                    <m:r>
                      <a:rPr lang="en-US" altLang="zh-CN" sz="2000" b="1" i="1" smtClean="0">
                        <a:latin typeface="Cambria Math" panose="02040503050406030204" pitchFamily="18" charset="0"/>
                        <a:ea typeface="黑体" panose="02010609060101010101" pitchFamily="49" charset="-122"/>
                      </a:rPr>
                      <m:t>←</m:t>
                    </m:r>
                    <m:f>
                      <m:fPr>
                        <m:ctrlPr>
                          <a:rPr lang="en-US" altLang="zh-CN" sz="2000" b="1" i="1" smtClean="0">
                            <a:latin typeface="Cambria Math" panose="02040503050406030204" pitchFamily="18" charset="0"/>
                            <a:ea typeface="黑体" panose="02010609060101010101" pitchFamily="49" charset="-122"/>
                          </a:rPr>
                        </m:ctrlPr>
                      </m:fPr>
                      <m:num>
                        <m:r>
                          <a:rPr lang="en-US" altLang="zh-CN" sz="2000" b="1" i="1" smtClean="0">
                            <a:latin typeface="Cambria Math" panose="02040503050406030204" pitchFamily="18" charset="0"/>
                            <a:ea typeface="黑体" panose="02010609060101010101" pitchFamily="49" charset="-122"/>
                          </a:rPr>
                          <m:t>𝟏</m:t>
                        </m:r>
                      </m:num>
                      <m:den>
                        <m:r>
                          <a:rPr lang="en-US" altLang="zh-CN" sz="2000" b="1" i="1" smtClean="0">
                            <a:latin typeface="Cambria Math" panose="02040503050406030204" pitchFamily="18" charset="0"/>
                            <a:ea typeface="黑体" panose="02010609060101010101" pitchFamily="49" charset="-122"/>
                          </a:rPr>
                          <m:t>𝒌</m:t>
                        </m:r>
                      </m:den>
                    </m:f>
                    <m:nary>
                      <m:naryPr>
                        <m:chr m:val="∑"/>
                        <m:ctrlPr>
                          <a:rPr lang="en-US" altLang="zh-CN" sz="2000" b="1" i="1" smtClean="0">
                            <a:latin typeface="Cambria Math" panose="02040503050406030204" pitchFamily="18" charset="0"/>
                            <a:ea typeface="黑体" panose="02010609060101010101" pitchFamily="49" charset="-122"/>
                          </a:rPr>
                        </m:ctrlPr>
                      </m:naryPr>
                      <m:sub>
                        <m:r>
                          <a:rPr lang="en-US" altLang="zh-CN" sz="2000" b="1" i="1" smtClean="0">
                            <a:latin typeface="Cambria Math" panose="02040503050406030204" pitchFamily="18" charset="0"/>
                            <a:ea typeface="黑体" panose="02010609060101010101" pitchFamily="49" charset="-122"/>
                          </a:rPr>
                          <m:t>𝒊</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up>
                        <m:r>
                          <a:rPr lang="en-US" altLang="zh-CN" sz="2000" b="1" i="1" smtClean="0">
                            <a:latin typeface="Cambria Math" panose="02040503050406030204" pitchFamily="18" charset="0"/>
                            <a:ea typeface="黑体" panose="02010609060101010101" pitchFamily="49" charset="-122"/>
                          </a:rPr>
                          <m:t>𝒌</m:t>
                        </m:r>
                      </m:sup>
                      <m:e>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𝑮</m:t>
                            </m:r>
                          </m:e>
                          <m:sub>
                            <m:r>
                              <a:rPr lang="en-US" altLang="zh-CN" sz="2000" b="1" i="1" smtClean="0">
                                <a:latin typeface="Cambria Math" panose="02040503050406030204" pitchFamily="18" charset="0"/>
                                <a:ea typeface="黑体" panose="02010609060101010101" pitchFamily="49" charset="-122"/>
                              </a:rPr>
                              <m:t>𝒊</m:t>
                            </m:r>
                          </m:sub>
                        </m:sSub>
                      </m:e>
                    </m:nary>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582503" y="1339782"/>
                <a:ext cx="8529413" cy="1460272"/>
              </a:xfrm>
              <a:prstGeom prst="rect">
                <a:avLst/>
              </a:prstGeom>
              <a:blipFill rotWithShape="1">
                <a:blip r:embed="rId10"/>
                <a:stretch>
                  <a:fillRect l="-62" t="-343" r="-49" b="-325"/>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547143" y="2920635"/>
                <a:ext cx="7422061" cy="2562433"/>
              </a:xfrm>
              <a:prstGeom prst="rect">
                <a:avLst/>
              </a:prstGeom>
            </p:spPr>
            <p:txBody>
              <a:bodyPr wrap="square">
                <a:spAutoFit/>
              </a:bodyPr>
              <a:lstStyle/>
              <a:p>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假设按照当前策略可样得到以下两条轨迹</a:t>
                </a:r>
                <a:endParaRPr lang="en-US" altLang="zh-CN" b="1" dirty="0">
                  <a:latin typeface="Times New Roman" panose="02020603050405020304" pitchFamily="16" charset="0"/>
                  <a:ea typeface="华文楷体" panose="02010600040101010101" pitchFamily="2"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𝟒</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𝟖</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𝟗</m:t>
                              </m:r>
                            </m:sub>
                          </m:sSub>
                        </m:e>
                      </m:d>
                    </m:oMath>
                    <m:oMath xmlns:m="http://schemas.openxmlformats.org/officeDocument/2006/math">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𝟑</m:t>
                          </m:r>
                        </m:sub>
                      </m:sSub>
                      <m:r>
                        <a:rPr lang="en-US" altLang="zh-CN" b="1" i="1" smtClean="0">
                          <a:latin typeface="Cambria Math" panose="02040503050406030204" pitchFamily="18" charset="0"/>
                          <a:ea typeface="黑体" panose="02010609060101010101" pitchFamily="49" charset="-122"/>
                        </a:rPr>
                        <m:t>, </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𝒅</m:t>
                          </m:r>
                        </m:sub>
                      </m:sSub>
                      <m:r>
                        <a:rPr lang="en-US" altLang="zh-CN" b="1" i="1" smtClean="0">
                          <a:latin typeface="Cambria Math" panose="02040503050406030204" pitchFamily="18" charset="0"/>
                          <a:ea typeface="黑体" panose="02010609060101010101" pitchFamily="49" charset="-122"/>
                        </a:rPr>
                        <m:t>)</m:t>
                      </m:r>
                    </m:oMath>
                  </m:oMathPara>
                </a14:m>
                <a:endParaRPr lang="en-US" altLang="zh-CN" b="1" i="1" dirty="0">
                  <a:latin typeface="Times New Roman" panose="02020603050405020304" pitchFamily="16" charset="0"/>
                  <a:ea typeface="华文楷体" panose="02010600040101010101" pitchFamily="2" charset="-122"/>
                  <a:cs typeface="Times New Roman" panose="02020603050405020304" pitchFamily="16" charset="0"/>
                </a:endParaRPr>
              </a:p>
              <a:p>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oMath>
                </a14:m>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对应的反馈值分别为</a:t>
                </a:r>
                <a:endParaRPr lang="en-US" altLang="zh-CN" b="1" dirty="0">
                  <a:latin typeface="Times New Roman" panose="02020603050405020304" pitchFamily="16" charset="0"/>
                  <a:ea typeface="华文楷体" panose="02010600040101010101" pitchFamily="2"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𝜸</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panose="02040503050406030204" pitchFamily="18" charset="0"/>
                              <a:ea typeface="黑体" panose="02010609060101010101" pitchFamily="49" charset="-122"/>
                            </a:rPr>
                            <m:t>𝜸</m:t>
                          </m:r>
                        </m:e>
                        <m:sup>
                          <m:r>
                            <a:rPr lang="en-US" altLang="zh-CN" b="1" i="1" smtClean="0">
                              <a:latin typeface="Cambria Math" panose="02040503050406030204" pitchFamily="18" charset="0"/>
                              <a:ea typeface="黑体" panose="02010609060101010101" pitchFamily="49" charset="-122"/>
                            </a:rPr>
                            <m:t>𝟑</m:t>
                          </m:r>
                        </m:sup>
                      </m:sSup>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𝟗𝟕𝟎</m:t>
                      </m:r>
                    </m:oMath>
                  </m:oMathPara>
                </a14:m>
                <a:endParaRPr lang="en-US" altLang="zh-CN" b="1" i="1" dirty="0">
                  <a:latin typeface="Times New Roman" panose="02020603050405020304" pitchFamily="16" charset="0"/>
                  <a:ea typeface="华文楷体" panose="02010600040101010101" pitchFamily="2"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𝜸</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panose="02040503050406030204" pitchFamily="18" charset="0"/>
                              <a:ea typeface="黑体" panose="02010609060101010101" pitchFamily="49" charset="-122"/>
                            </a:rPr>
                            <m:t>𝜸</m:t>
                          </m:r>
                        </m:e>
                        <m:sup>
                          <m:r>
                            <a:rPr lang="en-US" altLang="zh-CN" b="1" i="1" smtClean="0">
                              <a:latin typeface="Cambria Math" panose="02040503050406030204" pitchFamily="18" charset="0"/>
                              <a:ea typeface="黑体" panose="02010609060101010101" pitchFamily="49" charset="-122"/>
                            </a:rPr>
                            <m:t>𝟐</m:t>
                          </m:r>
                        </m:sup>
                      </m:sSup>
                      <m:r>
                        <a:rPr lang="en-US" altLang="zh-CN" b="1" i="1" smtClean="0">
                          <a:latin typeface="Cambria Math" panose="02040503050406030204" pitchFamily="18" charset="0"/>
                          <a:ea typeface="黑体" panose="02010609060101010101" pitchFamily="49" charset="-122"/>
                        </a:rPr>
                        <m:t>×</m:t>
                      </m:r>
                      <m:d>
                        <m:dPr>
                          <m:ctrlPr>
                            <a:rPr lang="en-US" altLang="zh-CN" b="1" i="1" smtClean="0">
                              <a:latin typeface="Cambria Math" panose="02040503050406030204" pitchFamily="18" charset="0"/>
                              <a:ea typeface="黑体" panose="02010609060101010101" pitchFamily="49" charset="-122"/>
                            </a:rPr>
                          </m:ctrlPr>
                        </m:dPr>
                        <m:e>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e>
                      </m:d>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𝟗𝟖𝟎</m:t>
                      </m:r>
                    </m:oMath>
                  </m:oMathPara>
                </a14:m>
                <a:endParaRPr lang="en-US" altLang="zh-CN" b="1" i="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因此估计</a:t>
                </a:r>
                <a:endParaRPr lang="en-US" altLang="zh-CN" b="1" dirty="0">
                  <a:latin typeface="Times New Roman" panose="02020603050405020304" pitchFamily="16" charset="0"/>
                  <a:ea typeface="华文楷体" panose="02010600040101010101" pitchFamily="2"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黑体" panose="02010609060101010101" pitchFamily="49" charset="-122"/>
                        </a:rPr>
                        <m:t>𝑽</m:t>
                      </m:r>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e>
                      </m:d>
                      <m:r>
                        <a:rPr lang="en-US" altLang="zh-CN" b="1" i="1" smtClean="0">
                          <a:latin typeface="Cambria Math" panose="02040503050406030204" pitchFamily="18" charset="0"/>
                          <a:ea typeface="黑体" panose="02010609060101010101" pitchFamily="49" charset="-122"/>
                        </a:rPr>
                        <m:t>=</m:t>
                      </m:r>
                      <m:f>
                        <m:fPr>
                          <m:ctrlPr>
                            <a:rPr lang="en-US" altLang="zh-CN" b="1" i="1" smtClean="0">
                              <a:latin typeface="Cambria Math" panose="02040503050406030204" pitchFamily="18" charset="0"/>
                              <a:ea typeface="黑体" panose="02010609060101010101" pitchFamily="49" charset="-122"/>
                            </a:rPr>
                          </m:ctrlPr>
                        </m:fPr>
                        <m:num>
                          <m:r>
                            <a:rPr lang="en-US" altLang="zh-CN" b="1" i="1" smtClean="0">
                              <a:latin typeface="Cambria Math" panose="02040503050406030204" pitchFamily="18" charset="0"/>
                              <a:ea typeface="黑体" panose="02010609060101010101" pitchFamily="49" charset="-122"/>
                            </a:rPr>
                            <m:t>𝟏</m:t>
                          </m:r>
                        </m:num>
                        <m:den>
                          <m:r>
                            <a:rPr lang="en-US" altLang="zh-CN" b="1" i="1" smtClean="0">
                              <a:latin typeface="Cambria Math" panose="02040503050406030204" pitchFamily="18" charset="0"/>
                              <a:ea typeface="黑体" panose="02010609060101010101" pitchFamily="49" charset="-122"/>
                            </a:rPr>
                            <m:t>𝟐</m:t>
                          </m:r>
                        </m:den>
                      </m:f>
                      <m:d>
                        <m:dPr>
                          <m:ctrlPr>
                            <a:rPr lang="en-US" altLang="zh-CN" b="1" i="1" smtClean="0">
                              <a:latin typeface="Cambria Math" panose="02040503050406030204" pitchFamily="18" charset="0"/>
                              <a:ea typeface="黑体" panose="02010609060101010101" pitchFamily="49" charset="-122"/>
                            </a:rPr>
                          </m:ctrlPr>
                        </m:dPr>
                        <m:e>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𝟗𝟕𝟎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𝟗𝟖𝟎</m:t>
                          </m:r>
                        </m:e>
                      </m:d>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𝟎𝟎𝟓</m:t>
                      </m:r>
                    </m:oMath>
                  </m:oMathPara>
                </a14:m>
                <a:br>
                  <a:rPr lang="en-US" altLang="zh-CN" b="1" i="1" dirty="0">
                    <a:latin typeface="Times New Roman" panose="02020603050405020304" pitchFamily="16" charset="0"/>
                    <a:ea typeface="华文楷体" panose="02010600040101010101" pitchFamily="2" charset="-122"/>
                    <a:cs typeface="Times New Roman" panose="02020603050405020304" pitchFamily="16" charset="0"/>
                  </a:rPr>
                </a:br>
                <a:endParaRPr lang="en-US" altLang="zh-CN"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547143" y="2920635"/>
                <a:ext cx="7422061" cy="2562433"/>
              </a:xfrm>
              <a:prstGeom prst="rect">
                <a:avLst/>
              </a:prstGeom>
              <a:blipFill rotWithShape="1">
                <a:blip r:embed="rId11"/>
                <a:stretch>
                  <a:fillRect l="-5" t="-11" r="8" b="-6771"/>
                </a:stretch>
              </a:blipFill>
            </p:spPr>
            <p:txBody>
              <a:bodyPr/>
              <a:lstStyle/>
              <a:p>
                <a:r>
                  <a:rPr lang="zh-CN" altLang="en-US">
                    <a:noFill/>
                  </a:rPr>
                  <a:t> </a:t>
                </a:r>
              </a:p>
            </p:txBody>
          </p:sp>
        </mc:Fallback>
      </mc:AlternateContent>
      <p:cxnSp>
        <p:nvCxnSpPr>
          <p:cNvPr id="32" name="直接箭头连接符 31"/>
          <p:cNvCxnSpPr/>
          <p:nvPr/>
        </p:nvCxnSpPr>
        <p:spPr>
          <a:xfrm flipV="1">
            <a:off x="10504587" y="3043220"/>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0504587" y="3082265"/>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10506698" y="4416218"/>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462122" y="3341887"/>
            <a:ext cx="1562770" cy="1200329"/>
          </a:xfrm>
          <a:prstGeom prst="rect">
            <a:avLst/>
          </a:prstGeom>
          <a:noFill/>
          <a:ln>
            <a:solidFill>
              <a:schemeClr val="accent1"/>
            </a:solidFill>
          </a:ln>
        </p:spPr>
        <p:txBody>
          <a:bodyPr wrap="square" rtlCol="0">
            <a:spAutoFit/>
          </a:bodyPr>
          <a:lstStyle/>
          <a:p>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如果是确定的策略，每个起点只会产生一种轨迹</a:t>
            </a:r>
            <a:endParaRPr lang="zh-CN" altLang="en-US" b="1"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36" name="矩形 35"/>
          <p:cNvSpPr/>
          <p:nvPr/>
        </p:nvSpPr>
        <p:spPr>
          <a:xfrm>
            <a:off x="504202" y="5443263"/>
            <a:ext cx="10000385" cy="923330"/>
          </a:xfrm>
          <a:prstGeom prst="rect">
            <a:avLst/>
          </a:prstGeom>
        </p:spPr>
        <p:txBody>
          <a:bodyPr wrap="square">
            <a:spAutoFit/>
          </a:bodyPr>
          <a:lstStyle/>
          <a:p>
            <a:pPr algn="just"/>
            <a:r>
              <a:rPr lang="zh-CN" altLang="zh-CN" b="1" dirty="0">
                <a:latin typeface="Times New Roman" panose="02020603050405020304" pitchFamily="16" charset="0"/>
                <a:ea typeface="华文楷体" panose="02010600040101010101" pitchFamily="2" charset="-122"/>
                <a:cs typeface="Times New Roman" panose="02020603050405020304" pitchFamily="16" charset="0"/>
              </a:rPr>
              <a:t>根据数理统计的知识，期望可以通过样本均值来估计的，这正是蒙特卡洛方法</a:t>
            </a:r>
            <a:r>
              <a:rPr lang="en-US" altLang="zh-CN" b="1" dirty="0">
                <a:latin typeface="Times New Roman" panose="02020603050405020304" pitchFamily="16" charset="0"/>
                <a:ea typeface="华文楷体" panose="02010600040101010101" pitchFamily="2" charset="-122"/>
                <a:cs typeface="Times New Roman" panose="02020603050405020304" pitchFamily="16" charset="0"/>
              </a:rPr>
              <a:t>(Monte-Carlo method)</a:t>
            </a:r>
            <a:r>
              <a:rPr lang="zh-CN" altLang="zh-CN" b="1" dirty="0">
                <a:latin typeface="Times New Roman" panose="02020603050405020304" pitchFamily="16" charset="0"/>
                <a:ea typeface="华文楷体" panose="02010600040101010101" pitchFamily="2" charset="-122"/>
                <a:cs typeface="Times New Roman" panose="02020603050405020304" pitchFamily="16" charset="0"/>
              </a:rPr>
              <a:t>的核心思想</a:t>
            </a:r>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。即</a:t>
            </a:r>
            <a:r>
              <a:rPr lang="zh-CN" altLang="zh-CN" b="1" dirty="0">
                <a:latin typeface="Times New Roman" panose="02020603050405020304" pitchFamily="16" charset="0"/>
                <a:ea typeface="华文楷体" panose="02010600040101010101" pitchFamily="2" charset="-122"/>
                <a:cs typeface="Times New Roman" panose="02020603050405020304" pitchFamily="16" charset="0"/>
              </a:rPr>
              <a:t>大数定理指出：对于独立同分布</a:t>
            </a:r>
            <a:r>
              <a:rPr lang="en-US" altLang="zh-CN" b="1" dirty="0">
                <a:latin typeface="Times New Roman" panose="02020603050405020304" pitchFamily="16" charset="0"/>
                <a:ea typeface="华文楷体" panose="02010600040101010101" pitchFamily="2" charset="-122"/>
                <a:cs typeface="Times New Roman" panose="02020603050405020304" pitchFamily="16" charset="0"/>
              </a:rPr>
              <a:t>(</a:t>
            </a:r>
            <a:r>
              <a:rPr lang="en-US" altLang="zh-CN" b="1" dirty="0" err="1">
                <a:latin typeface="Times New Roman" panose="02020603050405020304" pitchFamily="16" charset="0"/>
                <a:ea typeface="华文楷体" panose="02010600040101010101" pitchFamily="2" charset="-122"/>
                <a:cs typeface="Times New Roman" panose="02020603050405020304" pitchFamily="16" charset="0"/>
              </a:rPr>
              <a:t>i.i.d</a:t>
            </a:r>
            <a:r>
              <a:rPr lang="en-US" altLang="zh-CN"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b="1" dirty="0">
                <a:latin typeface="Times New Roman" panose="02020603050405020304" pitchFamily="16" charset="0"/>
                <a:ea typeface="华文楷体" panose="02010600040101010101" pitchFamily="2" charset="-122"/>
                <a:cs typeface="Times New Roman" panose="02020603050405020304" pitchFamily="16" charset="0"/>
              </a:rPr>
              <a:t>的样本数据，当样本足够大的时候，样本平均值向期望值收敛。</a:t>
            </a:r>
            <a:endParaRPr lang="zh-CN" altLang="en-US" b="1"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强化学习中的策略评估：蒙特卡洛</a:t>
            </a:r>
            <a:r>
              <a:rPr lang="zh-CN" altLang="en-US" dirty="0"/>
              <a:t>采样</a:t>
            </a:r>
            <a:endParaRPr lang="zh-CN" altLang="en-US" dirty="0"/>
          </a:p>
        </p:txBody>
      </p:sp>
      <p:sp>
        <p:nvSpPr>
          <p:cNvPr id="3" name="内容占位符 2"/>
          <p:cNvSpPr>
            <a:spLocks noGrp="1"/>
          </p:cNvSpPr>
          <p:nvPr>
            <p:ph idx="1"/>
          </p:nvPr>
        </p:nvSpPr>
        <p:spPr>
          <a:xfrm>
            <a:off x="394447" y="789711"/>
            <a:ext cx="11355295" cy="2466836"/>
          </a:xfrm>
        </p:spPr>
        <p:txBody>
          <a:bodyPr>
            <a:normAutofit/>
          </a:bodyPr>
          <a:lstStyle/>
          <a:p>
            <a:r>
              <a:rPr lang="zh-CN" altLang="en-US" sz="2400" dirty="0"/>
              <a:t>基于蒙特卡洛采样的价值函数更新</a:t>
            </a:r>
            <a:endParaRPr lang="en-US" altLang="zh-CN" sz="2400" dirty="0"/>
          </a:p>
          <a:p>
            <a:r>
              <a:rPr lang="zh-CN" altLang="en-US" sz="2400" dirty="0"/>
              <a:t>按照这样的思路可使用蒙特卡洛方法来进行策略评估：给定状态𝑠，从该状态出发不断采样后续状态，得到不同的采样序列。通过这些采样序列来分别计算状态𝑠的回报值，对这些回报值取均值，作为对状态𝑠价值函数的估计，从而避免对状态转移概率的依赖。</a:t>
            </a:r>
            <a:endParaRPr lang="zh-CN" altLang="en-US" sz="2400" dirty="0"/>
          </a:p>
          <a:p>
            <a:endParaRPr lang="zh-CN" altLang="en-US" sz="2400" dirty="0"/>
          </a:p>
          <a:p>
            <a:endParaRPr lang="zh-CN" altLang="en-US" sz="2400" dirty="0"/>
          </a:p>
        </p:txBody>
      </p:sp>
      <p:sp>
        <p:nvSpPr>
          <p:cNvPr id="37" name="文本框 36"/>
          <p:cNvSpPr txBox="1"/>
          <p:nvPr/>
        </p:nvSpPr>
        <p:spPr>
          <a:xfrm>
            <a:off x="690787" y="3261427"/>
            <a:ext cx="3322500" cy="2806538"/>
          </a:xfrm>
          <a:prstGeom prst="rect">
            <a:avLst/>
          </a:prstGeom>
          <a:noFill/>
        </p:spPr>
        <p:txBody>
          <a:bodyPr wrap="square" rtlCol="0">
            <a:spAutoFit/>
          </a:bodyPr>
          <a:lstStyle/>
          <a:p>
            <a:pPr>
              <a:lnSpc>
                <a:spcPct val="150000"/>
              </a:lnSpc>
            </a:pP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蒙特卡洛采样法的优点</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智能主体不必知道状态转移概率</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容易扩展到无限状态集合的问题中</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38" name="文本框 37"/>
          <p:cNvSpPr txBox="1"/>
          <p:nvPr/>
        </p:nvSpPr>
        <p:spPr>
          <a:xfrm>
            <a:off x="4309627" y="3377128"/>
            <a:ext cx="6839636" cy="2621872"/>
          </a:xfrm>
          <a:prstGeom prst="rect">
            <a:avLst/>
          </a:prstGeom>
          <a:noFill/>
        </p:spPr>
        <p:txBody>
          <a:bodyPr wrap="square" rtlCol="0">
            <a:spAutoFit/>
          </a:bodyPr>
          <a:lstStyle/>
          <a:p>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蒙特卡洛采样法的缺点</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状态集合比较大时，一个状态在轨迹可能非常稀疏，不利于估计期望</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在实际问题中，最终反馈需要在终止状态才能知晓，导致反馈周期较长</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zh-CN" altLang="en-US" dirty="0"/>
              <a:t>时序差分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基于时序差分</a:t>
                </a:r>
                <a:r>
                  <a:rPr lang="en-US" altLang="zh-CN" sz="2400" dirty="0"/>
                  <a:t>(Temporal Difference)</a:t>
                </a:r>
                <a:r>
                  <a:rPr lang="zh-CN" altLang="en-US" sz="2400" dirty="0"/>
                  <a:t>的价值函数更新</a:t>
                </a:r>
                <a:endParaRPr lang="en-US" altLang="zh-CN" sz="2400" dirty="0"/>
              </a:p>
              <a:p>
                <a:r>
                  <a:rPr lang="zh-CN" altLang="en-US" sz="1900" dirty="0"/>
                  <a:t>时序差分法可以看作蒙特卡罗方法和动态规划方法的有机结合。时序差分算法与蒙特卡洛方法相似之处在于，时序差分方法从实际经验中获取信息，无需提前获知环境模型的全部信息。时序差分算法与动态规划方法的相似之处在于，时序差分方法能够利用前序已知信息来进行在线实时学习，无需等到整个片段结束</a:t>
                </a:r>
                <a:r>
                  <a:rPr lang="en-US" altLang="zh-CN" sz="1900" dirty="0"/>
                  <a:t>(</a:t>
                </a:r>
                <a:r>
                  <a:rPr lang="zh-CN" altLang="en-US" sz="1900" dirty="0"/>
                  <a:t>终止状态抵达</a:t>
                </a:r>
                <a:r>
                  <a:rPr lang="en-US" altLang="zh-CN" sz="1900" dirty="0"/>
                  <a:t>)</a:t>
                </a:r>
                <a:r>
                  <a:rPr lang="zh-CN" altLang="en-US" sz="1900" dirty="0"/>
                  <a:t>再进行价值函数的更新。</a:t>
                </a:r>
                <a:endParaRPr lang="en-US" altLang="zh-CN" sz="1900" dirty="0"/>
              </a:p>
              <a:p>
                <a:r>
                  <a:rPr lang="zh-CN" altLang="zh-CN" sz="1900" dirty="0">
                    <a:cs typeface="Times New Roman" panose="02020603050405020304" pitchFamily="16" charset="0"/>
                  </a:rPr>
                  <a:t>动态规划法根据贝尔曼方程迭代更新价值函数，要求算法事先知道状态之间的转移概率，这往往是不现实的。为了解决这个问题，时序差分法借鉴蒙特卡洛法思想，通过采样</a:t>
                </a:r>
                <a14:m>
                  <m:oMath xmlns:m="http://schemas.openxmlformats.org/officeDocument/2006/math">
                    <m:r>
                      <a:rPr lang="en-US" altLang="zh-CN" sz="1900" b="0" i="1">
                        <a:latin typeface="Cambria Math" panose="02040503050406030204" pitchFamily="18" charset="0"/>
                        <a:cs typeface="Times New Roman" panose="02020603050405020304" pitchFamily="16" charset="0"/>
                      </a:rPr>
                      <m:t>𝑎</m:t>
                    </m:r>
                  </m:oMath>
                </a14:m>
                <a:r>
                  <a:rPr lang="zh-CN" altLang="zh-CN" sz="1900" dirty="0">
                    <a:cs typeface="Times New Roman" panose="02020603050405020304" pitchFamily="16" charset="0"/>
                  </a:rPr>
                  <a:t>和</a:t>
                </a:r>
                <a14:m>
                  <m:oMath xmlns:m="http://schemas.openxmlformats.org/officeDocument/2006/math">
                    <m:sSup>
                      <m:sSupPr>
                        <m:ctrlPr>
                          <a:rPr lang="zh-CN" altLang="zh-CN" sz="1900" i="1">
                            <a:latin typeface="Cambria Math" panose="02040503050406030204" pitchFamily="18" charset="0"/>
                            <a:cs typeface="Times New Roman" panose="02020603050405020304" pitchFamily="16" charset="0"/>
                          </a:rPr>
                        </m:ctrlPr>
                      </m:sSupPr>
                      <m:e>
                        <m:r>
                          <a:rPr lang="en-US" altLang="zh-CN" sz="1900" b="0" i="1">
                            <a:latin typeface="Cambria Math" panose="02040503050406030204" pitchFamily="18" charset="0"/>
                            <a:cs typeface="Times New Roman" panose="02020603050405020304" pitchFamily="16" charset="0"/>
                          </a:rPr>
                          <m:t>𝑠</m:t>
                        </m:r>
                      </m:e>
                      <m:sup>
                        <m:r>
                          <a:rPr lang="en-US" altLang="zh-CN" sz="1900" b="0">
                            <a:latin typeface="Cambria Math" panose="02040503050406030204" pitchFamily="18" charset="0"/>
                            <a:cs typeface="Times New Roman" panose="02020603050405020304" pitchFamily="16" charset="0"/>
                          </a:rPr>
                          <m:t>′</m:t>
                        </m:r>
                      </m:sup>
                    </m:sSup>
                  </m:oMath>
                </a14:m>
                <a:r>
                  <a:rPr lang="zh-CN" altLang="zh-CN" sz="1900" dirty="0">
                    <a:cs typeface="Times New Roman" panose="02020603050405020304" pitchFamily="16" charset="0"/>
                  </a:rPr>
                  <a:t>来估计</a:t>
                </a:r>
                <a:r>
                  <a:rPr lang="zh-CN" altLang="en-US" sz="1900" dirty="0">
                    <a:cs typeface="Times New Roman" panose="02020603050405020304" pitchFamily="16" charset="0"/>
                  </a:rPr>
                  <a:t>计算</a:t>
                </a:r>
                <a14:m>
                  <m:oMath xmlns:m="http://schemas.openxmlformats.org/officeDocument/2006/math">
                    <m:sSub>
                      <m:sSubPr>
                        <m:ctrlPr>
                          <a:rPr lang="zh-CN" altLang="zh-CN" sz="1900" i="1">
                            <a:latin typeface="Cambria Math" panose="02040503050406030204" pitchFamily="18" charset="0"/>
                            <a:cs typeface="Times New Roman" panose="02020603050405020304" pitchFamily="16" charset="0"/>
                          </a:rPr>
                        </m:ctrlPr>
                      </m:sSubPr>
                      <m:e>
                        <m:r>
                          <a:rPr lang="en-US" altLang="zh-CN" sz="1900" b="0" i="1">
                            <a:latin typeface="Cambria Math" panose="02040503050406030204" pitchFamily="18" charset="0"/>
                            <a:cs typeface="Times New Roman" panose="02020603050405020304" pitchFamily="16" charset="0"/>
                          </a:rPr>
                          <m:t>𝑉</m:t>
                        </m:r>
                      </m:e>
                      <m:sub>
                        <m:r>
                          <a:rPr lang="en-US" altLang="zh-CN" sz="1900" b="0" i="1">
                            <a:latin typeface="Cambria Math" panose="02040503050406030204" pitchFamily="18" charset="0"/>
                            <a:cs typeface="Times New Roman" panose="02020603050405020304" pitchFamily="16" charset="0"/>
                          </a:rPr>
                          <m:t>𝜋</m:t>
                        </m:r>
                      </m:sub>
                    </m:sSub>
                    <m:r>
                      <a:rPr lang="en-US" altLang="zh-CN" sz="1900" b="0" smtClean="0">
                        <a:latin typeface="Cambria Math" panose="02040503050406030204" pitchFamily="18" charset="0"/>
                        <a:cs typeface="Times New Roman" panose="02020603050405020304" pitchFamily="16" charset="0"/>
                      </a:rPr>
                      <m:t>(</m:t>
                    </m:r>
                    <m:r>
                      <a:rPr lang="en-US" altLang="zh-CN" sz="1900" b="0" i="1">
                        <a:latin typeface="Cambria Math" panose="02040503050406030204" pitchFamily="18" charset="0"/>
                        <a:cs typeface="Times New Roman" panose="02020603050405020304" pitchFamily="16" charset="0"/>
                      </a:rPr>
                      <m:t>𝑠</m:t>
                    </m:r>
                    <m:r>
                      <a:rPr lang="en-US" altLang="zh-CN" sz="1900" b="0" smtClean="0">
                        <a:latin typeface="Cambria Math" panose="02040503050406030204" pitchFamily="18" charset="0"/>
                        <a:cs typeface="Times New Roman" panose="02020603050405020304" pitchFamily="16" charset="0"/>
                      </a:rPr>
                      <m:t>)</m:t>
                    </m:r>
                  </m:oMath>
                </a14:m>
                <a:endParaRPr lang="en-US" altLang="zh-CN" sz="1900" dirty="0">
                  <a:cs typeface="Times New Roman" panose="02020603050405020304" pitchFamily="16" charset="0"/>
                </a:endParaRPr>
              </a:p>
              <a:p>
                <a:r>
                  <a:rPr lang="zh-CN" altLang="zh-CN" sz="1900" dirty="0"/>
                  <a:t>由于通过采样进行计算，所得结果可能不准确，因此时序差分法并没有将这个估计值照单全收，而是以</a:t>
                </a:r>
                <a14:m>
                  <m:oMath xmlns:m="http://schemas.openxmlformats.org/officeDocument/2006/math">
                    <m:r>
                      <a:rPr lang="en-US" altLang="zh-CN" sz="1900" b="0" i="1">
                        <a:latin typeface="Cambria Math" panose="02040503050406030204" pitchFamily="18" charset="0"/>
                      </a:rPr>
                      <m:t>𝛼</m:t>
                    </m:r>
                  </m:oMath>
                </a14:m>
                <a:r>
                  <a:rPr lang="zh-CN" altLang="zh-CN" sz="1900" dirty="0"/>
                  <a:t>作为权重来接受新的估计值，即把价值函数更新为</a:t>
                </a:r>
                <a14:m>
                  <m:oMath xmlns:m="http://schemas.openxmlformats.org/officeDocument/2006/math">
                    <m:d>
                      <m:dPr>
                        <m:ctrlPr>
                          <a:rPr lang="zh-CN" altLang="zh-CN" sz="1900" i="1">
                            <a:latin typeface="Cambria Math" panose="02040503050406030204" pitchFamily="18" charset="0"/>
                          </a:rPr>
                        </m:ctrlPr>
                      </m:dPr>
                      <m:e>
                        <m:r>
                          <a:rPr lang="en-US" altLang="zh-CN" sz="1900" b="0" i="1">
                            <a:latin typeface="Cambria Math" panose="02040503050406030204" pitchFamily="18" charset="0"/>
                          </a:rPr>
                          <m:t>1</m:t>
                        </m:r>
                        <m:r>
                          <a:rPr lang="en-US" altLang="zh-CN" sz="1900" b="0" i="1">
                            <a:latin typeface="Cambria Math" panose="02040503050406030204" pitchFamily="18" charset="0"/>
                          </a:rPr>
                          <m:t>−</m:t>
                        </m:r>
                        <m:r>
                          <a:rPr lang="en-US" altLang="zh-CN" sz="1900" b="0" i="1">
                            <a:latin typeface="Cambria Math" panose="02040503050406030204" pitchFamily="18" charset="0"/>
                          </a:rPr>
                          <m:t>𝛼</m:t>
                        </m:r>
                      </m:e>
                    </m:d>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r>
                          <a:rPr lang="en-US" altLang="zh-CN" sz="1900" b="0" i="1">
                            <a:latin typeface="Cambria Math" panose="02040503050406030204" pitchFamily="18" charset="0"/>
                          </a:rPr>
                          <m:t>𝑠</m:t>
                        </m:r>
                      </m:e>
                    </m:d>
                    <m:r>
                      <a:rPr lang="en-US" altLang="zh-CN" sz="1900" b="0" i="1">
                        <a:latin typeface="Cambria Math" panose="02040503050406030204" pitchFamily="18" charset="0"/>
                      </a:rPr>
                      <m:t>+</m:t>
                    </m:r>
                    <m:r>
                      <a:rPr lang="en-US" altLang="zh-CN" sz="1900" b="0" i="1">
                        <a:latin typeface="Cambria Math" panose="02040503050406030204" pitchFamily="18" charset="0"/>
                      </a:rPr>
                      <m:t>𝛼</m:t>
                    </m:r>
                    <m:r>
                      <a:rPr lang="en-US" altLang="zh-CN" sz="1900" b="0" i="1">
                        <a:latin typeface="Cambria Math" panose="02040503050406030204" pitchFamily="18" charset="0"/>
                      </a:rPr>
                      <m:t>[</m:t>
                    </m:r>
                    <m:r>
                      <a:rPr lang="en-US" altLang="zh-CN" sz="1900" b="0" i="1">
                        <a:latin typeface="Cambria Math" panose="02040503050406030204" pitchFamily="18" charset="0"/>
                      </a:rPr>
                      <m:t>𝑅</m:t>
                    </m:r>
                    <m:r>
                      <a:rPr lang="en-US" altLang="zh-CN" sz="1900" b="0" i="1">
                        <a:latin typeface="Cambria Math" panose="02040503050406030204" pitchFamily="18" charset="0"/>
                      </a:rPr>
                      <m:t>+</m:t>
                    </m:r>
                    <m:r>
                      <a:rPr lang="en-US" altLang="zh-CN" sz="1900" b="0" i="1">
                        <a:latin typeface="Cambria Math" panose="02040503050406030204" pitchFamily="18" charset="0"/>
                      </a:rPr>
                      <m:t>𝛾</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sSup>
                          <m:sSupPr>
                            <m:ctrlPr>
                              <a:rPr lang="zh-CN" altLang="zh-CN" sz="1900" i="1">
                                <a:latin typeface="Cambria Math" panose="02040503050406030204" pitchFamily="18" charset="0"/>
                              </a:rPr>
                            </m:ctrlPr>
                          </m:sSupPr>
                          <m:e>
                            <m:r>
                              <a:rPr lang="en-US" altLang="zh-CN" sz="1900" b="0" i="1">
                                <a:latin typeface="Cambria Math" panose="02040503050406030204" pitchFamily="18" charset="0"/>
                              </a:rPr>
                              <m:t>𝑠</m:t>
                            </m:r>
                          </m:e>
                          <m:sup>
                            <m:r>
                              <a:rPr lang="en-US" altLang="zh-CN" sz="1900" b="0" i="1">
                                <a:latin typeface="Cambria Math" panose="02040503050406030204" pitchFamily="18" charset="0"/>
                              </a:rPr>
                              <m:t>′</m:t>
                            </m:r>
                          </m:sup>
                        </m:sSup>
                      </m:e>
                    </m:d>
                    <m:r>
                      <a:rPr lang="en-US" altLang="zh-CN" sz="1900" b="0" i="1">
                        <a:latin typeface="Cambria Math" panose="02040503050406030204" pitchFamily="18" charset="0"/>
                      </a:rPr>
                      <m:t>]</m:t>
                    </m:r>
                  </m:oMath>
                </a14:m>
                <a:r>
                  <a:rPr lang="zh-CN" altLang="zh-CN" sz="1900" dirty="0"/>
                  <a:t>，对这个式子稍加整理就能得到算法</a:t>
                </a:r>
                <a:r>
                  <a:rPr lang="en-US" altLang="zh-CN" sz="1900" dirty="0"/>
                  <a:t>7.2.3</a:t>
                </a:r>
                <a:r>
                  <a:rPr lang="zh-CN" altLang="zh-CN" sz="1900" dirty="0"/>
                  <a:t>中第</a:t>
                </a:r>
                <a:r>
                  <a:rPr lang="en-US" altLang="zh-CN" sz="1900" dirty="0"/>
                  <a:t>7</a:t>
                </a:r>
                <a:r>
                  <a:rPr lang="zh-CN" altLang="zh-CN" sz="1900" dirty="0"/>
                  <a:t>行形式：</a:t>
                </a:r>
                <a14:m>
                  <m:oMath xmlns:m="http://schemas.openxmlformats.org/officeDocument/2006/math">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r>
                          <a:rPr lang="en-US" altLang="zh-CN" sz="1900" b="0" i="1">
                            <a:latin typeface="Cambria Math" panose="02040503050406030204" pitchFamily="18" charset="0"/>
                          </a:rPr>
                          <m:t>𝑠</m:t>
                        </m:r>
                      </m:e>
                    </m:d>
                    <m:r>
                      <a:rPr lang="en-US" altLang="zh-CN" sz="1900" b="0" i="1">
                        <a:latin typeface="Cambria Math" panose="02040503050406030204" pitchFamily="18" charset="0"/>
                      </a:rPr>
                      <m:t>←</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r>
                          <a:rPr lang="en-US" altLang="zh-CN" sz="1900" b="0" i="1">
                            <a:latin typeface="Cambria Math" panose="02040503050406030204" pitchFamily="18" charset="0"/>
                          </a:rPr>
                          <m:t>𝑠</m:t>
                        </m:r>
                      </m:e>
                    </m:d>
                    <m:r>
                      <a:rPr lang="en-US" altLang="zh-CN" sz="1900" b="0" i="1">
                        <a:latin typeface="Cambria Math" panose="02040503050406030204" pitchFamily="18" charset="0"/>
                      </a:rPr>
                      <m:t>+</m:t>
                    </m:r>
                    <m:r>
                      <a:rPr lang="en-US" altLang="zh-CN" sz="1900" b="0" i="1">
                        <a:latin typeface="Cambria Math" panose="02040503050406030204" pitchFamily="18" charset="0"/>
                      </a:rPr>
                      <m:t>𝛼</m:t>
                    </m:r>
                    <m:r>
                      <a:rPr lang="en-US" altLang="zh-CN" sz="1900" b="0" i="1">
                        <a:latin typeface="Cambria Math" panose="02040503050406030204" pitchFamily="18" charset="0"/>
                      </a:rPr>
                      <m:t>[</m:t>
                    </m:r>
                    <m:r>
                      <a:rPr lang="en-US" altLang="zh-CN" sz="1900" b="0" i="1">
                        <a:latin typeface="Cambria Math" panose="02040503050406030204" pitchFamily="18" charset="0"/>
                      </a:rPr>
                      <m:t>𝑅</m:t>
                    </m:r>
                    <m:r>
                      <a:rPr lang="en-US" altLang="zh-CN" sz="1900" b="0" i="1">
                        <a:latin typeface="Cambria Math" panose="02040503050406030204" pitchFamily="18" charset="0"/>
                      </a:rPr>
                      <m:t>+</m:t>
                    </m:r>
                    <m:r>
                      <a:rPr lang="en-US" altLang="zh-CN" sz="1900" b="0" i="1">
                        <a:latin typeface="Cambria Math" panose="02040503050406030204" pitchFamily="18" charset="0"/>
                      </a:rPr>
                      <m:t>𝛾</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sSup>
                          <m:sSupPr>
                            <m:ctrlPr>
                              <a:rPr lang="zh-CN" altLang="zh-CN" sz="1900" i="1">
                                <a:latin typeface="Cambria Math" panose="02040503050406030204" pitchFamily="18" charset="0"/>
                              </a:rPr>
                            </m:ctrlPr>
                          </m:sSupPr>
                          <m:e>
                            <m:r>
                              <a:rPr lang="en-US" altLang="zh-CN" sz="1900" b="0" i="1">
                                <a:latin typeface="Cambria Math" panose="02040503050406030204" pitchFamily="18" charset="0"/>
                              </a:rPr>
                              <m:t>𝑠</m:t>
                            </m:r>
                          </m:e>
                          <m:sup>
                            <m:r>
                              <a:rPr lang="en-US" altLang="zh-CN" sz="1900" b="0" i="1">
                                <a:latin typeface="Cambria Math" panose="02040503050406030204" pitchFamily="18" charset="0"/>
                              </a:rPr>
                              <m:t>′</m:t>
                            </m:r>
                          </m:sup>
                        </m:sSup>
                      </m:e>
                    </m:d>
                    <m:r>
                      <a:rPr lang="en-US" altLang="zh-CN" sz="1900" b="0" i="1">
                        <a:latin typeface="Cambria Math" panose="02040503050406030204" pitchFamily="18" charset="0"/>
                      </a:rPr>
                      <m:t>−</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r>
                      <a:rPr lang="en-US" altLang="zh-CN" sz="1900" b="0" i="1" smtClean="0">
                        <a:latin typeface="Cambria Math" panose="02040503050406030204" pitchFamily="18" charset="0"/>
                      </a:rPr>
                      <m:t>(</m:t>
                    </m:r>
                    <m:r>
                      <a:rPr lang="en-US" altLang="zh-CN" sz="1900" b="0" i="1">
                        <a:latin typeface="Cambria Math" panose="02040503050406030204" pitchFamily="18" charset="0"/>
                      </a:rPr>
                      <m:t>𝑠</m:t>
                    </m:r>
                    <m:r>
                      <a:rPr lang="en-US" altLang="zh-CN" sz="1900" b="0" i="1" smtClean="0">
                        <a:latin typeface="Cambria Math" panose="02040503050406030204" pitchFamily="18" charset="0"/>
                      </a:rPr>
                      <m:t>)</m:t>
                    </m:r>
                    <m:r>
                      <a:rPr lang="en-US" altLang="zh-CN" sz="1900" b="0" i="1">
                        <a:latin typeface="Cambria Math" panose="02040503050406030204" pitchFamily="18" charset="0"/>
                      </a:rPr>
                      <m:t>]</m:t>
                    </m:r>
                  </m:oMath>
                </a14:m>
                <a:r>
                  <a:rPr lang="zh-CN" altLang="zh-CN" sz="1900" dirty="0"/>
                  <a:t>。这里</a:t>
                </a:r>
                <a14:m>
                  <m:oMath xmlns:m="http://schemas.openxmlformats.org/officeDocument/2006/math">
                    <m:r>
                      <a:rPr lang="en-US" altLang="zh-CN" sz="1900" b="0" i="1">
                        <a:latin typeface="Cambria Math" panose="02040503050406030204" pitchFamily="18" charset="0"/>
                      </a:rPr>
                      <m:t>𝑅</m:t>
                    </m:r>
                    <m:r>
                      <a:rPr lang="en-US" altLang="zh-CN" sz="1900" b="0" i="1">
                        <a:latin typeface="Cambria Math" panose="02040503050406030204" pitchFamily="18" charset="0"/>
                      </a:rPr>
                      <m:t>+</m:t>
                    </m:r>
                    <m:r>
                      <a:rPr lang="en-US" altLang="zh-CN" sz="1900" b="0" i="1">
                        <a:latin typeface="Cambria Math" panose="02040503050406030204" pitchFamily="18" charset="0"/>
                      </a:rPr>
                      <m:t>𝛾</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sSup>
                          <m:sSupPr>
                            <m:ctrlPr>
                              <a:rPr lang="zh-CN" altLang="zh-CN" sz="1900" i="1">
                                <a:latin typeface="Cambria Math" panose="02040503050406030204" pitchFamily="18" charset="0"/>
                              </a:rPr>
                            </m:ctrlPr>
                          </m:sSupPr>
                          <m:e>
                            <m:r>
                              <a:rPr lang="en-US" altLang="zh-CN" sz="1900" b="0" i="1">
                                <a:latin typeface="Cambria Math" panose="02040503050406030204" pitchFamily="18" charset="0"/>
                              </a:rPr>
                              <m:t>𝑠</m:t>
                            </m:r>
                          </m:e>
                          <m:sup>
                            <m:r>
                              <a:rPr lang="en-US" altLang="zh-CN" sz="1900" b="0" i="1">
                                <a:latin typeface="Cambria Math" panose="02040503050406030204" pitchFamily="18" charset="0"/>
                              </a:rPr>
                              <m:t>′</m:t>
                            </m:r>
                          </m:sup>
                        </m:sSup>
                      </m:e>
                    </m:d>
                  </m:oMath>
                </a14:m>
                <a:r>
                  <a:rPr lang="zh-CN" altLang="zh-CN" sz="1900" dirty="0"/>
                  <a:t>为时序差分目标，</a:t>
                </a:r>
                <a14:m>
                  <m:oMath xmlns:m="http://schemas.openxmlformats.org/officeDocument/2006/math">
                    <m:r>
                      <a:rPr lang="en-US" altLang="zh-CN" sz="1900" b="0" i="1">
                        <a:latin typeface="Cambria Math" panose="02040503050406030204" pitchFamily="18" charset="0"/>
                      </a:rPr>
                      <m:t>𝑅</m:t>
                    </m:r>
                    <m:r>
                      <a:rPr lang="en-US" altLang="zh-CN" sz="1900" b="0" i="1">
                        <a:latin typeface="Cambria Math" panose="02040503050406030204" pitchFamily="18" charset="0"/>
                      </a:rPr>
                      <m:t>+</m:t>
                    </m:r>
                    <m:r>
                      <a:rPr lang="en-US" altLang="zh-CN" sz="1900" b="0" i="1">
                        <a:latin typeface="Cambria Math" panose="02040503050406030204" pitchFamily="18" charset="0"/>
                      </a:rPr>
                      <m:t>𝛾</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d>
                      <m:dPr>
                        <m:ctrlPr>
                          <a:rPr lang="zh-CN" altLang="zh-CN" sz="1900" i="1">
                            <a:latin typeface="Cambria Math" panose="02040503050406030204" pitchFamily="18" charset="0"/>
                          </a:rPr>
                        </m:ctrlPr>
                      </m:dPr>
                      <m:e>
                        <m:sSup>
                          <m:sSupPr>
                            <m:ctrlPr>
                              <a:rPr lang="zh-CN" altLang="zh-CN" sz="1900" i="1">
                                <a:latin typeface="Cambria Math" panose="02040503050406030204" pitchFamily="18" charset="0"/>
                              </a:rPr>
                            </m:ctrlPr>
                          </m:sSupPr>
                          <m:e>
                            <m:r>
                              <a:rPr lang="en-US" altLang="zh-CN" sz="1900" b="0" i="1">
                                <a:latin typeface="Cambria Math" panose="02040503050406030204" pitchFamily="18" charset="0"/>
                              </a:rPr>
                              <m:t>𝑠</m:t>
                            </m:r>
                          </m:e>
                          <m:sup>
                            <m:r>
                              <a:rPr lang="en-US" altLang="zh-CN" sz="1900" b="0" i="1">
                                <a:latin typeface="Cambria Math" panose="02040503050406030204" pitchFamily="18" charset="0"/>
                              </a:rPr>
                              <m:t>′</m:t>
                            </m:r>
                          </m:sup>
                        </m:sSup>
                      </m:e>
                    </m:d>
                    <m:r>
                      <a:rPr lang="en-US" altLang="zh-CN" sz="1900" b="0" i="1">
                        <a:latin typeface="Cambria Math" panose="02040503050406030204" pitchFamily="18" charset="0"/>
                      </a:rPr>
                      <m:t>−</m:t>
                    </m:r>
                    <m:sSub>
                      <m:sSubPr>
                        <m:ctrlPr>
                          <a:rPr lang="zh-CN" altLang="zh-CN" sz="1900" i="1">
                            <a:latin typeface="Cambria Math" panose="02040503050406030204" pitchFamily="18" charset="0"/>
                          </a:rPr>
                        </m:ctrlPr>
                      </m:sSubPr>
                      <m:e>
                        <m:r>
                          <a:rPr lang="en-US" altLang="zh-CN" sz="1900" b="0" i="1">
                            <a:latin typeface="Cambria Math" panose="02040503050406030204" pitchFamily="18" charset="0"/>
                          </a:rPr>
                          <m:t>𝑉</m:t>
                        </m:r>
                      </m:e>
                      <m:sub>
                        <m:r>
                          <a:rPr lang="en-US" altLang="zh-CN" sz="1900" b="0" i="1">
                            <a:latin typeface="Cambria Math" panose="02040503050406030204" pitchFamily="18" charset="0"/>
                          </a:rPr>
                          <m:t>𝜋</m:t>
                        </m:r>
                      </m:sub>
                    </m:sSub>
                    <m:r>
                      <a:rPr lang="en-US" altLang="zh-CN" sz="1900" b="0" i="1" smtClean="0">
                        <a:latin typeface="Cambria Math" panose="02040503050406030204" pitchFamily="18" charset="0"/>
                      </a:rPr>
                      <m:t>(</m:t>
                    </m:r>
                    <m:r>
                      <a:rPr lang="en-US" altLang="zh-CN" sz="1900" b="0" i="1">
                        <a:latin typeface="Cambria Math" panose="02040503050406030204" pitchFamily="18" charset="0"/>
                      </a:rPr>
                      <m:t>𝑠</m:t>
                    </m:r>
                    <m:r>
                      <a:rPr lang="en-US" altLang="zh-CN" sz="1900" b="0" i="1" smtClean="0">
                        <a:latin typeface="Cambria Math" panose="02040503050406030204" pitchFamily="18" charset="0"/>
                      </a:rPr>
                      <m:t>)</m:t>
                    </m:r>
                  </m:oMath>
                </a14:m>
                <a:r>
                  <a:rPr lang="zh-CN" altLang="zh-CN" sz="1900" dirty="0"/>
                  <a:t>为时序差分偏差。</a:t>
                </a:r>
                <a:endParaRPr lang="zh-CN" altLang="zh-CN" sz="1900" dirty="0"/>
              </a:p>
              <a:p>
                <a:endParaRPr lang="zh-CN" altLang="en-US" sz="2400" dirty="0"/>
              </a:p>
              <a:p>
                <a:endParaRPr lang="zh-CN" altLang="en-US" sz="2400" dirty="0"/>
              </a:p>
              <a:p>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239"/>
                </a:stretch>
              </a:blipFill>
            </p:spPr>
            <p:txBody>
              <a:bodyPr/>
              <a:lstStyle/>
              <a:p>
                <a:r>
                  <a:rPr lang="zh-CN" altLang="en-US">
                    <a:noFill/>
                  </a:rPr>
                  <a:t> </a:t>
                </a:r>
              </a:p>
            </p:txBody>
          </p:sp>
        </mc:Fallback>
      </mc:AlternateContent>
      <p:grpSp>
        <p:nvGrpSpPr>
          <p:cNvPr id="4" name="组合 3"/>
          <p:cNvGrpSpPr/>
          <p:nvPr/>
        </p:nvGrpSpPr>
        <p:grpSpPr>
          <a:xfrm>
            <a:off x="1925052" y="5296824"/>
            <a:ext cx="7507706" cy="1000720"/>
            <a:chOff x="1694318" y="4497826"/>
            <a:chExt cx="10010274" cy="1000720"/>
          </a:xfrm>
        </p:grpSpPr>
        <mc:AlternateContent xmlns:mc="http://schemas.openxmlformats.org/markup-compatibility/2006">
          <mc:Choice xmlns:a14="http://schemas.microsoft.com/office/drawing/2010/main" Requires="a14">
            <p:sp>
              <p:nvSpPr>
                <p:cNvPr id="5" name="矩形 4"/>
                <p:cNvSpPr/>
                <p:nvPr/>
              </p:nvSpPr>
              <p:spPr>
                <a:xfrm>
                  <a:off x="1694318" y="4497826"/>
                  <a:ext cx="10010274" cy="465961"/>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e>
                      </m:d>
                    </m:oMath>
                  </a14:m>
                  <a:r>
                    <a:rPr lang="zh-CN" altLang="en-US" b="1" dirty="0">
                      <a:latin typeface="Times New Roman" panose="02020603050405020304" pitchFamily="16" charset="0"/>
                      <a:ea typeface="华文楷体" panose="02010600040101010101" pitchFamily="2" charset="-122"/>
                      <a:cs typeface="Times New Roman" panose="02020603050405020304" pitchFamily="16" charset="0"/>
                    </a:rPr>
                    <a:t>的值：</a:t>
                  </a:r>
                  <a:r>
                    <a:rPr lang="en-US" altLang="zh-CN"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6" charset="0"/>
                        </a:rPr>
                        <m:t>←</m:t>
                      </m:r>
                      <m:r>
                        <a:rPr lang="en-US" altLang="zh-CN" b="1" smtClean="0">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1</m:t>
                      </m:r>
                      <m:r>
                        <a:rPr lang="en-US" altLang="zh-CN" b="1">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𝛼</m:t>
                      </m:r>
                      <m:r>
                        <a:rPr lang="en-US" altLang="zh-CN" b="1" smtClean="0">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𝑅</m:t>
                          </m:r>
                          <m:r>
                            <a:rPr lang="en-US" altLang="zh-CN" b="1" smtClean="0">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b="1" smtClean="0">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m:t>
                          </m:r>
                          <m:r>
                            <a:rPr lang="en-US" altLang="zh-CN" b="1">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6" charset="0"/>
                                    </a:rPr>
                                    <m:t>′</m:t>
                                  </m:r>
                                </m:sup>
                              </m:sSup>
                            </m:e>
                          </m:d>
                        </m:e>
                      </m:d>
                    </m:oMath>
                  </a14:m>
                  <a:endParaRPr lang="en-US" altLang="zh-CN"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1694318" y="4497826"/>
                  <a:ext cx="10010274" cy="465961"/>
                </a:xfrm>
                <a:prstGeom prst="rect">
                  <a:avLst/>
                </a:prstGeom>
                <a:blipFill rotWithShape="1">
                  <a:blip r:embed="rId2"/>
                </a:blipFill>
              </p:spPr>
              <p:txBody>
                <a:bodyPr/>
                <a:lstStyle/>
                <a:p>
                  <a:r>
                    <a:rPr lang="zh-CN" altLang="en-US">
                      <a:noFill/>
                    </a:rPr>
                    <a:t> </a:t>
                  </a:r>
                </a:p>
              </p:txBody>
            </p:sp>
          </mc:Fallback>
        </mc:AlternateContent>
        <p:cxnSp>
          <p:nvCxnSpPr>
            <p:cNvPr id="6" name="直接连接符 5"/>
            <p:cNvCxnSpPr/>
            <p:nvPr/>
          </p:nvCxnSpPr>
          <p:spPr>
            <a:xfrm>
              <a:off x="6830333" y="4969840"/>
              <a:ext cx="48688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588600" y="4978419"/>
              <a:ext cx="18613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466448" y="4975326"/>
              <a:ext cx="1625816"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过去的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8544663" y="4959478"/>
              <a:ext cx="1949205"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学习得到的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endParaRPr lang="zh-CN" altLang="en-US" sz="1400" b="1" dirty="0">
                <a:solidFill>
                  <a:srgbClr val="0070C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强化学习中的策略评估：动态规划</a:t>
            </a:r>
            <a:endParaRPr lang="zh-CN" altLang="en-US" dirty="0"/>
          </a:p>
        </p:txBody>
      </p:sp>
      <p:sp>
        <p:nvSpPr>
          <p:cNvPr id="3" name="内容占位符 2"/>
          <p:cNvSpPr>
            <a:spLocks noGrp="1"/>
          </p:cNvSpPr>
          <p:nvPr>
            <p:ph idx="1"/>
          </p:nvPr>
        </p:nvSpPr>
        <p:spPr>
          <a:xfrm>
            <a:off x="394447" y="789710"/>
            <a:ext cx="11355295" cy="477616"/>
          </a:xfrm>
        </p:spPr>
        <p:txBody>
          <a:bodyPr>
            <a:normAutofit fontScale="92500" lnSpcReduction="10000"/>
          </a:bodyPr>
          <a:lstStyle/>
          <a:p>
            <a:r>
              <a:rPr lang="zh-CN" altLang="en-US" sz="2400" dirty="0"/>
              <a:t>基于时序差分</a:t>
            </a:r>
            <a:r>
              <a:rPr lang="en-US" altLang="zh-CN" sz="2400" dirty="0"/>
              <a:t>(Temporal Difference)</a:t>
            </a:r>
            <a:r>
              <a:rPr lang="zh-CN" altLang="en-US" sz="2400" dirty="0"/>
              <a:t>的价值函数更新</a:t>
            </a:r>
            <a:endParaRPr lang="en-US" altLang="zh-CN" sz="2400" dirty="0"/>
          </a:p>
          <a:p>
            <a:endParaRPr lang="zh-CN" altLang="en-US" sz="2400" dirty="0"/>
          </a:p>
          <a:p>
            <a:endParaRPr lang="zh-CN" altLang="en-US" sz="2400" dirty="0"/>
          </a:p>
          <a:p>
            <a:endParaRPr lang="zh-CN" altLang="en-US" sz="2400" dirty="0"/>
          </a:p>
        </p:txBody>
      </p:sp>
      <mc:AlternateContent xmlns:mc="http://schemas.openxmlformats.org/markup-compatibility/2006">
        <mc:Choice xmlns:a14="http://schemas.microsoft.com/office/drawing/2010/main" Requires="a14">
          <p:sp>
            <p:nvSpPr>
              <p:cNvPr id="10" name="文本框 9"/>
              <p:cNvSpPr txBox="1"/>
              <p:nvPr/>
            </p:nvSpPr>
            <p:spPr>
              <a:xfrm>
                <a:off x="777768" y="1387906"/>
                <a:ext cx="8339571" cy="3170099"/>
              </a:xfrm>
              <a:prstGeom prst="rect">
                <a:avLst/>
              </a:prstGeom>
              <a:noFill/>
              <a:ln>
                <a:solidFill>
                  <a:schemeClr val="tx1"/>
                </a:solidFill>
              </a:ln>
            </p:spPr>
            <p:txBody>
              <a:bodyPr wrap="square" rtlCol="0">
                <a:spAutoFit/>
              </a:bodyPr>
              <a:lstStyle/>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初始化</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函数</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初始化</a:t>
                </a:r>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s</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为初始状态</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执行动作</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，观察奖励</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𝑅</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和下一个状态</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更新</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𝛼</m:t>
                    </m:r>
                    <m:d>
                      <m:dPr>
                        <m:begChr m:val="["/>
                        <m:endChr m:val="]"/>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𝑅</m:t>
                        </m:r>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d>
                      </m:e>
                    </m:d>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是终止状态</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r>
                      <a:rPr lang="zh-CN" altLang="en-US" sz="2000" b="1">
                        <a:latin typeface="Cambria Math" panose="02040503050406030204" pitchFamily="18" charset="0"/>
                        <a:ea typeface="华文楷体" panose="02010600040101010101" pitchFamily="2" charset="-122"/>
                        <a:cs typeface="Times New Roman" panose="02020603050405020304" pitchFamily="16" charset="0"/>
                      </a:rPr>
                      <m:t>收敛</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77768" y="1387906"/>
                <a:ext cx="8339571" cy="3170099"/>
              </a:xfrm>
              <a:prstGeom prst="rect">
                <a:avLst/>
              </a:prstGeom>
              <a:blipFill rotWithShape="1">
                <a:blip r:embed="rId1"/>
                <a:stretch>
                  <a:fillRect l="-60" t="-154" r="-53" b="-141"/>
                </a:stretch>
              </a:blipFill>
              <a:ln>
                <a:solidFill>
                  <a:schemeClr val="tx1"/>
                </a:solidFill>
              </a:ln>
            </p:spPr>
            <p:txBody>
              <a:bodyPr/>
              <a:lstStyle/>
              <a:p>
                <a:r>
                  <a:rPr lang="zh-CN" altLang="en-US">
                    <a:noFill/>
                  </a:rPr>
                  <a:t> </a:t>
                </a:r>
              </a:p>
            </p:txBody>
          </p:sp>
        </mc:Fallback>
      </mc:AlternateContent>
      <p:sp>
        <p:nvSpPr>
          <p:cNvPr id="11" name="矩形 10"/>
          <p:cNvSpPr/>
          <p:nvPr/>
        </p:nvSpPr>
        <p:spPr>
          <a:xfrm>
            <a:off x="1348755" y="3186861"/>
            <a:ext cx="4922044" cy="954107"/>
          </a:xfrm>
          <a:prstGeom prst="rect">
            <a:avLst/>
          </a:prstGeom>
        </p:spPr>
        <p:txBody>
          <a:bodyPr wrap="square">
            <a:spAutoFit/>
          </a:bodyPr>
          <a:lstStyle/>
          <a:p>
            <a:br>
              <a:rPr lang="en-US" altLang="zh-CN" sz="28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800" dirty="0">
              <a:latin typeface="Times New Roman" panose="02020603050405020304" pitchFamily="16" charset="0"/>
              <a:cs typeface="Times New Roman" panose="02020603050405020304" pitchFamily="16" charset="0"/>
            </a:endParaRPr>
          </a:p>
        </p:txBody>
      </p:sp>
      <p:grpSp>
        <p:nvGrpSpPr>
          <p:cNvPr id="12" name="组合 11"/>
          <p:cNvGrpSpPr/>
          <p:nvPr/>
        </p:nvGrpSpPr>
        <p:grpSpPr>
          <a:xfrm>
            <a:off x="9193622" y="1359828"/>
            <a:ext cx="2789321" cy="3282682"/>
            <a:chOff x="6867637" y="2956265"/>
            <a:chExt cx="3719096" cy="3537294"/>
          </a:xfrm>
        </p:grpSpPr>
        <p:grpSp>
          <p:nvGrpSpPr>
            <p:cNvPr id="13" name="组合 12"/>
            <p:cNvGrpSpPr/>
            <p:nvPr/>
          </p:nvGrpSpPr>
          <p:grpSpPr>
            <a:xfrm>
              <a:off x="6867637" y="2956265"/>
              <a:ext cx="3719096" cy="3537294"/>
              <a:chOff x="6867637" y="2956265"/>
              <a:chExt cx="3719096" cy="3537294"/>
            </a:xfrm>
          </p:grpSpPr>
          <p:grpSp>
            <p:nvGrpSpPr>
              <p:cNvPr id="15" name="组合 14"/>
              <p:cNvGrpSpPr/>
              <p:nvPr/>
            </p:nvGrpSpPr>
            <p:grpSpPr>
              <a:xfrm>
                <a:off x="6867637" y="2956265"/>
                <a:ext cx="3719096" cy="3537294"/>
                <a:chOff x="7972881" y="3225145"/>
                <a:chExt cx="2807604" cy="2670359"/>
              </a:xfrm>
            </p:grpSpPr>
            <p:grpSp>
              <p:nvGrpSpPr>
                <p:cNvPr id="17" name="组合 16"/>
                <p:cNvGrpSpPr/>
                <p:nvPr/>
              </p:nvGrpSpPr>
              <p:grpSpPr>
                <a:xfrm>
                  <a:off x="8110122" y="3225145"/>
                  <a:ext cx="2670363" cy="2670359"/>
                  <a:chOff x="8158160" y="4724393"/>
                  <a:chExt cx="1314449" cy="1314447"/>
                </a:xfrm>
              </p:grpSpPr>
              <mc:AlternateContent xmlns:mc="http://schemas.openxmlformats.org/markup-compatibility/2006">
                <mc:Choice xmlns:a14="http://schemas.microsoft.com/office/drawing/2010/main" Requires="a14">
                  <p:sp>
                    <p:nvSpPr>
                      <p:cNvPr id="20" name="矩形 1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4</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0</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3</m:t>
                              </m:r>
                            </m:oMath>
                          </m:oMathPara>
                        </a14:m>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0" name="矩形 1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1" name="矩形 20"/>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矩形 21"/>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3" name="矩形 22"/>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2</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0</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4</m:t>
                              </m:r>
                            </m:oMath>
                          </m:oMathPara>
                        </a14:m>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3" name="矩形 22"/>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18" name="箭头: 下 17"/>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矩形 18"/>
                    <p:cNvSpPr/>
                    <p:nvPr/>
                  </p:nvSpPr>
                  <p:spPr>
                    <a:xfrm>
                      <a:off x="7972881" y="5090856"/>
                      <a:ext cx="1609573" cy="32547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𝑉</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i="1">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0</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1</m:t>
                            </m:r>
                          </m:oMath>
                        </m:oMathPara>
                      </a14:m>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9" name="矩形 18"/>
                    <p:cNvSpPr>
                      <a:spLocks noRot="1" noChangeAspect="1" noMove="1" noResize="1" noEditPoints="1" noAdjustHandles="1" noChangeArrowheads="1" noChangeShapeType="1" noTextEdit="1"/>
                    </p:cNvSpPr>
                    <p:nvPr/>
                  </p:nvSpPr>
                  <p:spPr>
                    <a:xfrm>
                      <a:off x="7972881" y="5090856"/>
                      <a:ext cx="1609573" cy="325477"/>
                    </a:xfrm>
                    <a:prstGeom prst="rect">
                      <a:avLst/>
                    </a:prstGeom>
                    <a:blipFill rotWithShape="1">
                      <a:blip r:embed="rId4"/>
                    </a:blipFill>
                  </p:spPr>
                  <p:txBody>
                    <a:bodyPr/>
                    <a:lstStyle/>
                    <a:p>
                      <a:r>
                        <a:rPr lang="zh-CN" altLang="en-US">
                          <a:noFill/>
                        </a:rPr>
                        <a:t> </a:t>
                      </a:r>
                    </a:p>
                  </p:txBody>
                </p:sp>
              </mc:Fallback>
            </mc:AlternateContent>
          </p:grpSp>
          <p:sp>
            <p:nvSpPr>
              <p:cNvPr id="16" name="箭头: 下 15"/>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14" name="箭头: 下 13"/>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grpSp>
      <mc:AlternateContent xmlns:mc="http://schemas.openxmlformats.org/markup-compatibility/2006">
        <mc:Choice xmlns:a14="http://schemas.microsoft.com/office/drawing/2010/main" Requires="a14">
          <p:sp>
            <p:nvSpPr>
              <p:cNvPr id="24" name="矩形 23"/>
              <p:cNvSpPr/>
              <p:nvPr/>
            </p:nvSpPr>
            <p:spPr>
              <a:xfrm>
                <a:off x="1027114" y="4642510"/>
                <a:ext cx="7523328" cy="1678940"/>
              </a:xfrm>
              <a:prstGeom prst="rect">
                <a:avLst/>
              </a:prstGeom>
            </p:spPr>
            <p:txBody>
              <a:bodyPr wrap="square">
                <a:spAutoFit/>
              </a:bodyPr>
              <a:lstStyle/>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假设</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𝛼</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5</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，更新</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的值：</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从</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 中采样得到动作</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zh-CN" altLang="en-US" sz="2000" b="1">
                        <a:latin typeface="Cambria Math" panose="02040503050406030204" pitchFamily="18" charset="0"/>
                        <a:ea typeface="华文楷体" panose="02010600040101010101" pitchFamily="2" charset="-122"/>
                        <a:cs typeface="Times New Roman" panose="02020603050405020304" pitchFamily="16" charset="0"/>
                      </a:rPr>
                      <m:t>上</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从</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𝑃𝑟</m:t>
                    </m:r>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zh-CN" altLang="en-US" sz="2000" b="1">
                        <a:latin typeface="Cambria Math" panose="02040503050406030204" pitchFamily="18" charset="0"/>
                        <a:ea typeface="华文楷体" panose="02010600040101010101" pitchFamily="2" charset="-122"/>
                        <a:cs typeface="Times New Roman" panose="02020603050405020304" pitchFamily="16" charset="0"/>
                      </a:rPr>
                      <m:t>上</m:t>
                    </m:r>
                    <m:r>
                      <a:rPr lang="en-US" altLang="zh-CN" sz="2000" b="1" smtClean="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中采样得到</a:t>
                </a:r>
                <a14:m>
                  <m:oMath xmlns:m="http://schemas.openxmlformats.org/officeDocument/2006/math">
                    <m:r>
                      <a:rPr lang="zh-CN" altLang="en-US" sz="2000" b="1" dirty="0">
                        <a:latin typeface="Cambria Math" panose="02040503050406030204" pitchFamily="18" charset="0"/>
                        <a:ea typeface="华文楷体" panose="02010600040101010101" pitchFamily="2" charset="-122"/>
                        <a:cs typeface="Times New Roman" panose="02020603050405020304" pitchFamily="16" charset="0"/>
                      </a:rPr>
                      <m:t>下一步状态</m:t>
                    </m:r>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4</m:t>
                        </m:r>
                      </m:sub>
                    </m:sSub>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𝛼</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𝑅</m:t>
                      </m:r>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zh-CN" altLang="en-US" sz="2000" b="1">
                              <a:latin typeface="Cambria Math" panose="02040503050406030204" pitchFamily="18" charset="0"/>
                              <a:ea typeface="华文楷体" panose="02010600040101010101" pitchFamily="2" charset="-122"/>
                              <a:cs typeface="Times New Roman" panose="02020603050405020304" pitchFamily="16" charset="0"/>
                            </a:rPr>
                            <m:t>上</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4</m:t>
                              </m:r>
                            </m:sub>
                          </m:sSub>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4</m:t>
                              </m:r>
                            </m:sub>
                          </m:sSub>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sub>
                          </m:sSub>
                        </m:e>
                      </m:d>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5</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99</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3</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199</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24" name="矩形 23"/>
              <p:cNvSpPr>
                <a:spLocks noRot="1" noChangeAspect="1" noMove="1" noResize="1" noEditPoints="1" noAdjustHandles="1" noChangeArrowheads="1" noChangeShapeType="1" noTextEdit="1"/>
              </p:cNvSpPr>
              <p:nvPr/>
            </p:nvSpPr>
            <p:spPr>
              <a:xfrm>
                <a:off x="1027114" y="4642510"/>
                <a:ext cx="7523328" cy="1678940"/>
              </a:xfrm>
              <a:prstGeom prst="rect">
                <a:avLst/>
              </a:prstGeom>
              <a:blipFill rotWithShape="1">
                <a:blip r:embed="rId5"/>
                <a:stretch>
                  <a:fillRect l="-4" t="-1" r="2" b="1"/>
                </a:stretch>
              </a:blipFill>
            </p:spPr>
            <p:txBody>
              <a:bodyPr/>
              <a:lstStyle/>
              <a:p>
                <a:r>
                  <a:rPr lang="zh-CN" altLang="en-US">
                    <a:noFill/>
                  </a:rPr>
                  <a:t> </a:t>
                </a:r>
              </a:p>
            </p:txBody>
          </p:sp>
        </mc:Fallback>
      </mc:AlternateContent>
      <p:cxnSp>
        <p:nvCxnSpPr>
          <p:cNvPr id="25" name="直接箭头连接符 24"/>
          <p:cNvCxnSpPr/>
          <p:nvPr/>
        </p:nvCxnSpPr>
        <p:spPr>
          <a:xfrm>
            <a:off x="10300325" y="4059501"/>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矩形 25"/>
              <p:cNvSpPr/>
              <p:nvPr/>
            </p:nvSpPr>
            <p:spPr>
              <a:xfrm>
                <a:off x="10057498" y="4363940"/>
                <a:ext cx="872355"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panose="02040503050406030204" pitchFamily="18" charset="0"/>
                          <a:ea typeface="黑体" panose="02010609060101010101" pitchFamily="49" charset="-122"/>
                        </a:rPr>
                        <m:t>0</m:t>
                      </m:r>
                      <m:r>
                        <a:rPr lang="en-US" altLang="zh-CN" sz="2000" i="1" smtClean="0">
                          <a:solidFill>
                            <a:srgbClr val="FF0000"/>
                          </a:solidFill>
                          <a:latin typeface="Cambria Math" panose="02040503050406030204" pitchFamily="18" charset="0"/>
                          <a:ea typeface="黑体" panose="02010609060101010101" pitchFamily="49" charset="-122"/>
                        </a:rPr>
                        <m:t>.</m:t>
                      </m:r>
                      <m:r>
                        <a:rPr lang="en-US" altLang="zh-CN" sz="2000" i="1" smtClean="0">
                          <a:solidFill>
                            <a:srgbClr val="FF0000"/>
                          </a:solidFill>
                          <a:latin typeface="Cambria Math" panose="02040503050406030204" pitchFamily="18" charset="0"/>
                          <a:ea typeface="黑体" panose="02010609060101010101" pitchFamily="49" charset="-122"/>
                        </a:rPr>
                        <m:t>1</m:t>
                      </m:r>
                      <m:r>
                        <a:rPr lang="en-US" altLang="zh-CN" sz="2000" b="0" i="1" smtClean="0">
                          <a:solidFill>
                            <a:srgbClr val="FF0000"/>
                          </a:solidFill>
                          <a:latin typeface="Cambria Math" panose="02040503050406030204" pitchFamily="18" charset="0"/>
                          <a:ea typeface="黑体" panose="02010609060101010101" pitchFamily="49" charset="-122"/>
                        </a:rPr>
                        <m:t>99</m:t>
                      </m:r>
                    </m:oMath>
                  </m:oMathPara>
                </a14:m>
                <a:endParaRPr lang="zh-CN" altLang="en-US" sz="2000" dirty="0">
                  <a:solidFill>
                    <a:srgbClr val="FF0000"/>
                  </a:solidFill>
                  <a:latin typeface="Times New Roman" panose="02020603050405020304" pitchFamily="16" charset="0"/>
                  <a:cs typeface="Times New Roman" panose="02020603050405020304" pitchFamily="16" charset="0"/>
                </a:endParaRPr>
              </a:p>
            </p:txBody>
          </p:sp>
        </mc:Choice>
        <mc:Fallback>
          <p:sp>
            <p:nvSpPr>
              <p:cNvPr id="26" name="矩形 25"/>
              <p:cNvSpPr>
                <a:spLocks noRot="1" noChangeAspect="1" noMove="1" noResize="1" noEditPoints="1" noAdjustHandles="1" noChangeArrowheads="1" noChangeShapeType="1" noTextEdit="1"/>
              </p:cNvSpPr>
              <p:nvPr/>
            </p:nvSpPr>
            <p:spPr>
              <a:xfrm>
                <a:off x="10057498" y="4363940"/>
                <a:ext cx="872355" cy="400110"/>
              </a:xfrm>
              <a:prstGeom prst="rect">
                <a:avLst/>
              </a:prstGeom>
              <a:blipFill rotWithShape="1">
                <a:blip r:embed="rId6"/>
                <a:stretch>
                  <a:fillRect l="-42" t="-55" r="27" b="70"/>
                </a:stretch>
              </a:blipFill>
            </p:spPr>
            <p:txBody>
              <a:bodyPr/>
              <a:lstStyle/>
              <a:p>
                <a:r>
                  <a:rPr lang="zh-CN" altLang="en-US">
                    <a:noFill/>
                  </a:rPr>
                  <a:t> </a:t>
                </a:r>
              </a:p>
            </p:txBody>
          </p:sp>
        </mc:Fallback>
      </mc:AlternateContent>
      <p:sp>
        <p:nvSpPr>
          <p:cNvPr id="27" name="矩形 26"/>
          <p:cNvSpPr/>
          <p:nvPr/>
        </p:nvSpPr>
        <p:spPr>
          <a:xfrm>
            <a:off x="9135942" y="4756489"/>
            <a:ext cx="2923432" cy="1631216"/>
          </a:xfrm>
          <a:prstGeom prst="rect">
            <a:avLst/>
          </a:prstGeom>
        </p:spPr>
        <p:txBody>
          <a:bodyPr wrap="square">
            <a:spAutoFit/>
          </a:bodyPr>
          <a:lstStyle/>
          <a:p>
            <a:pPr algn="just"/>
            <a:r>
              <a:rPr lang="zh-CN" altLang="zh-CN" sz="2000" b="1" dirty="0">
                <a:latin typeface="Times New Roman" panose="02020603050405020304" pitchFamily="16" charset="0"/>
                <a:ea typeface="华文楷体" panose="02010600040101010101" pitchFamily="2" charset="-122"/>
                <a:cs typeface="Times New Roman" panose="02020603050405020304" pitchFamily="16" charset="0"/>
              </a:rPr>
              <a:t>在对片段进行采样的同时，不断以上述方法更新当前状态的价值函数，不断迭代直到价值函数收敛为止。</a:t>
            </a:r>
            <a:endParaRPr lang="zh-CN"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sp>
        <p:nvSpPr>
          <p:cNvPr id="3" name="内容占位符 2"/>
          <p:cNvSpPr>
            <a:spLocks noGrp="1"/>
          </p:cNvSpPr>
          <p:nvPr>
            <p:ph idx="1"/>
          </p:nvPr>
        </p:nvSpPr>
        <p:spPr>
          <a:xfrm>
            <a:off x="394447" y="789710"/>
            <a:ext cx="11355295" cy="669129"/>
          </a:xfrm>
        </p:spPr>
        <p:txBody>
          <a:bodyPr>
            <a:normAutofit/>
          </a:bodyPr>
          <a:lstStyle/>
          <a:p>
            <a:r>
              <a:rPr lang="zh-CN" altLang="en-US" sz="2400" dirty="0"/>
              <a:t>基于时序差分的方法 </a:t>
            </a:r>
            <a:r>
              <a:rPr lang="en-US" altLang="zh-CN" sz="2400" dirty="0"/>
              <a:t>– Q</a:t>
            </a:r>
            <a:r>
              <a:rPr lang="zh-CN" altLang="en-US" sz="2400" dirty="0"/>
              <a:t>学习</a:t>
            </a:r>
            <a:r>
              <a:rPr lang="en-US" altLang="zh-CN" sz="2400" dirty="0"/>
              <a:t>(Q-Learning)[ Q: quality ]</a:t>
            </a:r>
            <a:endParaRPr lang="en-US" altLang="zh-CN" sz="2400" dirty="0"/>
          </a:p>
          <a:p>
            <a:endParaRPr lang="zh-CN" altLang="en-US" sz="2400" dirty="0"/>
          </a:p>
        </p:txBody>
      </p:sp>
      <mc:AlternateContent xmlns:mc="http://schemas.openxmlformats.org/markup-compatibility/2006">
        <mc:Choice xmlns:a14="http://schemas.microsoft.com/office/drawing/2010/main" Requires="a14">
          <p:sp>
            <p:nvSpPr>
              <p:cNvPr id="4" name="文本框 3"/>
              <p:cNvSpPr txBox="1"/>
              <p:nvPr/>
            </p:nvSpPr>
            <p:spPr>
              <a:xfrm>
                <a:off x="669870" y="1458839"/>
                <a:ext cx="7628877" cy="3306867"/>
              </a:xfrm>
              <a:prstGeom prst="rect">
                <a:avLst/>
              </a:prstGeom>
              <a:noFill/>
              <a:ln>
                <a:solidFill>
                  <a:schemeClr val="tx1"/>
                </a:solidFill>
              </a:ln>
            </p:spPr>
            <p:txBody>
              <a:bodyPr wrap="squar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初始化</a:t>
                </a:r>
                <a14:m>
                  <m:oMath xmlns:m="http://schemas.openxmlformats.org/officeDocument/2006/math">
                    <m:sSub>
                      <m:sSubPr>
                        <m:ctrlPr>
                          <a:rPr lang="en-US" altLang="zh-CN" i="1" smtClean="0">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函数</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latin typeface="Times New Roman" panose="02020603050405020304" pitchFamily="16" charset="0"/>
                    <a:ea typeface="黑体" panose="02010609060101010101" pitchFamily="49" charset="-122"/>
                    <a:cs typeface="Times New Roman" panose="02020603050405020304" pitchFamily="16" charset="0"/>
                  </a:rPr>
                  <a:t>循环</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初始化</a:t>
                </a:r>
                <a:r>
                  <a:rPr lang="en-US" altLang="zh-CN" dirty="0">
                    <a:latin typeface="Times New Roman" panose="02020603050405020304" pitchFamily="16" charset="0"/>
                    <a:ea typeface="黑体" panose="02010609060101010101" pitchFamily="49" charset="-122"/>
                    <a:cs typeface="Times New Roman" panose="02020603050405020304" pitchFamily="16" charset="0"/>
                  </a:rPr>
                  <a:t>s</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为初始状态</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循环</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b="0" i="1" strike="sngStrike" smtClean="0">
                        <a:latin typeface="Cambria Math" panose="02040503050406030204" pitchFamily="18" charset="0"/>
                        <a:ea typeface="黑体" panose="02010609060101010101" pitchFamily="49" charset="-122"/>
                      </a:rPr>
                      <m:t>𝑎</m:t>
                    </m:r>
                    <m:r>
                      <a:rPr lang="en-US" altLang="zh-CN" b="0" i="1" strike="sngStrike" smtClean="0">
                        <a:latin typeface="Cambria Math" panose="02040503050406030204" pitchFamily="18" charset="0"/>
                        <a:ea typeface="黑体" panose="02010609060101010101" pitchFamily="49" charset="-122"/>
                      </a:rPr>
                      <m:t>∼</m:t>
                    </m:r>
                    <m:r>
                      <a:rPr lang="en-US" altLang="zh-CN" b="0" i="1" strike="sngStrike" smtClean="0">
                        <a:latin typeface="Cambria Math" panose="02040503050406030204" pitchFamily="18" charset="0"/>
                        <a:ea typeface="黑体" panose="02010609060101010101" pitchFamily="49" charset="-122"/>
                      </a:rPr>
                      <m:t>𝜋</m:t>
                    </m:r>
                    <m:r>
                      <a:rPr lang="en-US" altLang="zh-CN" b="0" i="1" strike="sngStrike" smtClean="0">
                        <a:latin typeface="Cambria Math" panose="02040503050406030204" pitchFamily="18" charset="0"/>
                        <a:ea typeface="黑体" panose="02010609060101010101" pitchFamily="49" charset="-122"/>
                      </a:rPr>
                      <m:t>(</m:t>
                    </m:r>
                    <m:r>
                      <a:rPr lang="en-US" altLang="zh-CN" b="0" i="1" strike="sngStrike" smtClean="0">
                        <a:latin typeface="Cambria Math" panose="02040503050406030204" pitchFamily="18" charset="0"/>
                        <a:ea typeface="黑体" panose="02010609060101010101" pitchFamily="49" charset="-122"/>
                      </a:rPr>
                      <m:t>𝑠</m:t>
                    </m:r>
                    <m:r>
                      <a:rPr lang="en-US" altLang="zh-CN" b="0" i="1" strike="sngStrike" smtClean="0">
                        <a:latin typeface="Cambria Math" panose="02040503050406030204" pitchFamily="18" charset="0"/>
                        <a:ea typeface="黑体" panose="02010609060101010101" pitchFamily="49" charset="-122"/>
                      </a:rPr>
                      <m:t>,⋅)</m:t>
                    </m:r>
                  </m:oMath>
                </a14:m>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m:rPr>
                            <m:sty m:val="p"/>
                          </m:rPr>
                          <a:rPr lang="en-US" altLang="zh-CN" b="0" i="0" dirty="0" smtClean="0">
                            <a:solidFill>
                              <a:srgbClr val="FF0000"/>
                            </a:solidFill>
                            <a:latin typeface="Cambria Math" panose="02040503050406030204" pitchFamily="18" charset="0"/>
                            <a:ea typeface="黑体" panose="02010609060101010101" pitchFamily="49" charset="-122"/>
                          </a:rPr>
                          <m:t>argmax</m:t>
                        </m:r>
                      </m:e>
                      <m:sub>
                        <m:sSup>
                          <m:sSupPr>
                            <m:ctrlPr>
                              <a:rPr lang="en-US" altLang="zh-CN" b="0" i="1" dirty="0" smtClean="0">
                                <a:solidFill>
                                  <a:srgbClr val="FF0000"/>
                                </a:solidFill>
                                <a:latin typeface="Cambria Math" panose="02040503050406030204" pitchFamily="18" charset="0"/>
                                <a:ea typeface="黑体" panose="02010609060101010101" pitchFamily="49" charset="-122"/>
                              </a:rPr>
                            </m:ctrlPr>
                          </m:sSupPr>
                          <m:e>
                            <m:r>
                              <a:rPr lang="en-US" altLang="zh-CN" b="0" i="1" dirty="0" smtClean="0">
                                <a:solidFill>
                                  <a:srgbClr val="FF0000"/>
                                </a:solidFill>
                                <a:latin typeface="Cambria Math" panose="02040503050406030204" pitchFamily="18" charset="0"/>
                                <a:ea typeface="黑体" panose="02010609060101010101" pitchFamily="49" charset="-122"/>
                              </a:rPr>
                              <m:t>𝑎</m:t>
                            </m:r>
                          </m:e>
                          <m:sup>
                            <m:r>
                              <a:rPr lang="en-US" altLang="zh-CN" b="0" i="1" dirty="0" smtClean="0">
                                <a:solidFill>
                                  <a:srgbClr val="FF0000"/>
                                </a:solidFill>
                                <a:latin typeface="Cambria Math" panose="02040503050406030204" pitchFamily="18" charset="0"/>
                                <a:ea typeface="黑体" panose="02010609060101010101" pitchFamily="49" charset="-122"/>
                              </a:rPr>
                              <m:t>′</m:t>
                            </m:r>
                          </m:sup>
                        </m:sSup>
                      </m:sub>
                    </m:sSub>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a:rPr lang="en-US" altLang="zh-CN" b="0" i="1" dirty="0" smtClean="0">
                            <a:solidFill>
                              <a:srgbClr val="FF0000"/>
                            </a:solidFill>
                            <a:latin typeface="Cambria Math" panose="02040503050406030204" pitchFamily="18" charset="0"/>
                            <a:ea typeface="黑体" panose="02010609060101010101" pitchFamily="49" charset="-122"/>
                          </a:rPr>
                          <m:t>𝑞</m:t>
                        </m:r>
                      </m:e>
                      <m:sub>
                        <m:r>
                          <a:rPr lang="en-US" altLang="zh-CN" b="0" i="1" dirty="0" smtClean="0">
                            <a:solidFill>
                              <a:srgbClr val="FF0000"/>
                            </a:solidFill>
                            <a:latin typeface="Cambria Math" panose="02040503050406030204" pitchFamily="18" charset="0"/>
                            <a:ea typeface="黑体" panose="02010609060101010101" pitchFamily="49" charset="-122"/>
                          </a:rPr>
                          <m:t>𝜋</m:t>
                        </m:r>
                      </m:sub>
                    </m:sSub>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𝑠</m:t>
                    </m:r>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执行动作</a:t>
                </a:r>
                <a14:m>
                  <m:oMath xmlns:m="http://schemas.openxmlformats.org/officeDocument/2006/math">
                    <m:r>
                      <a:rPr lang="en-US" altLang="zh-CN" b="0" i="1" smtClean="0">
                        <a:latin typeface="Cambria Math" panose="02040503050406030204" pitchFamily="18" charset="0"/>
                        <a:ea typeface="黑体" panose="02010609060101010101" pitchFamily="49" charset="-122"/>
                      </a:rPr>
                      <m:t>𝑎</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，观察奖励</a:t>
                </a:r>
                <a14:m>
                  <m:oMath xmlns:m="http://schemas.openxmlformats.org/officeDocument/2006/math">
                    <m:r>
                      <a:rPr lang="en-US" altLang="zh-CN" b="0" i="1" smtClean="0">
                        <a:latin typeface="Cambria Math" panose="02040503050406030204" pitchFamily="18" charset="0"/>
                        <a:ea typeface="黑体" panose="02010609060101010101" pitchFamily="49" charset="-122"/>
                      </a:rPr>
                      <m:t>𝑅</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和下一个状态</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trike="sngStrike" dirty="0">
                    <a:latin typeface="Times New Roman" panose="02020603050405020304" pitchFamily="16" charset="0"/>
                    <a:ea typeface="黑体" panose="02010609060101010101" pitchFamily="49" charset="-122"/>
                    <a:cs typeface="Times New Roman" panose="02020603050405020304" pitchFamily="16" charset="0"/>
                  </a:rPr>
                  <a:t>更新</a:t>
                </a:r>
                <a14:m>
                  <m:oMath xmlns:m="http://schemas.openxmlformats.org/officeDocument/2006/math">
                    <m:sSub>
                      <m:sSubPr>
                        <m:ctrlPr>
                          <a:rPr lang="en-US" altLang="zh-CN" i="1" strike="sngStrike">
                            <a:latin typeface="Cambria Math" panose="02040503050406030204" pitchFamily="18" charset="0"/>
                            <a:ea typeface="黑体" panose="02010609060101010101" pitchFamily="49" charset="-122"/>
                          </a:rPr>
                        </m:ctrlPr>
                      </m:sSubPr>
                      <m:e>
                        <m:r>
                          <a:rPr lang="en-US" altLang="zh-CN" i="1" strike="sngStrike">
                            <a:latin typeface="Cambria Math" panose="02040503050406030204" pitchFamily="18" charset="0"/>
                            <a:ea typeface="黑体" panose="02010609060101010101" pitchFamily="49" charset="-122"/>
                          </a:rPr>
                          <m:t>𝑉</m:t>
                        </m:r>
                      </m:e>
                      <m:sub>
                        <m:r>
                          <a:rPr lang="en-US" altLang="zh-CN" i="1" strike="sngStrike">
                            <a:latin typeface="Cambria Math" panose="02040503050406030204" pitchFamily="18" charset="0"/>
                            <a:ea typeface="黑体" panose="02010609060101010101" pitchFamily="49" charset="-122"/>
                          </a:rPr>
                          <m:t>𝜋</m:t>
                        </m:r>
                      </m:sub>
                    </m:sSub>
                    <m:d>
                      <m:dPr>
                        <m:ctrlPr>
                          <a:rPr lang="en-US" altLang="zh-CN" i="1" strike="sngStrike">
                            <a:latin typeface="Cambria Math" panose="02040503050406030204" pitchFamily="18" charset="0"/>
                            <a:ea typeface="黑体" panose="02010609060101010101" pitchFamily="49" charset="-122"/>
                          </a:rPr>
                        </m:ctrlPr>
                      </m:dPr>
                      <m:e>
                        <m:r>
                          <a:rPr lang="en-US" altLang="zh-CN" i="1" strike="sngStrike">
                            <a:latin typeface="Cambria Math" panose="02040503050406030204" pitchFamily="18" charset="0"/>
                            <a:ea typeface="黑体" panose="02010609060101010101" pitchFamily="49" charset="-122"/>
                          </a:rPr>
                          <m:t>𝑠</m:t>
                        </m:r>
                      </m:e>
                    </m:d>
                    <m:r>
                      <a:rPr lang="en-US" altLang="zh-CN" i="1" strike="sngStrike">
                        <a:latin typeface="Cambria Math" panose="02040503050406030204" pitchFamily="18" charset="0"/>
                        <a:ea typeface="黑体" panose="02010609060101010101" pitchFamily="49" charset="-122"/>
                      </a:rPr>
                      <m:t>←</m:t>
                    </m:r>
                    <m:sSub>
                      <m:sSubPr>
                        <m:ctrlPr>
                          <a:rPr lang="en-US" altLang="zh-CN" i="1" strike="sngStrike">
                            <a:latin typeface="Cambria Math" panose="02040503050406030204" pitchFamily="18" charset="0"/>
                            <a:ea typeface="黑体" panose="02010609060101010101" pitchFamily="49" charset="-122"/>
                          </a:rPr>
                        </m:ctrlPr>
                      </m:sSubPr>
                      <m:e>
                        <m:r>
                          <a:rPr lang="en-US" altLang="zh-CN" i="1" strike="sngStrike">
                            <a:latin typeface="Cambria Math" panose="02040503050406030204" pitchFamily="18" charset="0"/>
                            <a:ea typeface="黑体" panose="02010609060101010101" pitchFamily="49" charset="-122"/>
                          </a:rPr>
                          <m:t>𝑉</m:t>
                        </m:r>
                      </m:e>
                      <m:sub>
                        <m:r>
                          <a:rPr lang="en-US" altLang="zh-CN" i="1" strike="sngStrike">
                            <a:latin typeface="Cambria Math" panose="02040503050406030204" pitchFamily="18" charset="0"/>
                            <a:ea typeface="黑体" panose="02010609060101010101" pitchFamily="49" charset="-122"/>
                          </a:rPr>
                          <m:t>𝜋</m:t>
                        </m:r>
                      </m:sub>
                    </m:sSub>
                    <m:d>
                      <m:dPr>
                        <m:ctrlPr>
                          <a:rPr lang="en-US" altLang="zh-CN" i="1" strike="sngStrike">
                            <a:latin typeface="Cambria Math" panose="02040503050406030204" pitchFamily="18" charset="0"/>
                            <a:ea typeface="黑体" panose="02010609060101010101" pitchFamily="49" charset="-122"/>
                          </a:rPr>
                        </m:ctrlPr>
                      </m:dPr>
                      <m:e>
                        <m:r>
                          <a:rPr lang="en-US" altLang="zh-CN" i="1" strike="sngStrike">
                            <a:latin typeface="Cambria Math" panose="02040503050406030204" pitchFamily="18" charset="0"/>
                            <a:ea typeface="黑体" panose="02010609060101010101" pitchFamily="49" charset="-122"/>
                          </a:rPr>
                          <m:t>𝑠</m:t>
                        </m:r>
                      </m:e>
                    </m:d>
                    <m:r>
                      <a:rPr lang="en-US" altLang="zh-CN" i="1" strike="sngStrike">
                        <a:latin typeface="Cambria Math" panose="02040503050406030204" pitchFamily="18" charset="0"/>
                        <a:ea typeface="黑体" panose="02010609060101010101" pitchFamily="49" charset="-122"/>
                      </a:rPr>
                      <m:t>+</m:t>
                    </m:r>
                    <m:r>
                      <a:rPr lang="en-US" altLang="zh-CN" i="1" strike="sngStrike">
                        <a:latin typeface="Cambria Math" panose="02040503050406030204" pitchFamily="18" charset="0"/>
                        <a:ea typeface="黑体" panose="02010609060101010101" pitchFamily="49" charset="-122"/>
                      </a:rPr>
                      <m:t>𝛼</m:t>
                    </m:r>
                    <m:d>
                      <m:dPr>
                        <m:begChr m:val="["/>
                        <m:endChr m:val="]"/>
                        <m:ctrlPr>
                          <a:rPr lang="en-US" altLang="zh-CN" i="1" strike="sngStrike">
                            <a:latin typeface="Cambria Math" panose="02040503050406030204" pitchFamily="18" charset="0"/>
                            <a:ea typeface="黑体" panose="02010609060101010101" pitchFamily="49" charset="-122"/>
                          </a:rPr>
                        </m:ctrlPr>
                      </m:dPr>
                      <m:e>
                        <m:r>
                          <a:rPr lang="en-US" altLang="zh-CN" i="1" strike="sngStrike">
                            <a:latin typeface="Cambria Math" panose="02040503050406030204" pitchFamily="18" charset="0"/>
                            <a:ea typeface="黑体" panose="02010609060101010101" pitchFamily="49" charset="-122"/>
                          </a:rPr>
                          <m:t>𝑅</m:t>
                        </m:r>
                        <m:r>
                          <a:rPr lang="en-US" altLang="zh-CN" i="1" strike="sngStrike">
                            <a:latin typeface="Cambria Math" panose="02040503050406030204" pitchFamily="18" charset="0"/>
                            <a:ea typeface="黑体" panose="02010609060101010101" pitchFamily="49" charset="-122"/>
                          </a:rPr>
                          <m:t>+</m:t>
                        </m:r>
                        <m:r>
                          <a:rPr lang="en-US" altLang="zh-CN" i="1" strike="sngStrike">
                            <a:latin typeface="Cambria Math" panose="02040503050406030204" pitchFamily="18" charset="0"/>
                            <a:ea typeface="黑体" panose="02010609060101010101" pitchFamily="49" charset="-122"/>
                          </a:rPr>
                          <m:t>𝛾</m:t>
                        </m:r>
                        <m:sSub>
                          <m:sSubPr>
                            <m:ctrlPr>
                              <a:rPr lang="en-US" altLang="zh-CN" i="1" strike="sngStrike">
                                <a:latin typeface="Cambria Math" panose="02040503050406030204" pitchFamily="18" charset="0"/>
                                <a:ea typeface="黑体" panose="02010609060101010101" pitchFamily="49" charset="-122"/>
                              </a:rPr>
                            </m:ctrlPr>
                          </m:sSubPr>
                          <m:e>
                            <m:r>
                              <a:rPr lang="en-US" altLang="zh-CN" i="1" strike="sngStrike">
                                <a:latin typeface="Cambria Math" panose="02040503050406030204" pitchFamily="18" charset="0"/>
                                <a:ea typeface="黑体" panose="02010609060101010101" pitchFamily="49" charset="-122"/>
                              </a:rPr>
                              <m:t>𝑉</m:t>
                            </m:r>
                          </m:e>
                          <m:sub>
                            <m:r>
                              <a:rPr lang="en-US" altLang="zh-CN" i="1" strike="sngStrike">
                                <a:latin typeface="Cambria Math" panose="02040503050406030204" pitchFamily="18" charset="0"/>
                                <a:ea typeface="黑体" panose="02010609060101010101" pitchFamily="49" charset="-122"/>
                              </a:rPr>
                              <m:t>𝜋</m:t>
                            </m:r>
                          </m:sub>
                        </m:sSub>
                        <m:d>
                          <m:dPr>
                            <m:ctrlPr>
                              <a:rPr lang="en-US" altLang="zh-CN" i="1" strike="sngStrike">
                                <a:latin typeface="Cambria Math" panose="02040503050406030204" pitchFamily="18" charset="0"/>
                                <a:ea typeface="黑体" panose="02010609060101010101" pitchFamily="49" charset="-122"/>
                              </a:rPr>
                            </m:ctrlPr>
                          </m:dPr>
                          <m:e>
                            <m:sSup>
                              <m:sSupPr>
                                <m:ctrlPr>
                                  <a:rPr lang="en-US" altLang="zh-CN" i="1" strike="sngStrike">
                                    <a:latin typeface="Cambria Math" panose="02040503050406030204" pitchFamily="18" charset="0"/>
                                    <a:ea typeface="黑体" panose="02010609060101010101" pitchFamily="49" charset="-122"/>
                                  </a:rPr>
                                </m:ctrlPr>
                              </m:sSupPr>
                              <m:e>
                                <m:r>
                                  <a:rPr lang="en-US" altLang="zh-CN" i="1" strike="sngStrike">
                                    <a:latin typeface="Cambria Math" panose="02040503050406030204" pitchFamily="18" charset="0"/>
                                    <a:ea typeface="黑体" panose="02010609060101010101" pitchFamily="49" charset="-122"/>
                                  </a:rPr>
                                  <m:t>𝑠</m:t>
                                </m:r>
                              </m:e>
                              <m:sup>
                                <m:r>
                                  <a:rPr lang="en-US" altLang="zh-CN" i="1" strike="sngStrike">
                                    <a:latin typeface="Cambria Math" panose="02040503050406030204" pitchFamily="18" charset="0"/>
                                    <a:ea typeface="黑体" panose="02010609060101010101" pitchFamily="49" charset="-122"/>
                                  </a:rPr>
                                  <m:t>′</m:t>
                                </m:r>
                              </m:sup>
                            </m:sSup>
                          </m:e>
                        </m:d>
                        <m:r>
                          <a:rPr lang="en-US" altLang="zh-CN" i="1" strike="sngStrike">
                            <a:latin typeface="Cambria Math" panose="02040503050406030204" pitchFamily="18" charset="0"/>
                            <a:ea typeface="黑体" panose="02010609060101010101" pitchFamily="49" charset="-122"/>
                          </a:rPr>
                          <m:t>−</m:t>
                        </m:r>
                        <m:sSub>
                          <m:sSubPr>
                            <m:ctrlPr>
                              <a:rPr lang="en-US" altLang="zh-CN" i="1" strike="sngStrike">
                                <a:latin typeface="Cambria Math" panose="02040503050406030204" pitchFamily="18" charset="0"/>
                                <a:ea typeface="黑体" panose="02010609060101010101" pitchFamily="49" charset="-122"/>
                              </a:rPr>
                            </m:ctrlPr>
                          </m:sSubPr>
                          <m:e>
                            <m:r>
                              <a:rPr lang="en-US" altLang="zh-CN" i="1" strike="sngStrike">
                                <a:latin typeface="Cambria Math" panose="02040503050406030204" pitchFamily="18" charset="0"/>
                                <a:ea typeface="黑体" panose="02010609060101010101" pitchFamily="49" charset="-122"/>
                              </a:rPr>
                              <m:t>𝑉</m:t>
                            </m:r>
                          </m:e>
                          <m:sub>
                            <m:r>
                              <a:rPr lang="en-US" altLang="zh-CN" i="1" strike="sngStrike">
                                <a:latin typeface="Cambria Math" panose="02040503050406030204" pitchFamily="18" charset="0"/>
                                <a:ea typeface="黑体" panose="02010609060101010101" pitchFamily="49" charset="-122"/>
                              </a:rPr>
                              <m:t>𝜋</m:t>
                            </m:r>
                          </m:sub>
                        </m:sSub>
                        <m:d>
                          <m:dPr>
                            <m:ctrlPr>
                              <a:rPr lang="en-US" altLang="zh-CN" i="1" strike="sngStrike">
                                <a:latin typeface="Cambria Math" panose="02040503050406030204" pitchFamily="18" charset="0"/>
                                <a:ea typeface="黑体" panose="02010609060101010101" pitchFamily="49" charset="-122"/>
                              </a:rPr>
                            </m:ctrlPr>
                          </m:dPr>
                          <m:e>
                            <m:r>
                              <a:rPr lang="en-US" altLang="zh-CN" i="1" strike="sngStrike">
                                <a:latin typeface="Cambria Math" panose="02040503050406030204" pitchFamily="18" charset="0"/>
                                <a:ea typeface="黑体" panose="02010609060101010101" pitchFamily="49" charset="-122"/>
                              </a:rPr>
                              <m:t>𝑠</m:t>
                            </m:r>
                          </m:e>
                        </m:d>
                      </m:e>
                    </m:d>
                  </m:oMath>
                </a14:m>
                <a:endParaRPr lang="en-US" altLang="zh-CN" strike="sngStrike"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更新</a:t>
                </a:r>
                <a14:m>
                  <m:oMath xmlns:m="http://schemas.openxmlformats.org/officeDocument/2006/math">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𝛼</m:t>
                    </m:r>
                    <m:d>
                      <m:dPr>
                        <m:begChr m:val="["/>
                        <m:endChr m:val="]"/>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𝑅</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𝛾</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 </m:t>
                            </m:r>
                            <m:limLow>
                              <m:limLowPr>
                                <m:ctrlPr>
                                  <a:rPr lang="en-US" altLang="zh-CN" b="0" i="1" smtClean="0">
                                    <a:solidFill>
                                      <a:srgbClr val="FF0000"/>
                                    </a:solidFill>
                                    <a:latin typeface="Cambria Math" panose="02040503050406030204" pitchFamily="18" charset="0"/>
                                    <a:ea typeface="黑体" panose="02010609060101010101" pitchFamily="49" charset="-122"/>
                                  </a:rPr>
                                </m:ctrlPr>
                              </m:limLowPr>
                              <m:e>
                                <m:r>
                                  <m:rPr>
                                    <m:sty m:val="p"/>
                                  </m:rPr>
                                  <a:rPr lang="en-US" altLang="zh-CN" b="0" i="0" smtClean="0">
                                    <a:solidFill>
                                      <a:srgbClr val="FF0000"/>
                                    </a:solidFill>
                                    <a:latin typeface="Cambria Math" panose="02040503050406030204" pitchFamily="18" charset="0"/>
                                    <a:ea typeface="黑体" panose="02010609060101010101" pitchFamily="49" charset="-122"/>
                                  </a:rPr>
                                  <m:t>max</m:t>
                                </m:r>
                              </m:e>
                              <m:lim>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𝑎</m:t>
                                    </m:r>
                                  </m:e>
                                  <m:sup>
                                    <m:r>
                                      <a:rPr lang="en-US" altLang="zh-CN" b="0" i="1" smtClean="0">
                                        <a:solidFill>
                                          <a:srgbClr val="FF0000"/>
                                        </a:solidFill>
                                        <a:latin typeface="Cambria Math" panose="02040503050406030204" pitchFamily="18" charset="0"/>
                                        <a:ea typeface="黑体" panose="02010609060101010101" pitchFamily="49" charset="-122"/>
                                      </a:rPr>
                                      <m:t>′</m:t>
                                    </m:r>
                                  </m:sup>
                                </m:sSup>
                              </m:lim>
                            </m:limLow>
                            <m:r>
                              <a:rPr lang="en-US" altLang="zh-CN" b="0" i="1" smtClean="0">
                                <a:solidFill>
                                  <a:srgbClr val="FF0000"/>
                                </a:solidFill>
                                <a:latin typeface="Cambria Math" panose="02040503050406030204" pitchFamily="18" charset="0"/>
                                <a:ea typeface="黑体" panose="02010609060101010101" pitchFamily="49" charset="-122"/>
                              </a:rPr>
                              <m:t> </m:t>
                            </m:r>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𝑠</m:t>
                                </m:r>
                              </m:e>
                              <m:sup>
                                <m:r>
                                  <a:rPr lang="en-US" altLang="zh-CN" b="0" i="1" smtClean="0">
                                    <a:solidFill>
                                      <a:srgbClr val="FF0000"/>
                                    </a:solidFill>
                                    <a:latin typeface="Cambria Math" panose="02040503050406030204" pitchFamily="18" charset="0"/>
                                    <a:ea typeface="黑体" panose="02010609060101010101" pitchFamily="49" charset="-122"/>
                                  </a:rPr>
                                  <m:t>′</m:t>
                                </m:r>
                              </m:sup>
                            </m:sSup>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r>
                              <a:rPr lang="en-US" altLang="zh-CN" b="0" i="1" smtClean="0">
                                <a:solidFill>
                                  <a:srgbClr val="FF0000"/>
                                </a:solidFill>
                                <a:latin typeface="Cambria Math" panose="02040503050406030204" pitchFamily="18" charset="0"/>
                                <a:ea typeface="黑体" panose="02010609060101010101" pitchFamily="49" charset="-122"/>
                              </a:rPr>
                              <m:t>′</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e>
                    </m:d>
                  </m:oMath>
                </a14:m>
                <a:endParaRPr lang="en-US" altLang="zh-CN" b="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是终止状态</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latin typeface="Times New Roman" panose="02020603050405020304" pitchFamily="16" charset="0"/>
                    <a:ea typeface="黑体" panose="02010609060101010101" pitchFamily="49" charset="-122"/>
                    <a:cs typeface="Times New Roman" panose="02020603050405020304" pitchFamily="16" charset="0"/>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69870" y="1458839"/>
                <a:ext cx="7628877" cy="3306867"/>
              </a:xfrm>
              <a:prstGeom prst="rect">
                <a:avLst/>
              </a:prstGeom>
              <a:blipFill rotWithShape="1">
                <a:blip r:embed="rId1"/>
                <a:stretch>
                  <a:fillRect l="-66" t="-161" r="-59" b="-133"/>
                </a:stretch>
              </a:blipFill>
              <a:ln>
                <a:solidFill>
                  <a:schemeClr val="tx1"/>
                </a:solidFill>
              </a:ln>
            </p:spPr>
            <p:txBody>
              <a:bodyPr/>
              <a:lstStyle/>
              <a:p>
                <a:r>
                  <a:rPr lang="zh-CN" altLang="en-US">
                    <a:noFill/>
                  </a:rPr>
                  <a:t> </a:t>
                </a:r>
              </a:p>
            </p:txBody>
          </p:sp>
        </mc:Fallback>
      </mc:AlternateContent>
      <p:sp>
        <p:nvSpPr>
          <p:cNvPr id="5" name="矩形 4"/>
          <p:cNvSpPr/>
          <p:nvPr/>
        </p:nvSpPr>
        <p:spPr>
          <a:xfrm>
            <a:off x="669870" y="3257793"/>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p:sp>
        <p:nvSpPr>
          <p:cNvPr id="6" name="箭头: 下 5"/>
          <p:cNvSpPr/>
          <p:nvPr/>
        </p:nvSpPr>
        <p:spPr>
          <a:xfrm rot="16200000">
            <a:off x="2700380" y="2630446"/>
            <a:ext cx="260333" cy="284805"/>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箭头: 下 6"/>
          <p:cNvSpPr/>
          <p:nvPr/>
        </p:nvSpPr>
        <p:spPr>
          <a:xfrm rot="16200000">
            <a:off x="1243055" y="3499852"/>
            <a:ext cx="260333" cy="284805"/>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8" name="矩形 7"/>
              <p:cNvSpPr/>
              <p:nvPr/>
            </p:nvSpPr>
            <p:spPr>
              <a:xfrm>
                <a:off x="520638" y="4953992"/>
                <a:ext cx="7344831" cy="1477328"/>
              </a:xfrm>
              <a:prstGeom prst="rect">
                <a:avLst/>
              </a:prstGeom>
            </p:spPr>
            <p:txBody>
              <a:bodyPr wrap="square">
                <a:spAutoFit/>
              </a:bodyPr>
              <a:lstStyle/>
              <a:p>
                <a:pPr marL="342900" indent="-342900">
                  <a:buFont typeface="Arial" panose="020B0604020202020204" pitchFamily="34" charset="0"/>
                  <a:buChar char="•"/>
                </a:pPr>
                <a:r>
                  <a:rPr lang="zh-CN" altLang="en-US" b="1" dirty="0">
                    <a:latin typeface="黑体" panose="02010609060101010101" pitchFamily="49" charset="-122"/>
                    <a:ea typeface="黑体" panose="02010609060101010101" pitchFamily="49" charset="-122"/>
                    <a:cs typeface="Times New Roman" panose="02020603050405020304" pitchFamily="16" charset="0"/>
                  </a:rPr>
                  <a:t>基于价值的方法不直接对策略建模，因此策略优化在采样和更新两步中之</a:t>
                </a:r>
                <a14:m>
                  <m:oMath xmlns:m="http://schemas.openxmlformats.org/officeDocument/2006/math">
                    <m:r>
                      <a:rPr lang="en-US" altLang="zh-CN" b="1" i="1" smtClean="0">
                        <a:latin typeface="Cambria Math" panose="02040503050406030204" pitchFamily="18" charset="0"/>
                        <a:ea typeface="黑体" panose="02010609060101010101" pitchFamily="49" charset="-122"/>
                      </a:rPr>
                      <m:t>𝒎𝒂𝒙</m:t>
                    </m:r>
                  </m:oMath>
                </a14:m>
                <a:r>
                  <a:rPr lang="zh-CN" altLang="en-US" b="1" dirty="0">
                    <a:latin typeface="黑体" panose="02010609060101010101" pitchFamily="49" charset="-122"/>
                    <a:ea typeface="黑体" panose="02010609060101010101" pitchFamily="49" charset="-122"/>
                    <a:cs typeface="Times New Roman" panose="02020603050405020304" pitchFamily="16" charset="0"/>
                  </a:rPr>
                  <a:t>操作上得以间接体现</a:t>
                </a:r>
                <a:endParaRPr lang="en-US" altLang="zh-CN"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r>
                  <a:rPr lang="zh-CN" altLang="en-US" b="1" dirty="0">
                    <a:latin typeface="黑体" panose="02010609060101010101" pitchFamily="49" charset="-122"/>
                    <a:ea typeface="黑体" panose="02010609060101010101" pitchFamily="49" charset="-122"/>
                    <a:cs typeface="Times New Roman" panose="02020603050405020304" pitchFamily="16" charset="0"/>
                  </a:rPr>
                  <a:t>在同一次循环中策略评估和策略优化交替进行</a:t>
                </a:r>
                <a:endParaRPr lang="en-US" altLang="zh-CN"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r>
                  <a:rPr lang="zh-CN" altLang="en-US" b="1" dirty="0">
                    <a:latin typeface="黑体" panose="02010609060101010101" pitchFamily="49" charset="-122"/>
                    <a:ea typeface="黑体" panose="02010609060101010101" pitchFamily="49" charset="-122"/>
                    <a:cs typeface="Times New Roman" panose="02020603050405020304" pitchFamily="16" charset="0"/>
                  </a:rPr>
                  <a:t>由于策略优化要求计算动作</a:t>
                </a:r>
                <a:r>
                  <a:rPr lang="en-US" altLang="zh-CN" b="1" dirty="0">
                    <a:latin typeface="黑体" panose="02010609060101010101" pitchFamily="49" charset="-122"/>
                    <a:ea typeface="黑体" panose="02010609060101010101" pitchFamily="49" charset="-122"/>
                    <a:cs typeface="Times New Roman" panose="02020603050405020304" pitchFamily="16" charset="0"/>
                  </a:rPr>
                  <a:t>-</a:t>
                </a:r>
                <a:r>
                  <a:rPr lang="zh-CN" altLang="en-US" b="1" dirty="0">
                    <a:latin typeface="黑体" panose="02010609060101010101" pitchFamily="49" charset="-122"/>
                    <a:ea typeface="黑体" panose="02010609060101010101" pitchFamily="49" charset="-122"/>
                    <a:cs typeface="Times New Roman" panose="02020603050405020304" pitchFamily="16" charset="0"/>
                  </a:rPr>
                  <a:t>价值函数</a:t>
                </a:r>
                <a14:m>
                  <m:oMath xmlns:m="http://schemas.openxmlformats.org/officeDocument/2006/math">
                    <m:r>
                      <a:rPr lang="en-US" altLang="zh-CN" b="1" i="1" smtClean="0">
                        <a:latin typeface="Cambria Math" panose="02040503050406030204" pitchFamily="18" charset="0"/>
                        <a:ea typeface="黑体" panose="02010609060101010101" pitchFamily="49" charset="-122"/>
                      </a:rPr>
                      <m:t>𝒒</m:t>
                    </m:r>
                  </m:oMath>
                </a14:m>
                <a:r>
                  <a:rPr lang="zh-CN" altLang="en-US" b="1" dirty="0">
                    <a:latin typeface="黑体" panose="02010609060101010101" pitchFamily="49" charset="-122"/>
                    <a:ea typeface="黑体" panose="02010609060101010101" pitchFamily="49" charset="-122"/>
                    <a:cs typeface="Times New Roman" panose="02020603050405020304" pitchFamily="16" charset="0"/>
                  </a:rPr>
                  <a:t>，因此</a:t>
                </a:r>
                <a:r>
                  <a:rPr lang="en-US" altLang="zh-CN" b="1" dirty="0">
                    <a:latin typeface="黑体" panose="02010609060101010101" pitchFamily="49" charset="-122"/>
                    <a:ea typeface="黑体" panose="02010609060101010101" pitchFamily="49" charset="-122"/>
                    <a:cs typeface="Times New Roman" panose="02020603050405020304" pitchFamily="16" charset="0"/>
                  </a:rPr>
                  <a:t>Q</a:t>
                </a:r>
                <a:r>
                  <a:rPr lang="zh-CN" altLang="en-US" b="1" dirty="0">
                    <a:latin typeface="黑体" panose="02010609060101010101" pitchFamily="49" charset="-122"/>
                    <a:ea typeface="黑体" panose="02010609060101010101" pitchFamily="49" charset="-122"/>
                    <a:cs typeface="Times New Roman" panose="02020603050405020304" pitchFamily="16" charset="0"/>
                  </a:rPr>
                  <a:t>学习直接利用</a:t>
                </a:r>
                <a14:m>
                  <m:oMath xmlns:m="http://schemas.openxmlformats.org/officeDocument/2006/math">
                    <m:r>
                      <a:rPr lang="en-US" altLang="zh-CN" b="1" i="1" dirty="0" smtClean="0">
                        <a:latin typeface="Cambria Math" panose="02040503050406030204" pitchFamily="18" charset="0"/>
                        <a:ea typeface="黑体" panose="02010609060101010101" pitchFamily="49" charset="-122"/>
                      </a:rPr>
                      <m:t>𝒒</m:t>
                    </m:r>
                  </m:oMath>
                </a14:m>
                <a:r>
                  <a:rPr lang="zh-CN" altLang="en-US" b="1" dirty="0">
                    <a:latin typeface="黑体" panose="02010609060101010101" pitchFamily="49" charset="-122"/>
                    <a:ea typeface="黑体" panose="02010609060101010101" pitchFamily="49" charset="-122"/>
                    <a:cs typeface="Times New Roman" panose="02020603050405020304" pitchFamily="16" charset="0"/>
                  </a:rPr>
                  <a:t>函数的贝尔曼方程进行更新</a:t>
                </a:r>
                <a:endParaRPr lang="en-US" altLang="zh-CN"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520638" y="4953992"/>
                <a:ext cx="7344831" cy="1477328"/>
              </a:xfrm>
              <a:prstGeom prst="rect">
                <a:avLst/>
              </a:prstGeom>
              <a:blipFill rotWithShape="1">
                <a:blip r:embed="rId2"/>
                <a:stretch>
                  <a:fillRect l="-8" t="-24" r="5" b="3"/>
                </a:stretch>
              </a:blipFill>
            </p:spPr>
            <p:txBody>
              <a:bodyPr/>
              <a:lstStyle/>
              <a:p>
                <a:r>
                  <a:rPr lang="zh-CN" altLang="en-US">
                    <a:noFill/>
                  </a:rPr>
                  <a:t> </a:t>
                </a:r>
              </a:p>
            </p:txBody>
          </p:sp>
        </mc:Fallback>
      </mc:AlternateContent>
      <p:sp>
        <p:nvSpPr>
          <p:cNvPr id="9" name="矩形 8"/>
          <p:cNvSpPr/>
          <p:nvPr/>
        </p:nvSpPr>
        <p:spPr>
          <a:xfrm>
            <a:off x="3411642" y="2642681"/>
            <a:ext cx="980532" cy="260334"/>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矩形 9"/>
          <p:cNvSpPr/>
          <p:nvPr/>
        </p:nvSpPr>
        <p:spPr>
          <a:xfrm>
            <a:off x="4992792" y="3541838"/>
            <a:ext cx="485232" cy="36075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1" name="直接箭头连接符 10"/>
          <p:cNvCxnSpPr/>
          <p:nvPr/>
        </p:nvCxnSpPr>
        <p:spPr>
          <a:xfrm flipV="1">
            <a:off x="4392174" y="2388368"/>
            <a:ext cx="1285875" cy="25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478024" y="2611836"/>
            <a:ext cx="409575" cy="900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p:cNvSpPr/>
              <p:nvPr/>
            </p:nvSpPr>
            <p:spPr>
              <a:xfrm>
                <a:off x="5678049" y="2218279"/>
                <a:ext cx="3794052" cy="369332"/>
              </a:xfrm>
              <a:prstGeom prst="rect">
                <a:avLst/>
              </a:prstGeom>
              <a:ln w="25400">
                <a:solidFill>
                  <a:schemeClr val="tx1"/>
                </a:solidFill>
              </a:ln>
            </p:spPr>
            <p:txBody>
              <a:bodyPr wrap="none">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策略优化：</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𝜋</m:t>
                        </m:r>
                      </m:e>
                      <m:sup>
                        <m:r>
                          <a:rPr lang="en-US" altLang="zh-CN" i="1">
                            <a:latin typeface="Cambria Math" panose="02040503050406030204" pitchFamily="18" charset="0"/>
                            <a:ea typeface="黑体" panose="02010609060101010101" pitchFamily="49" charset="-122"/>
                          </a:rPr>
                          <m:t>′</m:t>
                        </m:r>
                      </m:sup>
                    </m:sSup>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e>
                    </m:d>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m:rPr>
                            <m:sty m:val="p"/>
                          </m:rPr>
                          <a:rPr lang="en-US" altLang="zh-CN">
                            <a:latin typeface="Cambria Math" panose="02040503050406030204" pitchFamily="18" charset="0"/>
                            <a:ea typeface="黑体" panose="02010609060101010101" pitchFamily="49" charset="-122"/>
                          </a:rPr>
                          <m:t>argmax</m:t>
                        </m:r>
                      </m:e>
                      <m:sub>
                        <m:r>
                          <a:rPr lang="en-US" altLang="zh-CN" i="1">
                            <a:latin typeface="Cambria Math" panose="02040503050406030204" pitchFamily="18" charset="0"/>
                            <a:ea typeface="黑体" panose="02010609060101010101" pitchFamily="49" charset="-122"/>
                          </a:rPr>
                          <m:t>𝑎</m:t>
                        </m:r>
                      </m:sub>
                    </m:sSub>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r>
                      <a:rPr lang="en-US" altLang="zh-CN"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smtClean="0">
                        <a:latin typeface="Cambria Math" panose="02040503050406030204" pitchFamily="18" charset="0"/>
                        <a:ea typeface="黑体" panose="02010609060101010101" pitchFamily="49" charset="-122"/>
                      </a:rPr>
                      <m:t>)</m:t>
                    </m:r>
                  </m:oMath>
                </a14:m>
                <a:endParaRPr lang="zh-CN" altLang="en-US" dirty="0">
                  <a:latin typeface="Times New Roman" panose="02020603050405020304" pitchFamily="16" charset="0"/>
                  <a:cs typeface="Times New Roman" panose="02020603050405020304" pitchFamily="16" charset="0"/>
                </a:endParaRPr>
              </a:p>
            </p:txBody>
          </p:sp>
        </mc:Choice>
        <mc:Fallback>
          <p:sp>
            <p:nvSpPr>
              <p:cNvPr id="13" name="矩形 12"/>
              <p:cNvSpPr>
                <a:spLocks noRot="1" noChangeAspect="1" noMove="1" noResize="1" noEditPoints="1" noAdjustHandles="1" noChangeArrowheads="1" noChangeShapeType="1" noTextEdit="1"/>
              </p:cNvSpPr>
              <p:nvPr/>
            </p:nvSpPr>
            <p:spPr>
              <a:xfrm>
                <a:off x="5678049" y="2218279"/>
                <a:ext cx="3794052" cy="369332"/>
              </a:xfrm>
              <a:prstGeom prst="rect">
                <a:avLst/>
              </a:prstGeom>
              <a:blipFill rotWithShape="1">
                <a:blip r:embed="rId3"/>
                <a:stretch>
                  <a:fillRect l="-348" t="-3499" r="-323" b="-3270"/>
                </a:stretch>
              </a:blipFill>
              <a:ln w="25400">
                <a:solidFill>
                  <a:schemeClr val="tx1"/>
                </a:solidFill>
              </a:ln>
            </p:spPr>
            <p:txBody>
              <a:bodyPr/>
              <a:lstStyle/>
              <a:p>
                <a:r>
                  <a:rPr lang="zh-CN" altLang="en-US">
                    <a:noFill/>
                  </a:rPr>
                  <a:t> </a:t>
                </a:r>
              </a:p>
            </p:txBody>
          </p:sp>
        </mc:Fallback>
      </mc:AlternateContent>
      <p:grpSp>
        <p:nvGrpSpPr>
          <p:cNvPr id="14" name="组合 13"/>
          <p:cNvGrpSpPr/>
          <p:nvPr/>
        </p:nvGrpSpPr>
        <p:grpSpPr>
          <a:xfrm>
            <a:off x="8014997" y="4880590"/>
            <a:ext cx="4049493" cy="1624132"/>
            <a:chOff x="2411668" y="3947335"/>
            <a:chExt cx="5870519" cy="2354251"/>
          </a:xfrm>
        </p:grpSpPr>
        <mc:AlternateContent xmlns:mc="http://schemas.openxmlformats.org/markup-compatibility/2006">
          <mc:Choice xmlns:a14="http://schemas.microsoft.com/office/drawing/2010/main" Requires="a14">
            <p:sp>
              <p:nvSpPr>
                <p:cNvPr id="15" name="文本框 14"/>
                <p:cNvSpPr txBox="1"/>
                <p:nvPr/>
              </p:nvSpPr>
              <p:spPr>
                <a:xfrm>
                  <a:off x="3169640" y="4673094"/>
                  <a:ext cx="496283" cy="6245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rPr>
                          <m:t>𝑄</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3169640" y="4673094"/>
                  <a:ext cx="496283" cy="62459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991351" y="4845228"/>
                  <a:ext cx="514781" cy="7138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黑体" panose="02010609060101010101" pitchFamily="49" charset="-122"/>
                          </a:rPr>
                          <m:t>𝜋</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6991351" y="4845228"/>
                  <a:ext cx="514781" cy="713818"/>
                </a:xfrm>
                <a:prstGeom prst="rect">
                  <a:avLst/>
                </a:prstGeom>
                <a:blipFill rotWithShape="1">
                  <a:blip r:embed="rId5"/>
                </a:blipFill>
              </p:spPr>
              <p:txBody>
                <a:bodyPr/>
                <a:lstStyle/>
                <a:p>
                  <a:r>
                    <a:rPr lang="zh-CN" altLang="en-US">
                      <a:noFill/>
                    </a:rPr>
                    <a:t> </a:t>
                  </a:r>
                </a:p>
              </p:txBody>
            </p:sp>
          </mc:Fallback>
        </mc:AlternateContent>
        <p:sp>
          <p:nvSpPr>
            <p:cNvPr id="17" name="弧形 16"/>
            <p:cNvSpPr/>
            <p:nvPr/>
          </p:nvSpPr>
          <p:spPr>
            <a:xfrm>
              <a:off x="3404422" y="4460102"/>
              <a:ext cx="3724014" cy="770251"/>
            </a:xfrm>
            <a:prstGeom prst="arc">
              <a:avLst>
                <a:gd name="adj1" fmla="val 11075010"/>
                <a:gd name="adj2" fmla="val 0"/>
              </a:avLst>
            </a:prstGeom>
            <a:ln w="381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
          <p:nvSpPr>
            <p:cNvPr id="18" name="弧形 17"/>
            <p:cNvSpPr/>
            <p:nvPr/>
          </p:nvSpPr>
          <p:spPr>
            <a:xfrm rot="10800000">
              <a:off x="3453336" y="4967512"/>
              <a:ext cx="3724014" cy="770251"/>
            </a:xfrm>
            <a:prstGeom prst="arc">
              <a:avLst>
                <a:gd name="adj1" fmla="val 11075010"/>
                <a:gd name="adj2" fmla="val 0"/>
              </a:avLst>
            </a:prstGeom>
            <a:ln w="381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
          <p:nvSpPr>
            <p:cNvPr id="19" name="文本框 18"/>
            <p:cNvSpPr txBox="1"/>
            <p:nvPr/>
          </p:nvSpPr>
          <p:spPr>
            <a:xfrm>
              <a:off x="7345206" y="4967511"/>
              <a:ext cx="936981" cy="535363"/>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策略</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2411668" y="4699037"/>
              <a:ext cx="936981" cy="535363"/>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价值</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文本框 20"/>
                <p:cNvSpPr txBox="1"/>
                <p:nvPr/>
              </p:nvSpPr>
              <p:spPr>
                <a:xfrm>
                  <a:off x="3453336" y="5766223"/>
                  <a:ext cx="3838275" cy="535363"/>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策略评估，根据</a:t>
                  </a:r>
                  <a14:m>
                    <m:oMath xmlns:m="http://schemas.openxmlformats.org/officeDocument/2006/math">
                      <m:r>
                        <a:rPr lang="en-US" altLang="zh-CN" b="0" i="1" smtClean="0">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计算</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3453336" y="5766223"/>
                  <a:ext cx="3838275" cy="53536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404422" y="3947335"/>
                  <a:ext cx="3970269" cy="535363"/>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策略优化，根据</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优化</a:t>
                  </a:r>
                  <a14:m>
                    <m:oMath xmlns:m="http://schemas.openxmlformats.org/officeDocument/2006/math">
                      <m:r>
                        <a:rPr lang="en-US" altLang="zh-CN" b="0" i="1" dirty="0" smtClean="0">
                          <a:latin typeface="Cambria Math" panose="02040503050406030204" pitchFamily="18" charset="0"/>
                          <a:ea typeface="黑体" panose="02010609060101010101" pitchFamily="49" charset="-122"/>
                        </a:rPr>
                        <m:t>𝜋</m:t>
                      </m:r>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3404422" y="3947335"/>
                  <a:ext cx="3970269" cy="535363"/>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3" name="矩形 22"/>
              <p:cNvSpPr/>
              <p:nvPr/>
            </p:nvSpPr>
            <p:spPr>
              <a:xfrm>
                <a:off x="6073647" y="4088790"/>
                <a:ext cx="5723906" cy="53367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pitchFamily="18" charset="0"/>
                              <a:ea typeface="黑体" panose="02010609060101010101" pitchFamily="49" charset="-122"/>
                            </a:rPr>
                            <m:t>𝑞</m:t>
                          </m:r>
                        </m:e>
                        <m:sub>
                          <m:r>
                            <a:rPr lang="en-US" altLang="zh-CN" i="1">
                              <a:solidFill>
                                <a:srgbClr val="FF0000"/>
                              </a:solidFill>
                              <a:latin typeface="Cambria Math" panose="02040503050406030204" pitchFamily="18" charset="0"/>
                              <a:ea typeface="黑体" panose="02010609060101010101" pitchFamily="49" charset="-122"/>
                            </a:rPr>
                            <m:t>𝜋</m:t>
                          </m:r>
                        </m:sub>
                      </m:sSub>
                      <m:d>
                        <m:dPr>
                          <m:ctrlPr>
                            <a:rPr lang="en-US" altLang="zh-CN" i="1">
                              <a:solidFill>
                                <a:srgbClr val="FF0000"/>
                              </a:solidFill>
                              <a:latin typeface="Cambria Math" panose="02040503050406030204" pitchFamily="18" charset="0"/>
                              <a:ea typeface="黑体" panose="02010609060101010101" pitchFamily="49" charset="-122"/>
                            </a:rPr>
                          </m:ctrlPr>
                        </m:dPr>
                        <m:e>
                          <m:r>
                            <a:rPr lang="en-US" altLang="zh-CN" i="1">
                              <a:solidFill>
                                <a:srgbClr val="FF0000"/>
                              </a:solidFill>
                              <a:latin typeface="Cambria Math" panose="02040503050406030204" pitchFamily="18" charset="0"/>
                              <a:ea typeface="黑体" panose="02010609060101010101" pitchFamily="49" charset="-122"/>
                            </a:rPr>
                            <m:t>𝑠</m:t>
                          </m:r>
                          <m:r>
                            <a:rPr lang="en-US" altLang="zh-CN" i="1">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𝑎</m:t>
                          </m:r>
                        </m:e>
                      </m:d>
                      <m:r>
                        <a:rPr lang="en-US" altLang="zh-CN" i="1">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a:ea typeface="黑体" panose="02010609060101010101" pitchFamily="49" charset="-122"/>
                        </a:rPr>
                        <m:t>(</m:t>
                      </m:r>
                      <m:r>
                        <a:rPr lang="en-US" altLang="zh-CN" b="0" i="1" smtClean="0">
                          <a:solidFill>
                            <a:srgbClr val="FF0000"/>
                          </a:solidFill>
                          <a:latin typeface="Cambria Math" panose="02040503050406030204"/>
                          <a:ea typeface="黑体" panose="02010609060101010101" pitchFamily="49" charset="-122"/>
                        </a:rPr>
                        <m:t>1</m:t>
                      </m:r>
                      <m:r>
                        <a:rPr lang="en-US" altLang="zh-CN" b="0" i="1" smtClean="0">
                          <a:solidFill>
                            <a:srgbClr val="FF0000"/>
                          </a:solidFill>
                          <a:latin typeface="Cambria Math" panose="02040503050406030204"/>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𝛼</m:t>
                      </m:r>
                      <m:r>
                        <a:rPr lang="en-US" altLang="zh-CN" b="0" i="1" smtClean="0">
                          <a:solidFill>
                            <a:srgbClr val="FF0000"/>
                          </a:solidFill>
                          <a:latin typeface="Cambria Math" panose="02040503050406030204"/>
                          <a:ea typeface="黑体" panose="02010609060101010101" pitchFamily="49" charset="-122"/>
                        </a:rPr>
                        <m:t>)</m:t>
                      </m:r>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pitchFamily="18" charset="0"/>
                              <a:ea typeface="黑体" panose="02010609060101010101" pitchFamily="49" charset="-122"/>
                            </a:rPr>
                            <m:t>𝑞</m:t>
                          </m:r>
                        </m:e>
                        <m:sub>
                          <m:r>
                            <a:rPr lang="en-US" altLang="zh-CN" i="1">
                              <a:solidFill>
                                <a:srgbClr val="FF0000"/>
                              </a:solidFill>
                              <a:latin typeface="Cambria Math" panose="02040503050406030204" pitchFamily="18" charset="0"/>
                              <a:ea typeface="黑体" panose="02010609060101010101" pitchFamily="49" charset="-122"/>
                            </a:rPr>
                            <m:t>𝜋</m:t>
                          </m:r>
                        </m:sub>
                      </m:sSub>
                      <m:d>
                        <m:dPr>
                          <m:ctrlPr>
                            <a:rPr lang="en-US" altLang="zh-CN" i="1">
                              <a:solidFill>
                                <a:srgbClr val="FF0000"/>
                              </a:solidFill>
                              <a:latin typeface="Cambria Math" panose="02040503050406030204" pitchFamily="18" charset="0"/>
                              <a:ea typeface="黑体" panose="02010609060101010101" pitchFamily="49" charset="-122"/>
                            </a:rPr>
                          </m:ctrlPr>
                        </m:dPr>
                        <m:e>
                          <m:r>
                            <a:rPr lang="en-US" altLang="zh-CN" i="1">
                              <a:solidFill>
                                <a:srgbClr val="FF0000"/>
                              </a:solidFill>
                              <a:latin typeface="Cambria Math" panose="02040503050406030204" pitchFamily="18" charset="0"/>
                              <a:ea typeface="黑体" panose="02010609060101010101" pitchFamily="49" charset="-122"/>
                            </a:rPr>
                            <m:t>𝑠</m:t>
                          </m:r>
                          <m:r>
                            <a:rPr lang="en-US" altLang="zh-CN" i="1">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𝑎</m:t>
                          </m:r>
                        </m:e>
                      </m:d>
                      <m:r>
                        <a:rPr lang="en-US" altLang="zh-CN" i="1">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𝛼</m:t>
                      </m:r>
                      <m:d>
                        <m:dPr>
                          <m:begChr m:val="["/>
                          <m:endChr m:val="]"/>
                          <m:ctrlPr>
                            <a:rPr lang="en-US" altLang="zh-CN" i="1">
                              <a:solidFill>
                                <a:srgbClr val="FF0000"/>
                              </a:solidFill>
                              <a:latin typeface="Cambria Math" panose="02040503050406030204" pitchFamily="18" charset="0"/>
                              <a:ea typeface="黑体" panose="02010609060101010101" pitchFamily="49" charset="-122"/>
                            </a:rPr>
                          </m:ctrlPr>
                        </m:dPr>
                        <m:e>
                          <m:r>
                            <a:rPr lang="en-US" altLang="zh-CN" i="1">
                              <a:solidFill>
                                <a:srgbClr val="FF0000"/>
                              </a:solidFill>
                              <a:latin typeface="Cambria Math" panose="02040503050406030204" pitchFamily="18" charset="0"/>
                              <a:ea typeface="黑体" panose="02010609060101010101" pitchFamily="49" charset="-122"/>
                            </a:rPr>
                            <m:t>𝑅</m:t>
                          </m:r>
                          <m:r>
                            <a:rPr lang="en-US" altLang="zh-CN" i="1">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𝛾</m:t>
                          </m:r>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pitchFamily="18" charset="0"/>
                                  <a:ea typeface="黑体" panose="02010609060101010101" pitchFamily="49" charset="-122"/>
                                </a:rPr>
                                <m:t> </m:t>
                              </m:r>
                              <m:limLow>
                                <m:limLowPr>
                                  <m:ctrlPr>
                                    <a:rPr lang="en-US" altLang="zh-CN" i="1">
                                      <a:solidFill>
                                        <a:srgbClr val="FF0000"/>
                                      </a:solidFill>
                                      <a:latin typeface="Cambria Math" panose="02040503050406030204" pitchFamily="18" charset="0"/>
                                      <a:ea typeface="黑体" panose="02010609060101010101" pitchFamily="49" charset="-122"/>
                                    </a:rPr>
                                  </m:ctrlPr>
                                </m:limLowPr>
                                <m:e>
                                  <m:r>
                                    <m:rPr>
                                      <m:sty m:val="p"/>
                                    </m:rPr>
                                    <a:rPr lang="en-US" altLang="zh-CN">
                                      <a:solidFill>
                                        <a:srgbClr val="FF0000"/>
                                      </a:solidFill>
                                      <a:latin typeface="Cambria Math" panose="02040503050406030204" pitchFamily="18" charset="0"/>
                                      <a:ea typeface="黑体" panose="02010609060101010101" pitchFamily="49" charset="-122"/>
                                    </a:rPr>
                                    <m:t>max</m:t>
                                  </m:r>
                                </m:e>
                                <m:lim>
                                  <m:sSup>
                                    <m:sSupPr>
                                      <m:ctrlPr>
                                        <a:rPr lang="en-US" altLang="zh-CN" i="1">
                                          <a:solidFill>
                                            <a:srgbClr val="FF0000"/>
                                          </a:solidFill>
                                          <a:latin typeface="Cambria Math" panose="02040503050406030204" pitchFamily="18" charset="0"/>
                                          <a:ea typeface="黑体" panose="02010609060101010101" pitchFamily="49" charset="-122"/>
                                        </a:rPr>
                                      </m:ctrlPr>
                                    </m:sSupPr>
                                    <m:e>
                                      <m:r>
                                        <a:rPr lang="en-US" altLang="zh-CN" i="1">
                                          <a:solidFill>
                                            <a:srgbClr val="FF0000"/>
                                          </a:solidFill>
                                          <a:latin typeface="Cambria Math" panose="02040503050406030204" pitchFamily="18" charset="0"/>
                                          <a:ea typeface="黑体" panose="02010609060101010101" pitchFamily="49" charset="-122"/>
                                        </a:rPr>
                                        <m:t>𝑎</m:t>
                                      </m:r>
                                    </m:e>
                                    <m:sup>
                                      <m:r>
                                        <a:rPr lang="en-US" altLang="zh-CN" i="1">
                                          <a:solidFill>
                                            <a:srgbClr val="FF0000"/>
                                          </a:solidFill>
                                          <a:latin typeface="Cambria Math" panose="02040503050406030204" pitchFamily="18" charset="0"/>
                                          <a:ea typeface="黑体" panose="02010609060101010101" pitchFamily="49" charset="-122"/>
                                        </a:rPr>
                                        <m:t>′</m:t>
                                      </m:r>
                                    </m:sup>
                                  </m:sSup>
                                </m:lim>
                              </m:limLow>
                              <m:r>
                                <a:rPr lang="en-US" altLang="zh-CN" i="1">
                                  <a:solidFill>
                                    <a:srgbClr val="FF0000"/>
                                  </a:solidFill>
                                  <a:latin typeface="Cambria Math" panose="02040503050406030204" pitchFamily="18" charset="0"/>
                                  <a:ea typeface="黑体" panose="02010609060101010101" pitchFamily="49" charset="-122"/>
                                </a:rPr>
                                <m:t> </m:t>
                              </m:r>
                              <m:r>
                                <a:rPr lang="en-US" altLang="zh-CN" i="1">
                                  <a:solidFill>
                                    <a:srgbClr val="FF0000"/>
                                  </a:solidFill>
                                  <a:latin typeface="Cambria Math" panose="02040503050406030204" pitchFamily="18" charset="0"/>
                                  <a:ea typeface="黑体" panose="02010609060101010101" pitchFamily="49" charset="-122"/>
                                </a:rPr>
                                <m:t>𝑞</m:t>
                              </m:r>
                            </m:e>
                            <m:sub>
                              <m:r>
                                <a:rPr lang="en-US" altLang="zh-CN" i="1">
                                  <a:solidFill>
                                    <a:srgbClr val="FF0000"/>
                                  </a:solidFill>
                                  <a:latin typeface="Cambria Math" panose="02040503050406030204" pitchFamily="18" charset="0"/>
                                  <a:ea typeface="黑体" panose="02010609060101010101" pitchFamily="49" charset="-122"/>
                                </a:rPr>
                                <m:t>𝜋</m:t>
                              </m:r>
                            </m:sub>
                          </m:sSub>
                          <m:d>
                            <m:dPr>
                              <m:ctrlPr>
                                <a:rPr lang="en-US" altLang="zh-CN" i="1">
                                  <a:solidFill>
                                    <a:srgbClr val="FF0000"/>
                                  </a:solidFill>
                                  <a:latin typeface="Cambria Math" panose="02040503050406030204" pitchFamily="18" charset="0"/>
                                  <a:ea typeface="黑体" panose="02010609060101010101" pitchFamily="49" charset="-122"/>
                                </a:rPr>
                              </m:ctrlPr>
                            </m:dPr>
                            <m:e>
                              <m:sSup>
                                <m:sSupPr>
                                  <m:ctrlPr>
                                    <a:rPr lang="en-US" altLang="zh-CN" i="1">
                                      <a:solidFill>
                                        <a:srgbClr val="FF0000"/>
                                      </a:solidFill>
                                      <a:latin typeface="Cambria Math" panose="02040503050406030204" pitchFamily="18" charset="0"/>
                                      <a:ea typeface="黑体" panose="02010609060101010101" pitchFamily="49" charset="-122"/>
                                    </a:rPr>
                                  </m:ctrlPr>
                                </m:sSupPr>
                                <m:e>
                                  <m:r>
                                    <a:rPr lang="en-US" altLang="zh-CN" i="1">
                                      <a:solidFill>
                                        <a:srgbClr val="FF0000"/>
                                      </a:solidFill>
                                      <a:latin typeface="Cambria Math" panose="02040503050406030204" pitchFamily="18" charset="0"/>
                                      <a:ea typeface="黑体" panose="02010609060101010101" pitchFamily="49" charset="-122"/>
                                    </a:rPr>
                                    <m:t>𝑠</m:t>
                                  </m:r>
                                </m:e>
                                <m:sup>
                                  <m:r>
                                    <a:rPr lang="en-US" altLang="zh-CN" i="1">
                                      <a:solidFill>
                                        <a:srgbClr val="FF0000"/>
                                      </a:solidFill>
                                      <a:latin typeface="Cambria Math" panose="02040503050406030204" pitchFamily="18" charset="0"/>
                                      <a:ea typeface="黑体" panose="02010609060101010101" pitchFamily="49" charset="-122"/>
                                    </a:rPr>
                                    <m:t>′</m:t>
                                  </m:r>
                                </m:sup>
                              </m:sSup>
                              <m:r>
                                <a:rPr lang="en-US" altLang="zh-CN" i="1">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ea typeface="黑体" panose="02010609060101010101" pitchFamily="49" charset="-122"/>
                                </a:rPr>
                                <m:t>𝑎</m:t>
                              </m:r>
                              <m:r>
                                <a:rPr lang="en-US" altLang="zh-CN" i="1">
                                  <a:solidFill>
                                    <a:srgbClr val="FF0000"/>
                                  </a:solidFill>
                                  <a:latin typeface="Cambria Math" panose="02040503050406030204" pitchFamily="18" charset="0"/>
                                  <a:ea typeface="黑体" panose="02010609060101010101" pitchFamily="49" charset="-122"/>
                                </a:rPr>
                                <m:t>′</m:t>
                              </m:r>
                            </m:e>
                          </m:d>
                        </m:e>
                      </m:d>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6073647" y="4088790"/>
                <a:ext cx="5723906" cy="533672"/>
              </a:xfrm>
              <a:prstGeom prst="rect">
                <a:avLst/>
              </a:prstGeom>
              <a:blipFill rotWithShape="1">
                <a:blip r:embed="rId8"/>
                <a:stretch>
                  <a:fillRect l="-9" t="-5" r="9" b="56"/>
                </a:stretch>
              </a:blipFill>
            </p:spPr>
            <p:txBody>
              <a:bodyPr/>
              <a:lstStyle/>
              <a:p>
                <a:r>
                  <a:rPr lang="zh-CN" altLang="en-US">
                    <a:noFill/>
                  </a:rPr>
                  <a:t> </a:t>
                </a:r>
              </a:p>
            </p:txBody>
          </p:sp>
        </mc:Fallback>
      </mc:AlternateContent>
      <p:sp>
        <p:nvSpPr>
          <p:cNvPr id="24" name="右箭头 4"/>
          <p:cNvSpPr/>
          <p:nvPr/>
        </p:nvSpPr>
        <p:spPr>
          <a:xfrm rot="13224461">
            <a:off x="6350065" y="3984300"/>
            <a:ext cx="320634" cy="1862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98065" y="476250"/>
            <a:ext cx="682117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你有一个</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16x16x8</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的输入，并使用步幅为</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、过滤器大小为</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的最大化池，请问输出是多少？</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7x7x8</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8x8x8</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16x16x4</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16x16x8</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EB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4602546" y="951859"/>
                <a:ext cx="7351329" cy="3029868"/>
              </a:xfrm>
              <a:prstGeom prst="rect">
                <a:avLst/>
              </a:prstGeom>
              <a:noFill/>
              <a:ln>
                <a:solidFill>
                  <a:schemeClr val="tx1"/>
                </a:solidFill>
              </a:ln>
            </p:spPr>
            <p:txBody>
              <a:bodyPr wrap="square" rtlCol="0">
                <a:spAutoFit/>
              </a:bodyPr>
              <a:lstStyle/>
              <a:p>
                <a:r>
                  <a:rPr lang="zh-CN" altLang="en-US" dirty="0">
                    <a:solidFill>
                      <a:srgbClr val="FF0000"/>
                    </a:solidFill>
                    <a:ea typeface="黑体" panose="02010609060101010101" pitchFamily="49" charset="-122"/>
                  </a:rPr>
                  <a:t>初始化</a:t>
                </a:r>
                <a14:m>
                  <m:oMath xmlns:m="http://schemas.openxmlformats.org/officeDocument/2006/math">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pitchFamily="18" charset="0"/>
                            <a:ea typeface="黑体" panose="02010609060101010101" pitchFamily="49" charset="-122"/>
                          </a:rPr>
                          <m:t>𝑞</m:t>
                        </m:r>
                      </m:e>
                      <m:sub>
                        <m:r>
                          <a:rPr lang="en-US" altLang="zh-CN" i="1">
                            <a:solidFill>
                              <a:srgbClr val="FF0000"/>
                            </a:solidFill>
                            <a:latin typeface="Cambria Math" panose="02040503050406030204" pitchFamily="18" charset="0"/>
                            <a:ea typeface="黑体" panose="02010609060101010101" pitchFamily="49" charset="-122"/>
                          </a:rPr>
                          <m:t>𝜋</m:t>
                        </m:r>
                      </m:sub>
                    </m:sSub>
                  </m:oMath>
                </a14:m>
                <a:r>
                  <a:rPr lang="zh-CN" altLang="en-US" dirty="0">
                    <a:solidFill>
                      <a:srgbClr val="FF0000"/>
                    </a:solidFill>
                    <a:ea typeface="黑体" panose="02010609060101010101" pitchFamily="49" charset="-122"/>
                  </a:rPr>
                  <a:t>函数</a:t>
                </a:r>
                <a:endParaRPr lang="en-US" altLang="zh-CN" dirty="0">
                  <a:solidFill>
                    <a:srgbClr val="FF0000"/>
                  </a:solidFill>
                  <a:ea typeface="黑体" panose="02010609060101010101" pitchFamily="49" charset="-122"/>
                </a:endParaRPr>
              </a:p>
              <a:p>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dirty="0">
                    <a:ea typeface="黑体" panose="02010609060101010101" pitchFamily="49" charset="-122"/>
                  </a:rPr>
                  <a:t>        </a:t>
                </a:r>
                <a:r>
                  <a:rPr lang="zh-CN" altLang="en-US" dirty="0">
                    <a:solidFill>
                      <a:srgbClr val="FF0000"/>
                    </a:solidFill>
                    <a:ea typeface="黑体" panose="02010609060101010101" pitchFamily="49" charset="-122"/>
                  </a:rPr>
                  <a:t>初始化</a:t>
                </a:r>
                <a:r>
                  <a:rPr lang="en-US" altLang="zh-CN" dirty="0">
                    <a:solidFill>
                      <a:srgbClr val="FF0000"/>
                    </a:solidFill>
                    <a:ea typeface="黑体" panose="02010609060101010101" pitchFamily="49" charset="-122"/>
                  </a:rPr>
                  <a:t>s</a:t>
                </a:r>
                <a:r>
                  <a:rPr lang="zh-CN" altLang="en-US" dirty="0">
                    <a:solidFill>
                      <a:srgbClr val="FF0000"/>
                    </a:solidFill>
                    <a:ea typeface="黑体" panose="02010609060101010101" pitchFamily="49" charset="-122"/>
                  </a:rPr>
                  <a:t>为初始状态</a:t>
                </a:r>
                <a:endParaRPr lang="en-US" altLang="zh-CN" dirty="0">
                  <a:solidFill>
                    <a:srgbClr val="FF0000"/>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r>
                      <a:rPr lang="en-US" altLang="zh-CN" b="0" i="1" dirty="0" smtClean="0">
                        <a:solidFill>
                          <a:schemeClr val="tx1"/>
                        </a:solidFill>
                        <a:latin typeface="Cambria Math" panose="02040503050406030204" pitchFamily="18" charset="0"/>
                        <a:ea typeface="黑体" panose="02010609060101010101" pitchFamily="49" charset="-122"/>
                      </a:rPr>
                      <m:t>=</m:t>
                    </m:r>
                    <m:sSub>
                      <m:sSubPr>
                        <m:ctrlPr>
                          <a:rPr lang="en-US" altLang="zh-CN" b="0" i="1" dirty="0" smtClean="0">
                            <a:solidFill>
                              <a:schemeClr val="tx1"/>
                            </a:solidFill>
                            <a:latin typeface="Cambria Math" panose="02040503050406030204" pitchFamily="18" charset="0"/>
                            <a:ea typeface="黑体" panose="02010609060101010101" pitchFamily="49" charset="-122"/>
                          </a:rPr>
                        </m:ctrlPr>
                      </m:sSubPr>
                      <m:e>
                        <m:r>
                          <m:rPr>
                            <m:sty m:val="p"/>
                          </m:rPr>
                          <a:rPr lang="en-US" altLang="zh-CN" b="0" i="0" dirty="0" smtClean="0">
                            <a:solidFill>
                              <a:schemeClr val="tx1"/>
                            </a:solidFill>
                            <a:latin typeface="Cambria Math" panose="02040503050406030204" pitchFamily="18" charset="0"/>
                            <a:ea typeface="黑体" panose="02010609060101010101" pitchFamily="49" charset="-122"/>
                          </a:rPr>
                          <m:t>argmax</m:t>
                        </m:r>
                      </m:e>
                      <m:sub>
                        <m:sSup>
                          <m:sSupPr>
                            <m:ctrlPr>
                              <a:rPr lang="en-US" altLang="zh-CN" b="0" i="1" dirty="0" smtClean="0">
                                <a:solidFill>
                                  <a:schemeClr val="tx1"/>
                                </a:solidFill>
                                <a:latin typeface="Cambria Math" panose="02040503050406030204" pitchFamily="18" charset="0"/>
                                <a:ea typeface="黑体" panose="02010609060101010101" pitchFamily="49" charset="-122"/>
                              </a:rPr>
                            </m:ctrlPr>
                          </m:sSupPr>
                          <m:e>
                            <m:r>
                              <a:rPr lang="en-US" altLang="zh-CN" b="0" i="1" dirty="0" smtClean="0">
                                <a:solidFill>
                                  <a:schemeClr val="tx1"/>
                                </a:solidFill>
                                <a:latin typeface="Cambria Math" panose="02040503050406030204" pitchFamily="18" charset="0"/>
                                <a:ea typeface="黑体" panose="02010609060101010101" pitchFamily="49" charset="-122"/>
                              </a:rPr>
                              <m:t>𝑎</m:t>
                            </m:r>
                          </m:e>
                          <m:sup>
                            <m:r>
                              <a:rPr lang="en-US" altLang="zh-CN" b="0" i="1" dirty="0" smtClean="0">
                                <a:solidFill>
                                  <a:schemeClr val="tx1"/>
                                </a:solidFill>
                                <a:latin typeface="Cambria Math" panose="02040503050406030204" pitchFamily="18" charset="0"/>
                                <a:ea typeface="黑体" panose="02010609060101010101" pitchFamily="49" charset="-122"/>
                              </a:rPr>
                              <m:t>′</m:t>
                            </m:r>
                          </m:sup>
                        </m:sSup>
                      </m:sub>
                    </m:sSub>
                    <m:sSub>
                      <m:sSubPr>
                        <m:ctrlPr>
                          <a:rPr lang="en-US" altLang="zh-CN" b="0" i="1" dirty="0" smtClean="0">
                            <a:solidFill>
                              <a:schemeClr val="tx1"/>
                            </a:solidFill>
                            <a:latin typeface="Cambria Math" panose="02040503050406030204" pitchFamily="18" charset="0"/>
                            <a:ea typeface="黑体" panose="02010609060101010101" pitchFamily="49" charset="-122"/>
                          </a:rPr>
                        </m:ctrlPr>
                      </m:sSubPr>
                      <m:e>
                        <m:r>
                          <a:rPr lang="en-US" altLang="zh-CN" b="0" i="1" dirty="0" smtClean="0">
                            <a:solidFill>
                              <a:schemeClr val="tx1"/>
                            </a:solidFill>
                            <a:latin typeface="Cambria Math" panose="02040503050406030204" pitchFamily="18" charset="0"/>
                            <a:ea typeface="黑体" panose="02010609060101010101" pitchFamily="49" charset="-122"/>
                          </a:rPr>
                          <m:t>𝑞</m:t>
                        </m:r>
                      </m:e>
                      <m:sub>
                        <m:r>
                          <a:rPr lang="en-US" altLang="zh-CN" b="0" i="1" dirty="0" smtClean="0">
                            <a:solidFill>
                              <a:schemeClr val="tx1"/>
                            </a:solidFill>
                            <a:latin typeface="Cambria Math" panose="02040503050406030204" pitchFamily="18" charset="0"/>
                            <a:ea typeface="黑体" panose="02010609060101010101" pitchFamily="49" charset="-122"/>
                          </a:rPr>
                          <m:t>𝜋</m:t>
                        </m:r>
                      </m:sub>
                    </m:sSub>
                    <m:r>
                      <a:rPr lang="en-US" altLang="zh-CN" b="0" i="1" dirty="0" smtClean="0">
                        <a:solidFill>
                          <a:schemeClr val="tx1"/>
                        </a:solidFill>
                        <a:latin typeface="Cambria Math" panose="02040503050406030204" pitchFamily="18" charset="0"/>
                        <a:ea typeface="黑体" panose="02010609060101010101" pitchFamily="49" charset="-122"/>
                      </a:rPr>
                      <m:t>(</m:t>
                    </m:r>
                    <m:r>
                      <a:rPr lang="en-US" altLang="zh-CN" b="0" i="1" dirty="0" smtClean="0">
                        <a:solidFill>
                          <a:schemeClr val="tx1"/>
                        </a:solidFill>
                        <a:latin typeface="Cambria Math" panose="02040503050406030204" pitchFamily="18" charset="0"/>
                        <a:ea typeface="黑体" panose="02010609060101010101" pitchFamily="49" charset="-122"/>
                      </a:rPr>
                      <m:t>𝑠</m:t>
                    </m:r>
                    <m:r>
                      <a:rPr lang="en-US" altLang="zh-CN" b="0" i="1" dirty="0" smtClean="0">
                        <a:solidFill>
                          <a:schemeClr val="tx1"/>
                        </a:solidFill>
                        <a:latin typeface="Cambria Math" panose="02040503050406030204" pitchFamily="18" charset="0"/>
                        <a:ea typeface="黑体" panose="02010609060101010101" pitchFamily="49" charset="-122"/>
                      </a:rPr>
                      <m:t>,</m:t>
                    </m:r>
                    <m:r>
                      <a:rPr lang="en-US" altLang="zh-CN" b="0" i="1" dirty="0" smtClean="0">
                        <a:solidFill>
                          <a:schemeClr val="tx1"/>
                        </a:solidFill>
                        <a:latin typeface="Cambria Math" panose="02040503050406030204" pitchFamily="18" charset="0"/>
                        <a:ea typeface="黑体" panose="02010609060101010101" pitchFamily="49" charset="-122"/>
                      </a:rPr>
                      <m:t>𝑎</m:t>
                    </m:r>
                    <m:r>
                      <a:rPr lang="en-US" altLang="zh-CN" b="0" i="1" dirty="0" smtClean="0">
                        <a:solidFill>
                          <a:schemeClr val="tx1"/>
                        </a:solidFill>
                        <a:latin typeface="Cambria Math" panose="02040503050406030204" pitchFamily="18" charset="0"/>
                        <a:ea typeface="黑体" panose="02010609060101010101" pitchFamily="49" charset="-122"/>
                      </a:rPr>
                      <m:t>′)</m:t>
                    </m:r>
                  </m:oMath>
                </a14:m>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执行动作</a:t>
                </a:r>
                <a14:m>
                  <m:oMath xmlns:m="http://schemas.openxmlformats.org/officeDocument/2006/math">
                    <m:r>
                      <a:rPr lang="en-US" altLang="zh-CN" b="0" i="1" smtClean="0">
                        <a:latin typeface="Cambria Math" panose="02040503050406030204" pitchFamily="18" charset="0"/>
                        <a:ea typeface="黑体" panose="02010609060101010101" pitchFamily="49" charset="-122"/>
                      </a:rPr>
                      <m:t>𝑎</m:t>
                    </m:r>
                  </m:oMath>
                </a14:m>
                <a:r>
                  <a:rPr lang="zh-CN" altLang="en-US" dirty="0">
                    <a:ea typeface="黑体" panose="02010609060101010101" pitchFamily="49" charset="-122"/>
                  </a:rPr>
                  <a:t>，观察奖励</a:t>
                </a:r>
                <a14:m>
                  <m:oMath xmlns:m="http://schemas.openxmlformats.org/officeDocument/2006/math">
                    <m:r>
                      <a:rPr lang="en-US" altLang="zh-CN" b="0" i="1" smtClean="0">
                        <a:latin typeface="Cambria Math" panose="02040503050406030204" pitchFamily="18" charset="0"/>
                        <a:ea typeface="黑体" panose="02010609060101010101" pitchFamily="49" charset="-122"/>
                      </a:rPr>
                      <m:t>𝑅</m:t>
                    </m:r>
                  </m:oMath>
                </a14:m>
                <a:r>
                  <a:rPr lang="zh-CN" altLang="en-US" dirty="0">
                    <a:ea typeface="黑体" panose="02010609060101010101" pitchFamily="49" charset="-122"/>
                  </a:rPr>
                  <a:t>和下一个状态</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zh-CN" altLang="en-US" dirty="0">
                    <a:solidFill>
                      <a:srgbClr val="FF0000"/>
                    </a:solidFill>
                    <a:ea typeface="黑体" panose="02010609060101010101" pitchFamily="49" charset="-122"/>
                  </a:rPr>
                  <a:t>                </a:t>
                </a:r>
                <a:r>
                  <a:rPr lang="zh-CN" altLang="en-US" dirty="0">
                    <a:solidFill>
                      <a:schemeClr val="tx1"/>
                    </a:solidFill>
                    <a:ea typeface="黑体" panose="02010609060101010101" pitchFamily="49" charset="-122"/>
                  </a:rPr>
                  <a:t>更新</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𝛼</m:t>
                    </m:r>
                    <m:d>
                      <m:dPr>
                        <m:begChr m:val="["/>
                        <m:endChr m:val="]"/>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𝑅</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𝛾</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 </m:t>
                            </m:r>
                            <m:limLow>
                              <m:limLowPr>
                                <m:ctrlPr>
                                  <a:rPr lang="en-US" altLang="zh-CN" b="0" i="1" smtClean="0">
                                    <a:solidFill>
                                      <a:schemeClr val="tx1"/>
                                    </a:solidFill>
                                    <a:latin typeface="Cambria Math" panose="02040503050406030204" pitchFamily="18" charset="0"/>
                                    <a:ea typeface="黑体" panose="02010609060101010101" pitchFamily="49" charset="-122"/>
                                  </a:rPr>
                                </m:ctrlPr>
                              </m:limLowPr>
                              <m:e>
                                <m:r>
                                  <m:rPr>
                                    <m:sty m:val="p"/>
                                  </m:rPr>
                                  <a:rPr lang="en-US" altLang="zh-CN" b="0" i="0" smtClean="0">
                                    <a:solidFill>
                                      <a:schemeClr val="tx1"/>
                                    </a:solidFill>
                                    <a:latin typeface="Cambria Math" panose="02040503050406030204" pitchFamily="18" charset="0"/>
                                    <a:ea typeface="黑体" panose="02010609060101010101" pitchFamily="49" charset="-122"/>
                                  </a:rPr>
                                  <m:t>max</m:t>
                                </m:r>
                              </m:e>
                              <m:lim>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𝑎</m:t>
                                    </m:r>
                                  </m:e>
                                  <m:sup>
                                    <m:r>
                                      <a:rPr lang="en-US" altLang="zh-CN" b="0" i="1" smtClean="0">
                                        <a:solidFill>
                                          <a:schemeClr val="tx1"/>
                                        </a:solidFill>
                                        <a:latin typeface="Cambria Math" panose="02040503050406030204" pitchFamily="18" charset="0"/>
                                        <a:ea typeface="黑体" panose="02010609060101010101" pitchFamily="49" charset="-122"/>
                                      </a:rPr>
                                      <m:t>′</m:t>
                                    </m:r>
                                  </m:sup>
                                </m:sSup>
                              </m:lim>
                            </m:limLow>
                            <m:r>
                              <a:rPr lang="en-US" altLang="zh-CN" b="0" i="1" smtClean="0">
                                <a:solidFill>
                                  <a:schemeClr val="tx1"/>
                                </a:solidFill>
                                <a:latin typeface="Cambria Math" panose="02040503050406030204" pitchFamily="18" charset="0"/>
                                <a:ea typeface="黑体" panose="02010609060101010101" pitchFamily="49" charset="-122"/>
                              </a:rPr>
                              <m:t> </m:t>
                            </m:r>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𝑠</m:t>
                                </m:r>
                              </m:e>
                              <m:sup>
                                <m:r>
                                  <a:rPr lang="en-US" altLang="zh-CN" b="0" i="1" smtClean="0">
                                    <a:solidFill>
                                      <a:schemeClr val="tx1"/>
                                    </a:solidFill>
                                    <a:latin typeface="Cambria Math" panose="02040503050406030204" pitchFamily="18" charset="0"/>
                                    <a:ea typeface="黑体" panose="02010609060101010101" pitchFamily="49" charset="-122"/>
                                  </a:rPr>
                                  <m:t>′</m:t>
                                </m:r>
                              </m:sup>
                            </m:sSup>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r>
                              <a:rPr lang="en-US" altLang="zh-CN" b="0" i="1" smtClean="0">
                                <a:solidFill>
                                  <a:schemeClr val="tx1"/>
                                </a:solidFill>
                                <a:latin typeface="Cambria Math" panose="02040503050406030204" pitchFamily="18" charset="0"/>
                                <a:ea typeface="黑体" panose="02010609060101010101" pitchFamily="49" charset="-122"/>
                              </a:rPr>
                              <m:t>′</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e>
                    </m:d>
                  </m:oMath>
                </a14:m>
                <a:endParaRPr lang="en-US" altLang="zh-CN" b="0" dirty="0">
                  <a:solidFill>
                    <a:schemeClr val="tx1"/>
                  </a:solidFill>
                  <a:ea typeface="黑体" panose="02010609060101010101" pitchFamily="49" charset="-122"/>
                </a:endParaRPr>
              </a:p>
              <a:p>
                <a:r>
                  <a:rPr lang="en-US" altLang="zh-CN" dirty="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ea typeface="黑体" panose="02010609060101010101" pitchFamily="49" charset="-122"/>
                  </a:rPr>
                  <a:t>是终止状态</a:t>
                </a:r>
                <a:endParaRPr lang="en-US" altLang="zh-CN" dirty="0">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602546" y="951859"/>
                <a:ext cx="7351329" cy="3029868"/>
              </a:xfrm>
              <a:prstGeom prst="rect">
                <a:avLst/>
              </a:prstGeom>
              <a:blipFill rotWithShape="1">
                <a:blip r:embed="rId1"/>
                <a:stretch>
                  <a:fillRect l="-70" t="-167" r="-60" b="-138"/>
                </a:stretch>
              </a:blipFill>
              <a:ln>
                <a:solidFill>
                  <a:schemeClr val="tx1"/>
                </a:solidFill>
              </a:ln>
            </p:spPr>
            <p:txBody>
              <a:bodyPr/>
              <a:lstStyle/>
              <a:p>
                <a:r>
                  <a:rPr lang="zh-CN" altLang="en-US">
                    <a:noFill/>
                  </a:rPr>
                  <a:t> </a:t>
                </a:r>
              </a:p>
            </p:txBody>
          </p:sp>
        </mc:Fallback>
      </mc:AlternateContent>
      <p:grpSp>
        <p:nvGrpSpPr>
          <p:cNvPr id="6" name="组合 5"/>
          <p:cNvGrpSpPr/>
          <p:nvPr/>
        </p:nvGrpSpPr>
        <p:grpSpPr>
          <a:xfrm>
            <a:off x="9088396" y="4172027"/>
            <a:ext cx="2454422" cy="2406904"/>
            <a:chOff x="8158160" y="4067172"/>
            <a:chExt cx="1971676" cy="1971668"/>
          </a:xfrm>
        </p:grpSpPr>
        <mc:AlternateContent xmlns:mc="http://schemas.openxmlformats.org/markup-compatibility/2006">
          <mc:Choice xmlns:a14="http://schemas.microsoft.com/office/drawing/2010/main" Requires="a14">
            <p:sp>
              <p:nvSpPr>
                <p:cNvPr id="7" name="矩形 6"/>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anose="02010609060101010101" pitchFamily="49" charset="-122"/>
                              </a:rPr>
                            </m:ctrlPr>
                          </m:fPr>
                          <m:num>
                            <m:r>
                              <a:rPr lang="en-US" altLang="zh-CN" sz="1600" i="1">
                                <a:latin typeface="Cambria Math" panose="02040503050406030204"/>
                                <a:ea typeface="黑体" panose="02010609060101010101" pitchFamily="49" charset="-122"/>
                              </a:rPr>
                              <m:t>0</m:t>
                            </m:r>
                            <m:r>
                              <a:rPr lang="en-US" altLang="zh-CN" sz="1600" i="1">
                                <a:latin typeface="Cambria Math" panose="02040503050406030204"/>
                                <a:ea typeface="黑体" panose="02010609060101010101" pitchFamily="49" charset="-122"/>
                              </a:rPr>
                              <m:t>.</m:t>
                            </m:r>
                            <m:r>
                              <a:rPr lang="en-US" altLang="zh-CN" sz="1600" i="1">
                                <a:latin typeface="Cambria Math" panose="02040503050406030204"/>
                                <a:ea typeface="黑体" panose="02010609060101010101" pitchFamily="49" charset="-122"/>
                              </a:rPr>
                              <m:t>2</m:t>
                            </m:r>
                          </m:num>
                          <m:den>
                            <m:r>
                              <a:rPr lang="en-US" altLang="zh-CN" sz="1600" i="1">
                                <a:latin typeface="Cambria Math" panose="02040503050406030204"/>
                                <a:ea typeface="黑体" panose="02010609060101010101" pitchFamily="49" charset="-122"/>
                              </a:rPr>
                              <m:t>0</m:t>
                            </m:r>
                          </m:den>
                        </m:f>
                      </m:oMath>
                    </m:oMathPara>
                  </a14:m>
                  <a:endParaRPr lang="zh-CN" altLang="en-US" sz="1600" i="1" dirty="0">
                    <a:latin typeface="Cambria Math" panose="02040503050406030204"/>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 name="矩形 15"/>
              <p:cNvSpPr/>
              <p:nvPr/>
            </p:nvSpPr>
            <p:spPr>
              <a:xfrm>
                <a:off x="1099820" y="4171950"/>
                <a:ext cx="7751445" cy="1565910"/>
              </a:xfrm>
              <a:prstGeom prst="rect">
                <a:avLst/>
              </a:prstGeom>
            </p:spPr>
            <p:txBody>
              <a:bodyPr wrap="square">
                <a:spAutoFit/>
              </a:bodyPr>
              <a:lstStyle/>
              <a:p>
                <a:pPr>
                  <a:lnSpc>
                    <a:spcPct val="150000"/>
                  </a:lnSpc>
                </a:pPr>
                <a:r>
                  <a:rPr lang="zh-CN" altLang="en-US" b="0" dirty="0">
                    <a:latin typeface="Times New Roman" panose="02020603050405020304" pitchFamily="16" charset="0"/>
                    <a:ea typeface="黑体" panose="02010609060101010101" pitchFamily="49" charset="-122"/>
                    <a:cs typeface="Times New Roman" panose="02020603050405020304" pitchFamily="16" charset="0"/>
                  </a:rPr>
                  <a:t>初始化</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函数</m:t>
                    </m:r>
                  </m:oMath>
                </a14:m>
                <a:endParaRPr lang="en-US" altLang="zh-CN" b="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dirty="0">
                    <a:latin typeface="Times New Roman" panose="02020603050405020304" pitchFamily="16" charset="0"/>
                    <a:ea typeface="黑体" panose="02010609060101010101" pitchFamily="49" charset="-122"/>
                    <a:cs typeface="Times New Roman" panose="02020603050405020304" pitchFamily="16" charset="0"/>
                  </a:rPr>
                  <a:t>在右图中</a:t>
                </a:r>
                <a14:m>
                  <m:oMath xmlns:m="http://schemas.openxmlformats.org/officeDocument/2006/math">
                    <m:r>
                      <a:rPr lang="zh-CN" altLang="en-US" i="1" dirty="0">
                        <a:latin typeface="Cambria Math" panose="02040503050406030204" pitchFamily="18" charset="0"/>
                        <a:ea typeface="黑体" panose="02010609060101010101" pitchFamily="49" charset="-122"/>
                      </a:rPr>
                      <m:t>，</m:t>
                    </m:r>
                    <m:f>
                      <m:fPr>
                        <m:type m:val="skw"/>
                        <m:ctrlPr>
                          <a:rPr lang="zh-CN" altLang="en-US" i="1">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𝑎</m:t>
                        </m:r>
                      </m:num>
                      <m:den>
                        <m:r>
                          <a:rPr lang="en-US" altLang="zh-CN" b="0" i="1" smtClean="0">
                            <a:latin typeface="Cambria Math" panose="02040503050406030204" pitchFamily="18" charset="0"/>
                            <a:ea typeface="黑体" panose="02010609060101010101" pitchFamily="49" charset="-122"/>
                          </a:rPr>
                          <m:t>𝑏</m:t>
                        </m:r>
                      </m:den>
                    </m:f>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表示</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d>
                      <m:dPr>
                        <m:ctrlPr>
                          <a:rPr lang="en-US" altLang="zh-CN" b="0" i="1" smtClean="0">
                            <a:latin typeface="Cambria Math" panose="02040503050406030204" pitchFamily="18" charset="0"/>
                            <a:ea typeface="黑体" panose="02010609060101010101" pitchFamily="49" charset="-122"/>
                          </a:rPr>
                        </m:ctrlPr>
                      </m:dPr>
                      <m:e>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b="0" i="1" smtClean="0">
                        <a:latin typeface="Cambria Math" panose="02040503050406030204" pitchFamily="18" charset="0"/>
                        <a:ea typeface="黑体" panose="02010609060101010101" pitchFamily="49" charset="-122"/>
                      </a:rPr>
                      <m:t>, </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d>
                      <m:dPr>
                        <m:ctrlPr>
                          <a:rPr lang="en-US" altLang="zh-CN" b="0" i="1" smtClean="0">
                            <a:latin typeface="Cambria Math" panose="02040503050406030204" pitchFamily="18" charset="0"/>
                            <a:ea typeface="黑体" panose="02010609060101010101" pitchFamily="49" charset="-122"/>
                          </a:rPr>
                        </m:ctrlPr>
                      </m:dPr>
                      <m:e>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𝑏</m:t>
                    </m:r>
                  </m:oMath>
                </a14:m>
                <a:endParaRPr lang="en-US" altLang="zh-CN" b="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b="0" dirty="0">
                    <a:latin typeface="Times New Roman" panose="02020603050405020304" pitchFamily="16" charset="0"/>
                    <a:ea typeface="黑体" panose="02010609060101010101" pitchFamily="49" charset="-122"/>
                    <a:cs typeface="Times New Roman" panose="02020603050405020304" pitchFamily="16" charset="0"/>
                  </a:rPr>
                  <a:t>所有终止状态的</a:t>
                </a:r>
                <a14:m>
                  <m:oMath xmlns:m="http://schemas.openxmlformats.org/officeDocument/2006/math">
                    <m:r>
                      <a:rPr lang="en-US" altLang="zh-CN" b="0" i="1" smtClean="0">
                        <a:latin typeface="Cambria Math" panose="02040503050406030204" pitchFamily="18" charset="0"/>
                        <a:ea typeface="黑体" panose="02010609060101010101" pitchFamily="49" charset="-122"/>
                      </a:rPr>
                      <m:t>𝑞</m:t>
                    </m:r>
                  </m:oMath>
                </a14:m>
                <a:r>
                  <a:rPr lang="zh-CN" altLang="en-US" b="0" dirty="0">
                    <a:latin typeface="Times New Roman" panose="02020603050405020304" pitchFamily="16" charset="0"/>
                    <a:ea typeface="黑体" panose="02010609060101010101" pitchFamily="49" charset="-122"/>
                    <a:cs typeface="Times New Roman" panose="02020603050405020304" pitchFamily="16" charset="0"/>
                  </a:rPr>
                  <a:t>函数值设为</a:t>
                </a:r>
                <a14:m>
                  <m:oMath xmlns:m="http://schemas.openxmlformats.org/officeDocument/2006/math">
                    <m:f>
                      <m:fPr>
                        <m:type m:val="skw"/>
                        <m:ctrlPr>
                          <a:rPr lang="zh-CN" altLang="en-US" i="1">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num>
                      <m:den>
                        <m:r>
                          <a:rPr lang="en-US" altLang="zh-CN" b="0" i="1" smtClean="0">
                            <a:latin typeface="Cambria Math" panose="02040503050406030204" pitchFamily="18" charset="0"/>
                            <a:ea typeface="黑体" panose="02010609060101010101" pitchFamily="49" charset="-122"/>
                          </a:rPr>
                          <m:t>0</m:t>
                        </m:r>
                      </m:den>
                    </m:f>
                    <m:r>
                      <a:rPr lang="en-US" altLang="zh-CN" i="1">
                        <a:latin typeface="Cambria Math" panose="02040503050406030204" pitchFamily="18" charset="0"/>
                        <a:ea typeface="黑体" panose="02010609060101010101" pitchFamily="49" charset="-122"/>
                      </a:rPr>
                      <m:t> </m:t>
                    </m:r>
                  </m:oMath>
                </a14:m>
                <a:r>
                  <a:rPr lang="zh-CN" altLang="en-US" b="0" dirty="0">
                    <a:latin typeface="Times New Roman" panose="02020603050405020304" pitchFamily="16" charset="0"/>
                    <a:ea typeface="黑体" panose="02010609060101010101" pitchFamily="49" charset="-122"/>
                    <a:cs typeface="Times New Roman" panose="02020603050405020304" pitchFamily="16" charset="0"/>
                  </a:rPr>
                  <a:t>，其余状态可随机初始化，此处设</a:t>
                </a:r>
                <a14:m>
                  <m:oMath xmlns:m="http://schemas.openxmlformats.org/officeDocument/2006/math">
                    <m:f>
                      <m:fPr>
                        <m:type m:val="skw"/>
                        <m:ctrlPr>
                          <a:rPr lang="zh-CN" altLang="en-US" i="1">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b="0" i="1" smtClean="0">
                            <a:latin typeface="Cambria Math" panose="02040503050406030204" pitchFamily="18" charset="0"/>
                            <a:ea typeface="黑体" panose="02010609060101010101" pitchFamily="49" charset="-122"/>
                          </a:rPr>
                          <m:t>0</m:t>
                        </m:r>
                      </m:den>
                    </m:f>
                  </m:oMath>
                </a14:m>
                <a:endParaRPr lang="en-US" altLang="zh-CN" b="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矩形 15"/>
              <p:cNvSpPr>
                <a:spLocks noRot="1" noChangeAspect="1" noMove="1" noResize="1" noEditPoints="1" noAdjustHandles="1" noChangeArrowheads="1" noChangeShapeType="1" noTextEdit="1"/>
              </p:cNvSpPr>
              <p:nvPr/>
            </p:nvSpPr>
            <p:spPr>
              <a:xfrm>
                <a:off x="1099820" y="4171950"/>
                <a:ext cx="7751445" cy="15659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1330470" y="6072766"/>
                <a:ext cx="7215372" cy="400110"/>
              </a:xfrm>
              <a:prstGeom prst="rect">
                <a:avLst/>
              </a:prstGeom>
            </p:spPr>
            <p:txBody>
              <a:bodyPr wrap="square">
                <a:spAutoFit/>
              </a:bodyPr>
              <a:lstStyle/>
              <a:p>
                <a:r>
                  <a:rPr lang="zh-CN" altLang="en-US" sz="2000" b="0" dirty="0">
                    <a:latin typeface="Cambria Math" panose="02040503050406030204" pitchFamily="18" charset="0"/>
                    <a:ea typeface="黑体" panose="02010609060101010101" pitchFamily="49" charset="-122"/>
                  </a:rPr>
                  <a:t>初始化</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oMath>
                </a14:m>
                <a:r>
                  <a:rPr lang="zh-CN" altLang="en-US" sz="2000" b="0" dirty="0">
                    <a:latin typeface="Cambria Math" panose="02040503050406030204" pitchFamily="18" charset="0"/>
                    <a:ea typeface="黑体" panose="02010609060101010101" pitchFamily="49" charset="-122"/>
                  </a:rPr>
                  <a:t>，</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𝑠</m:t>
                    </m:r>
                  </m:oMath>
                </a14:m>
                <a:r>
                  <a:rPr lang="zh-CN" altLang="en-US" sz="2000" b="0" dirty="0">
                    <a:latin typeface="Cambria Math" panose="02040503050406030204" pitchFamily="18" charset="0"/>
                    <a:ea typeface="黑体" panose="02010609060101010101" pitchFamily="49" charset="-122"/>
                  </a:rPr>
                  <a:t>的值在右图中用</a:t>
                </a:r>
                <a:r>
                  <a:rPr lang="zh-CN" altLang="en-US" sz="2000" dirty="0">
                    <a:latin typeface="Cambria Math" panose="02040503050406030204" pitchFamily="18" charset="0"/>
                    <a:ea typeface="黑体" panose="02010609060101010101" pitchFamily="49" charset="-122"/>
                  </a:rPr>
                  <a:t>黑框框出</a:t>
                </a:r>
                <a:endParaRPr lang="en-US" altLang="zh-CN" sz="2000" b="0" dirty="0">
                  <a:latin typeface="Cambria Math" panose="02040503050406030204" pitchFamily="18" charset="0"/>
                  <a:ea typeface="黑体" panose="02010609060101010101" pitchFamily="49" charset="-122"/>
                </a:endParaRPr>
              </a:p>
            </p:txBody>
          </p:sp>
        </mc:Choice>
        <mc:Fallback>
          <p:sp>
            <p:nvSpPr>
              <p:cNvPr id="17" name="矩形 16"/>
              <p:cNvSpPr>
                <a:spLocks noRot="1" noChangeAspect="1" noMove="1" noResize="1" noEditPoints="1" noAdjustHandles="1" noChangeArrowheads="1" noChangeShapeType="1" noTextEdit="1"/>
              </p:cNvSpPr>
              <p:nvPr/>
            </p:nvSpPr>
            <p:spPr>
              <a:xfrm>
                <a:off x="1330470" y="6072766"/>
                <a:ext cx="7215372" cy="400110"/>
              </a:xfrm>
              <a:prstGeom prst="rect">
                <a:avLst/>
              </a:prstGeom>
              <a:blipFill rotWithShape="1">
                <a:blip r:embed="rId5"/>
                <a:stretch>
                  <a:fillRect l="-2" t="-65" b="80"/>
                </a:stretch>
              </a:blipFill>
            </p:spPr>
            <p:txBody>
              <a:bodyPr/>
              <a:lstStyle/>
              <a:p>
                <a:r>
                  <a:rPr lang="zh-CN" altLang="en-US">
                    <a:noFill/>
                  </a:rPr>
                  <a:t> </a:t>
                </a:r>
              </a:p>
            </p:txBody>
          </p:sp>
        </mc:Fallback>
      </mc:AlternateContent>
      <p:sp>
        <p:nvSpPr>
          <p:cNvPr id="18" name="矩形 17"/>
          <p:cNvSpPr/>
          <p:nvPr/>
        </p:nvSpPr>
        <p:spPr>
          <a:xfrm>
            <a:off x="9224535" y="5898828"/>
            <a:ext cx="574048"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grpSp>
        <p:nvGrpSpPr>
          <p:cNvPr id="19" name="组合 18"/>
          <p:cNvGrpSpPr/>
          <p:nvPr/>
        </p:nvGrpSpPr>
        <p:grpSpPr>
          <a:xfrm>
            <a:off x="1431605" y="1332562"/>
            <a:ext cx="1971676" cy="1971668"/>
            <a:chOff x="8158160" y="4067172"/>
            <a:chExt cx="1971676" cy="1971668"/>
          </a:xfrm>
        </p:grpSpPr>
        <mc:AlternateContent xmlns:mc="http://schemas.openxmlformats.org/markup-compatibility/2006">
          <mc:Choice xmlns:a14="http://schemas.microsoft.com/office/drawing/2010/main" Requires="a14">
            <p:sp>
              <p:nvSpPr>
                <p:cNvPr id="20" name="矩形 19"/>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m:oMathPara>
                  </a14:m>
                  <a:endParaRPr lang="zh-CN" altLang="en-US"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8</m:t>
                            </m:r>
                          </m:sub>
                        </m:sSub>
                      </m:oMath>
                    </m:oMathPara>
                  </a14:m>
                  <a:endParaRPr lang="zh-CN" altLang="en-US"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oMath>
                    </m:oMathPara>
                  </a14:m>
                  <a:endParaRPr lang="zh-CN" altLang="en-US"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oMath>
                    </m:oMathPara>
                  </a14:m>
                  <a:endParaRPr lang="zh-CN" altLang="en-US"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5</m:t>
                            </m:r>
                          </m:sub>
                        </m:sSub>
                      </m:oMath>
                    </m:oMathPara>
                  </a14:m>
                  <a:endParaRPr lang="zh-CN" altLang="en-US"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6</m:t>
                            </m:r>
                          </m:sub>
                        </m:sSub>
                      </m:oMath>
                    </m:oMathPara>
                  </a14:m>
                  <a:endParaRPr lang="zh-CN" altLang="en-US"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p:sp>
              <p:nvSpPr>
                <p:cNvPr id="27" name="矩形 26"/>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3</m:t>
                            </m:r>
                          </m:sub>
                        </m:sSub>
                      </m:oMath>
                    </m:oMathPara>
                  </a14:m>
                  <a:endParaRPr lang="zh-CN" altLang="en-US" dirty="0">
                    <a:ea typeface="黑体" panose="02010609060101010101" pitchFamily="49" charset="-122"/>
                  </a:endParaRPr>
                </a:p>
              </p:txBody>
            </p:sp>
          </mc:Choice>
          <mc:Fallback>
            <p:sp>
              <p:nvSpPr>
                <p:cNvPr id="28" name="矩形 27"/>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9" name="矩形 28"/>
              <p:cNvSpPr/>
              <p:nvPr/>
            </p:nvSpPr>
            <p:spPr>
              <a:xfrm>
                <a:off x="868869" y="1476508"/>
                <a:ext cx="46160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𝑑</m:t>
                          </m:r>
                        </m:sub>
                      </m:sSub>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868869" y="1476508"/>
                <a:ext cx="461601" cy="369332"/>
              </a:xfrm>
              <a:prstGeom prst="rect">
                <a:avLst/>
              </a:prstGeom>
              <a:blipFill rotWithShape="1">
                <a:blip r:embed="rId15"/>
                <a:stretch>
                  <a:fillRect l="-41" t="-36" r="31"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8419488" y="4350342"/>
                <a:ext cx="537327" cy="4156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type m:val="skw"/>
                          <m:ctrlPr>
                            <a:rPr lang="zh-CN" altLang="en-US" sz="1600" i="1">
                              <a:solidFill>
                                <a:schemeClr val="dk1"/>
                              </a:solidFill>
                              <a:latin typeface="Cambria Math" panose="02040503050406030204" pitchFamily="18" charset="0"/>
                              <a:ea typeface="黑体" panose="02010609060101010101" pitchFamily="49" charset="-122"/>
                            </a:rPr>
                          </m:ctrlPr>
                        </m:fPr>
                        <m:num>
                          <m:r>
                            <a:rPr lang="en-US" altLang="zh-CN" sz="1600" i="1">
                              <a:solidFill>
                                <a:schemeClr val="dk1"/>
                              </a:solidFill>
                              <a:latin typeface="Cambria Math" panose="02040503050406030204"/>
                              <a:ea typeface="黑体" panose="02010609060101010101" pitchFamily="49" charset="-122"/>
                            </a:rPr>
                            <m:t>0</m:t>
                          </m:r>
                        </m:num>
                        <m:den>
                          <m:r>
                            <a:rPr lang="en-US" altLang="zh-CN" sz="1600" i="1">
                              <a:solidFill>
                                <a:schemeClr val="dk1"/>
                              </a:solidFill>
                              <a:latin typeface="Cambria Math" panose="02040503050406030204"/>
                              <a:ea typeface="黑体" panose="02010609060101010101" pitchFamily="49" charset="-122"/>
                            </a:rPr>
                            <m:t>0</m:t>
                          </m:r>
                        </m:den>
                      </m:f>
                    </m:oMath>
                  </m:oMathPara>
                </a14:m>
                <a:endParaRPr lang="zh-CN" altLang="en-US" sz="1600" i="1" dirty="0">
                  <a:solidFill>
                    <a:schemeClr val="dk1"/>
                  </a:solidFill>
                  <a:latin typeface="Cambria Math" panose="02040503050406030204"/>
                  <a:ea typeface="黑体" panose="02010609060101010101" pitchFamily="49" charset="-122"/>
                </a:endParaRPr>
              </a:p>
            </p:txBody>
          </p:sp>
        </mc:Choice>
        <mc:Fallback>
          <p:sp>
            <p:nvSpPr>
              <p:cNvPr id="30" name="矩形 29"/>
              <p:cNvSpPr>
                <a:spLocks noRot="1" noChangeAspect="1" noMove="1" noResize="1" noEditPoints="1" noAdjustHandles="1" noChangeArrowheads="1" noChangeShapeType="1" noTextEdit="1"/>
              </p:cNvSpPr>
              <p:nvPr/>
            </p:nvSpPr>
            <p:spPr>
              <a:xfrm>
                <a:off x="8419488" y="4350342"/>
                <a:ext cx="537327" cy="415691"/>
              </a:xfrm>
              <a:prstGeom prst="rect">
                <a:avLst/>
              </a:prstGeom>
              <a:blipFill rotWithShape="1">
                <a:blip r:embed="rId16"/>
                <a:stretch>
                  <a:fillRect l="-4" t="-142" r="26" b="86"/>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grpSp>
        <p:nvGrpSpPr>
          <p:cNvPr id="3" name="组合 2"/>
          <p:cNvGrpSpPr/>
          <p:nvPr/>
        </p:nvGrpSpPr>
        <p:grpSpPr>
          <a:xfrm>
            <a:off x="9124021" y="4122462"/>
            <a:ext cx="2458380" cy="2333064"/>
            <a:chOff x="8158160" y="4067172"/>
            <a:chExt cx="1971676" cy="1971668"/>
          </a:xfrm>
        </p:grpSpPr>
        <mc:AlternateContent xmlns:mc="http://schemas.openxmlformats.org/markup-compatibility/2006">
          <mc:Choice xmlns:a14="http://schemas.microsoft.com/office/drawing/2010/main" Requires="a14">
            <p:sp>
              <p:nvSpPr>
                <p:cNvPr id="4" name="矩形 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rgbClr val="FF0000"/>
                                </a:solidFill>
                                <a:latin typeface="Cambria Math" panose="02040503050406030204" pitchFamily="18" charset="0"/>
                                <a:ea typeface="黑体" panose="02010609060101010101" pitchFamily="49" charset="-122"/>
                              </a:rPr>
                              <m:t>0</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199</m:t>
                            </m:r>
                          </m:num>
                          <m:den>
                            <m:r>
                              <a:rPr lang="en-US" altLang="zh-CN" i="1">
                                <a:solidFill>
                                  <a:schemeClr val="tx1"/>
                                </a:solidFill>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3" name="文本框 12"/>
              <p:cNvSpPr txBox="1"/>
              <p:nvPr/>
            </p:nvSpPr>
            <p:spPr>
              <a:xfrm>
                <a:off x="4602546" y="951859"/>
                <a:ext cx="7351329" cy="3029868"/>
              </a:xfrm>
              <a:prstGeom prst="rect">
                <a:avLst/>
              </a:prstGeom>
              <a:noFill/>
              <a:ln>
                <a:solidFill>
                  <a:schemeClr val="tx1"/>
                </a:solidFill>
              </a:ln>
            </p:spPr>
            <p:txBody>
              <a:bodyPr wrap="square" rtlCol="0">
                <a:spAutoFit/>
              </a:bodyPr>
              <a:lstStyle/>
              <a:p>
                <a:r>
                  <a:rPr lang="zh-CN" altLang="en-US" dirty="0">
                    <a:solidFill>
                      <a:schemeClr val="tx1"/>
                    </a:solidFill>
                    <a:ea typeface="黑体" panose="02010609060101010101" pitchFamily="49" charset="-122"/>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ea typeface="黑体" panose="02010609060101010101" pitchFamily="49" charset="-122"/>
                  </a:rPr>
                  <a:t>函数</a:t>
                </a:r>
                <a:endParaRPr lang="en-US" altLang="zh-CN" dirty="0">
                  <a:solidFill>
                    <a:schemeClr val="tx1"/>
                  </a:solidFill>
                  <a:ea typeface="黑体" panose="02010609060101010101" pitchFamily="49" charset="-122"/>
                </a:endParaRPr>
              </a:p>
              <a:p>
                <a:r>
                  <a:rPr lang="zh-CN" altLang="en-US" dirty="0">
                    <a:solidFill>
                      <a:schemeClr val="tx1"/>
                    </a:solidFill>
                    <a:ea typeface="黑体" panose="02010609060101010101" pitchFamily="49" charset="-122"/>
                  </a:rPr>
                  <a:t>循环</a:t>
                </a:r>
                <a:endParaRPr lang="en-US" altLang="zh-CN" dirty="0">
                  <a:solidFill>
                    <a:schemeClr val="tx1"/>
                  </a:solidFill>
                  <a:ea typeface="黑体" panose="02010609060101010101" pitchFamily="49" charset="-122"/>
                </a:endParaRPr>
              </a:p>
              <a:p>
                <a:r>
                  <a:rPr lang="en-US" altLang="zh-CN" dirty="0">
                    <a:solidFill>
                      <a:schemeClr val="tx1"/>
                    </a:solidFill>
                    <a:ea typeface="黑体" panose="02010609060101010101" pitchFamily="49" charset="-122"/>
                  </a:rPr>
                  <a:t>        </a:t>
                </a:r>
                <a:r>
                  <a:rPr lang="zh-CN" altLang="en-US" dirty="0">
                    <a:solidFill>
                      <a:schemeClr val="tx1"/>
                    </a:solidFill>
                    <a:ea typeface="黑体" panose="02010609060101010101" pitchFamily="49" charset="-122"/>
                  </a:rPr>
                  <a:t>初始化</a:t>
                </a:r>
                <a:r>
                  <a:rPr lang="en-US" altLang="zh-CN" dirty="0">
                    <a:solidFill>
                      <a:schemeClr val="tx1"/>
                    </a:solidFill>
                    <a:ea typeface="黑体" panose="02010609060101010101" pitchFamily="49" charset="-122"/>
                  </a:rPr>
                  <a:t>s</a:t>
                </a:r>
                <a:r>
                  <a:rPr lang="zh-CN" altLang="en-US" dirty="0">
                    <a:solidFill>
                      <a:schemeClr val="tx1"/>
                    </a:solidFill>
                    <a:ea typeface="黑体" panose="02010609060101010101" pitchFamily="49" charset="-122"/>
                  </a:rPr>
                  <a:t>为初始状态</a:t>
                </a:r>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14:m>
                  <m:oMath xmlns:m="http://schemas.openxmlformats.org/officeDocument/2006/math">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m:rPr>
                            <m:sty m:val="p"/>
                          </m:rPr>
                          <a:rPr lang="en-US" altLang="zh-CN" b="0" i="0" dirty="0" smtClean="0">
                            <a:solidFill>
                              <a:srgbClr val="FF0000"/>
                            </a:solidFill>
                            <a:latin typeface="Cambria Math" panose="02040503050406030204" pitchFamily="18" charset="0"/>
                            <a:ea typeface="黑体" panose="02010609060101010101" pitchFamily="49" charset="-122"/>
                          </a:rPr>
                          <m:t>argmax</m:t>
                        </m:r>
                      </m:e>
                      <m:sub>
                        <m:sSup>
                          <m:sSupPr>
                            <m:ctrlPr>
                              <a:rPr lang="en-US" altLang="zh-CN" b="0" i="1" dirty="0" smtClean="0">
                                <a:solidFill>
                                  <a:srgbClr val="FF0000"/>
                                </a:solidFill>
                                <a:latin typeface="Cambria Math" panose="02040503050406030204" pitchFamily="18" charset="0"/>
                                <a:ea typeface="黑体" panose="02010609060101010101" pitchFamily="49" charset="-122"/>
                              </a:rPr>
                            </m:ctrlPr>
                          </m:sSupPr>
                          <m:e>
                            <m:r>
                              <a:rPr lang="en-US" altLang="zh-CN" b="0" i="1" dirty="0" smtClean="0">
                                <a:solidFill>
                                  <a:srgbClr val="FF0000"/>
                                </a:solidFill>
                                <a:latin typeface="Cambria Math" panose="02040503050406030204" pitchFamily="18" charset="0"/>
                                <a:ea typeface="黑体" panose="02010609060101010101" pitchFamily="49" charset="-122"/>
                              </a:rPr>
                              <m:t>𝑎</m:t>
                            </m:r>
                          </m:e>
                          <m:sup>
                            <m:r>
                              <a:rPr lang="en-US" altLang="zh-CN" b="0" i="1" dirty="0" smtClean="0">
                                <a:solidFill>
                                  <a:srgbClr val="FF0000"/>
                                </a:solidFill>
                                <a:latin typeface="Cambria Math" panose="02040503050406030204" pitchFamily="18" charset="0"/>
                                <a:ea typeface="黑体" panose="02010609060101010101" pitchFamily="49" charset="-122"/>
                              </a:rPr>
                              <m:t>′</m:t>
                            </m:r>
                          </m:sup>
                        </m:sSup>
                      </m:sub>
                    </m:sSub>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a:rPr lang="en-US" altLang="zh-CN" b="0" i="1" dirty="0" smtClean="0">
                            <a:solidFill>
                              <a:srgbClr val="FF0000"/>
                            </a:solidFill>
                            <a:latin typeface="Cambria Math" panose="02040503050406030204" pitchFamily="18" charset="0"/>
                            <a:ea typeface="黑体" panose="02010609060101010101" pitchFamily="49" charset="-122"/>
                          </a:rPr>
                          <m:t>𝑞</m:t>
                        </m:r>
                      </m:e>
                      <m:sub>
                        <m:r>
                          <a:rPr lang="en-US" altLang="zh-CN" b="0" i="1" dirty="0" smtClean="0">
                            <a:solidFill>
                              <a:srgbClr val="FF0000"/>
                            </a:solidFill>
                            <a:latin typeface="Cambria Math" panose="02040503050406030204" pitchFamily="18" charset="0"/>
                            <a:ea typeface="黑体" panose="02010609060101010101" pitchFamily="49" charset="-122"/>
                          </a:rPr>
                          <m:t>𝜋</m:t>
                        </m:r>
                      </m:sub>
                    </m:sSub>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𝑠</m:t>
                    </m:r>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oMath>
                </a14:m>
                <a:endParaRPr lang="en-US" altLang="zh-CN" dirty="0">
                  <a:solidFill>
                    <a:schemeClr val="tx1"/>
                  </a:solidFill>
                  <a:ea typeface="黑体" panose="02010609060101010101" pitchFamily="49" charset="-122"/>
                </a:endParaRPr>
              </a:p>
              <a:p>
                <a:r>
                  <a:rPr lang="en-US" altLang="zh-CN" dirty="0">
                    <a:solidFill>
                      <a:srgbClr val="FF0000"/>
                    </a:solidFill>
                    <a:ea typeface="黑体" panose="02010609060101010101" pitchFamily="49" charset="-122"/>
                  </a:rPr>
                  <a:t>                </a:t>
                </a:r>
                <a:r>
                  <a:rPr lang="zh-CN" altLang="en-US" dirty="0">
                    <a:solidFill>
                      <a:srgbClr val="FF0000"/>
                    </a:solidFill>
                    <a:ea typeface="黑体" panose="02010609060101010101" pitchFamily="49" charset="-122"/>
                  </a:rPr>
                  <a:t>执行动作</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𝑎</m:t>
                    </m:r>
                  </m:oMath>
                </a14:m>
                <a:r>
                  <a:rPr lang="zh-CN" altLang="en-US" dirty="0">
                    <a:solidFill>
                      <a:srgbClr val="FF0000"/>
                    </a:solidFill>
                    <a:ea typeface="黑体" panose="02010609060101010101" pitchFamily="49" charset="-122"/>
                  </a:rPr>
                  <a:t>，观察奖励</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𝑅</m:t>
                    </m:r>
                  </m:oMath>
                </a14:m>
                <a:r>
                  <a:rPr lang="zh-CN" altLang="en-US" dirty="0">
                    <a:solidFill>
                      <a:srgbClr val="FF0000"/>
                    </a:solidFill>
                    <a:ea typeface="黑体" panose="02010609060101010101" pitchFamily="49" charset="-122"/>
                  </a:rPr>
                  <a:t>和下一个状态</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zh-CN" altLang="en-US" dirty="0">
                    <a:solidFill>
                      <a:srgbClr val="FF0000"/>
                    </a:solidFill>
                    <a:ea typeface="黑体" panose="02010609060101010101" pitchFamily="49" charset="-122"/>
                  </a:rPr>
                  <a:t>                更新</a:t>
                </a:r>
                <a14:m>
                  <m:oMath xmlns:m="http://schemas.openxmlformats.org/officeDocument/2006/math">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𝛼</m:t>
                    </m:r>
                    <m:d>
                      <m:dPr>
                        <m:begChr m:val="["/>
                        <m:endChr m:val="]"/>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𝑅</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𝛾</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 </m:t>
                            </m:r>
                            <m:limLow>
                              <m:limLowPr>
                                <m:ctrlPr>
                                  <a:rPr lang="en-US" altLang="zh-CN" b="0" i="1" smtClean="0">
                                    <a:solidFill>
                                      <a:srgbClr val="FF0000"/>
                                    </a:solidFill>
                                    <a:latin typeface="Cambria Math" panose="02040503050406030204" pitchFamily="18" charset="0"/>
                                    <a:ea typeface="黑体" panose="02010609060101010101" pitchFamily="49" charset="-122"/>
                                  </a:rPr>
                                </m:ctrlPr>
                              </m:limLowPr>
                              <m:e>
                                <m:r>
                                  <m:rPr>
                                    <m:sty m:val="p"/>
                                  </m:rPr>
                                  <a:rPr lang="en-US" altLang="zh-CN" b="0" i="0" smtClean="0">
                                    <a:solidFill>
                                      <a:srgbClr val="FF0000"/>
                                    </a:solidFill>
                                    <a:latin typeface="Cambria Math" panose="02040503050406030204" pitchFamily="18" charset="0"/>
                                    <a:ea typeface="黑体" panose="02010609060101010101" pitchFamily="49" charset="-122"/>
                                  </a:rPr>
                                  <m:t>max</m:t>
                                </m:r>
                              </m:e>
                              <m:lim>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𝑎</m:t>
                                    </m:r>
                                  </m:e>
                                  <m:sup>
                                    <m:r>
                                      <a:rPr lang="en-US" altLang="zh-CN" b="0" i="1" smtClean="0">
                                        <a:solidFill>
                                          <a:srgbClr val="FF0000"/>
                                        </a:solidFill>
                                        <a:latin typeface="Cambria Math" panose="02040503050406030204" pitchFamily="18" charset="0"/>
                                        <a:ea typeface="黑体" panose="02010609060101010101" pitchFamily="49" charset="-122"/>
                                      </a:rPr>
                                      <m:t>′</m:t>
                                    </m:r>
                                  </m:sup>
                                </m:sSup>
                              </m:lim>
                            </m:limLow>
                            <m:r>
                              <a:rPr lang="en-US" altLang="zh-CN" b="0" i="1" smtClean="0">
                                <a:solidFill>
                                  <a:srgbClr val="FF0000"/>
                                </a:solidFill>
                                <a:latin typeface="Cambria Math" panose="02040503050406030204" pitchFamily="18" charset="0"/>
                                <a:ea typeface="黑体" panose="02010609060101010101" pitchFamily="49" charset="-122"/>
                              </a:rPr>
                              <m:t> </m:t>
                            </m:r>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𝑠</m:t>
                                </m:r>
                              </m:e>
                              <m:sup>
                                <m:r>
                                  <a:rPr lang="en-US" altLang="zh-CN" b="0" i="1" smtClean="0">
                                    <a:solidFill>
                                      <a:srgbClr val="FF0000"/>
                                    </a:solidFill>
                                    <a:latin typeface="Cambria Math" panose="02040503050406030204" pitchFamily="18" charset="0"/>
                                    <a:ea typeface="黑体" panose="02010609060101010101" pitchFamily="49" charset="-122"/>
                                  </a:rPr>
                                  <m:t>′</m:t>
                                </m:r>
                              </m:sup>
                            </m:sSup>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r>
                              <a:rPr lang="en-US" altLang="zh-CN" b="0" i="1" smtClean="0">
                                <a:solidFill>
                                  <a:srgbClr val="FF0000"/>
                                </a:solidFill>
                                <a:latin typeface="Cambria Math" panose="02040503050406030204" pitchFamily="18" charset="0"/>
                                <a:ea typeface="黑体" panose="02010609060101010101" pitchFamily="49" charset="-122"/>
                              </a:rPr>
                              <m:t>′</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e>
                    </m:d>
                  </m:oMath>
                </a14:m>
                <a:endParaRPr lang="en-US" altLang="zh-CN" b="0" dirty="0">
                  <a:solidFill>
                    <a:srgbClr val="FF0000"/>
                  </a:solidFill>
                  <a:ea typeface="黑体" panose="02010609060101010101" pitchFamily="49" charset="-122"/>
                </a:endParaRPr>
              </a:p>
              <a:p>
                <a:r>
                  <a:rPr lang="en-US" altLang="zh-CN" dirty="0">
                    <a:solidFill>
                      <a:srgbClr val="FF0000"/>
                    </a:solidFill>
                    <a:ea typeface="黑体" panose="02010609060101010101" pitchFamily="49" charset="-122"/>
                  </a:rPr>
                  <a:t>                </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ea typeface="黑体" panose="02010609060101010101" pitchFamily="49" charset="-122"/>
                  </a:rPr>
                  <a:t>是终止状态</a:t>
                </a:r>
                <a:endParaRPr lang="en-US" altLang="zh-CN" dirty="0">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4602546" y="951859"/>
                <a:ext cx="7351329" cy="3029868"/>
              </a:xfrm>
              <a:prstGeom prst="rect">
                <a:avLst/>
              </a:prstGeom>
              <a:blipFill rotWithShape="1">
                <a:blip r:embed="rId4"/>
                <a:stretch>
                  <a:fillRect l="-70" t="-167" r="-60" b="-138"/>
                </a:stretch>
              </a:blipFill>
              <a:ln>
                <a:solidFill>
                  <a:schemeClr val="tx1"/>
                </a:solidFill>
              </a:ln>
            </p:spPr>
            <p:txBody>
              <a:bodyPr/>
              <a:lstStyle/>
              <a:p>
                <a:r>
                  <a:rPr lang="zh-CN" altLang="en-US">
                    <a:noFill/>
                  </a:rPr>
                  <a:t> </a:t>
                </a:r>
              </a:p>
            </p:txBody>
          </p:sp>
        </mc:Fallback>
      </mc:AlternateContent>
      <p:sp>
        <p:nvSpPr>
          <p:cNvPr id="14" name="矩形 13"/>
          <p:cNvSpPr/>
          <p:nvPr/>
        </p:nvSpPr>
        <p:spPr>
          <a:xfrm>
            <a:off x="878271" y="3553770"/>
            <a:ext cx="6562725"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mc:Choice xmlns:a14="http://schemas.microsoft.com/office/drawing/2010/main" Requires="a14">
          <p:sp>
            <p:nvSpPr>
              <p:cNvPr id="15" name="矩形 14"/>
              <p:cNvSpPr/>
              <p:nvPr/>
            </p:nvSpPr>
            <p:spPr>
              <a:xfrm>
                <a:off x="771895" y="4696390"/>
                <a:ext cx="7964239" cy="1759136"/>
              </a:xfrm>
              <a:prstGeom prst="rect">
                <a:avLst/>
              </a:prstGeom>
            </p:spPr>
            <p:txBody>
              <a:bodyPr wrap="square">
                <a:spAutoFit/>
              </a:bodyPr>
              <a:lstStyle/>
              <a:p>
                <a:pPr>
                  <a:lnSpc>
                    <a:spcPct val="150000"/>
                  </a:lnSpc>
                </a:pPr>
                <a14:m>
                  <m:oMath xmlns:m="http://schemas.openxmlformats.org/officeDocument/2006/math">
                    <m:r>
                      <a:rPr lang="en-US" altLang="zh-CN" i="1" dirty="0" smtClean="0">
                        <a:solidFill>
                          <a:schemeClr val="tx1"/>
                        </a:solidFill>
                        <a:latin typeface="Cambria Math" panose="02040503050406030204" pitchFamily="18" charset="0"/>
                        <a:ea typeface="黑体" panose="02010609060101010101" pitchFamily="49" charset="-122"/>
                      </a:rPr>
                      <m:t>𝑎</m:t>
                    </m:r>
                    <m:r>
                      <a:rPr lang="en-US" altLang="zh-CN" i="1" dirty="0" smtClean="0">
                        <a:solidFill>
                          <a:schemeClr val="tx1"/>
                        </a:solidFill>
                        <a:latin typeface="Cambria Math" panose="02040503050406030204" pitchFamily="18" charset="0"/>
                        <a:ea typeface="黑体" panose="02010609060101010101" pitchFamily="49" charset="-122"/>
                      </a:rPr>
                      <m:t>=</m:t>
                    </m:r>
                    <m:sSub>
                      <m:sSubPr>
                        <m:ctrlPr>
                          <a:rPr lang="en-US" altLang="zh-CN" i="1" dirty="0">
                            <a:solidFill>
                              <a:schemeClr val="tx1"/>
                            </a:solidFill>
                            <a:latin typeface="Cambria Math" panose="02040503050406030204" pitchFamily="18" charset="0"/>
                            <a:ea typeface="黑体" panose="02010609060101010101" pitchFamily="49" charset="-122"/>
                          </a:rPr>
                        </m:ctrlPr>
                      </m:sSubPr>
                      <m:e>
                        <m:r>
                          <m:rPr>
                            <m:sty m:val="p"/>
                          </m:rPr>
                          <a:rPr lang="en-US" altLang="zh-CN" dirty="0">
                            <a:solidFill>
                              <a:schemeClr val="tx1"/>
                            </a:solidFill>
                            <a:latin typeface="Cambria Math" panose="02040503050406030204" pitchFamily="18" charset="0"/>
                            <a:ea typeface="黑体" panose="02010609060101010101" pitchFamily="49" charset="-122"/>
                          </a:rPr>
                          <m:t>argmax</m:t>
                        </m:r>
                      </m:e>
                      <m:sub>
                        <m:sSup>
                          <m:sSupPr>
                            <m:ctrlPr>
                              <a:rPr lang="en-US" altLang="zh-CN" i="1" dirty="0">
                                <a:solidFill>
                                  <a:schemeClr val="tx1"/>
                                </a:solidFill>
                                <a:latin typeface="Cambria Math" panose="02040503050406030204" pitchFamily="18" charset="0"/>
                                <a:ea typeface="黑体" panose="02010609060101010101" pitchFamily="49" charset="-122"/>
                              </a:rPr>
                            </m:ctrlPr>
                          </m:sSupPr>
                          <m:e>
                            <m:r>
                              <a:rPr lang="en-US" altLang="zh-CN" i="1" dirty="0">
                                <a:solidFill>
                                  <a:schemeClr val="tx1"/>
                                </a:solidFill>
                                <a:latin typeface="Cambria Math" panose="02040503050406030204" pitchFamily="18" charset="0"/>
                                <a:ea typeface="黑体" panose="02010609060101010101" pitchFamily="49" charset="-122"/>
                              </a:rPr>
                              <m:t>𝑎</m:t>
                            </m:r>
                          </m:e>
                          <m:sup>
                            <m:r>
                              <a:rPr lang="en-US" altLang="zh-CN" i="1" dirty="0">
                                <a:solidFill>
                                  <a:schemeClr val="tx1"/>
                                </a:solidFill>
                                <a:latin typeface="Cambria Math" panose="02040503050406030204" pitchFamily="18" charset="0"/>
                                <a:ea typeface="黑体" panose="02010609060101010101" pitchFamily="49" charset="-122"/>
                              </a:rPr>
                              <m:t>′</m:t>
                            </m:r>
                          </m:sup>
                        </m:sSup>
                      </m:sub>
                    </m:sSub>
                    <m:sSub>
                      <m:sSubPr>
                        <m:ctrlPr>
                          <a:rPr lang="en-US" altLang="zh-CN" i="1" dirty="0">
                            <a:solidFill>
                              <a:schemeClr val="tx1"/>
                            </a:solidFill>
                            <a:latin typeface="Cambria Math" panose="02040503050406030204" pitchFamily="18" charset="0"/>
                            <a:ea typeface="黑体" panose="02010609060101010101" pitchFamily="49" charset="-122"/>
                          </a:rPr>
                        </m:ctrlPr>
                      </m:sSubPr>
                      <m:e>
                        <m:r>
                          <a:rPr lang="en-US" altLang="zh-CN" i="1" dirty="0">
                            <a:solidFill>
                              <a:schemeClr val="tx1"/>
                            </a:solidFill>
                            <a:latin typeface="Cambria Math" panose="02040503050406030204" pitchFamily="18" charset="0"/>
                            <a:ea typeface="黑体" panose="02010609060101010101" pitchFamily="49" charset="-122"/>
                          </a:rPr>
                          <m:t>𝑞</m:t>
                        </m:r>
                      </m:e>
                      <m:sub>
                        <m:r>
                          <a:rPr lang="en-US" altLang="zh-CN" i="1" dirty="0">
                            <a:solidFill>
                              <a:schemeClr val="tx1"/>
                            </a:solidFill>
                            <a:latin typeface="Cambria Math" panose="02040503050406030204" pitchFamily="18" charset="0"/>
                            <a:ea typeface="黑体" panose="02010609060101010101" pitchFamily="49" charset="-122"/>
                          </a:rPr>
                          <m:t>𝜋</m:t>
                        </m:r>
                      </m:sub>
                    </m:sSub>
                    <m:r>
                      <a:rPr lang="en-US" altLang="zh-CN" i="1" dirty="0" smtClean="0">
                        <a:solidFill>
                          <a:schemeClr val="tx1"/>
                        </a:solidFill>
                        <a:latin typeface="Cambria Math" panose="02040503050406030204" pitchFamily="18" charset="0"/>
                        <a:ea typeface="黑体" panose="02010609060101010101" pitchFamily="49" charset="-122"/>
                      </a:rPr>
                      <m:t>(</m:t>
                    </m:r>
                    <m:sSub>
                      <m:sSubPr>
                        <m:ctrlPr>
                          <a:rPr lang="en-US" altLang="zh-CN" b="0" i="1" dirty="0" smtClean="0">
                            <a:solidFill>
                              <a:schemeClr val="tx1"/>
                            </a:solidFill>
                            <a:latin typeface="Cambria Math" panose="02040503050406030204" pitchFamily="18" charset="0"/>
                            <a:ea typeface="黑体" panose="02010609060101010101" pitchFamily="49" charset="-122"/>
                          </a:rPr>
                        </m:ctrlPr>
                      </m:sSubPr>
                      <m:e>
                        <m:r>
                          <a:rPr lang="en-US" altLang="zh-CN" i="1" dirty="0">
                            <a:solidFill>
                              <a:schemeClr val="tx1"/>
                            </a:solidFill>
                            <a:latin typeface="Cambria Math" panose="02040503050406030204" pitchFamily="18" charset="0"/>
                            <a:ea typeface="黑体" panose="02010609060101010101" pitchFamily="49" charset="-122"/>
                          </a:rPr>
                          <m:t>𝑠</m:t>
                        </m:r>
                      </m:e>
                      <m:sub>
                        <m:r>
                          <a:rPr lang="en-US" altLang="zh-CN" b="0" i="1" dirty="0" smtClean="0">
                            <a:solidFill>
                              <a:schemeClr val="tx1"/>
                            </a:solidFill>
                            <a:latin typeface="Cambria Math" panose="02040503050406030204" pitchFamily="18" charset="0"/>
                            <a:ea typeface="黑体" panose="02010609060101010101" pitchFamily="49" charset="-122"/>
                          </a:rPr>
                          <m:t>1</m:t>
                        </m:r>
                      </m:sub>
                    </m:sSub>
                    <m:r>
                      <a:rPr lang="en-US" altLang="zh-CN" i="1" dirty="0">
                        <a:solidFill>
                          <a:schemeClr val="tx1"/>
                        </a:solidFill>
                        <a:latin typeface="Cambria Math" panose="02040503050406030204" pitchFamily="18" charset="0"/>
                        <a:ea typeface="黑体" panose="02010609060101010101" pitchFamily="49" charset="-122"/>
                      </a:rPr>
                      <m:t>,</m:t>
                    </m:r>
                    <m:r>
                      <a:rPr lang="en-US" altLang="zh-CN" i="1" dirty="0">
                        <a:solidFill>
                          <a:schemeClr val="tx1"/>
                        </a:solidFill>
                        <a:latin typeface="Cambria Math" panose="02040503050406030204" pitchFamily="18" charset="0"/>
                        <a:ea typeface="黑体" panose="02010609060101010101" pitchFamily="49" charset="-122"/>
                      </a:rPr>
                      <m:t>𝑎</m:t>
                    </m:r>
                    <m:r>
                      <a:rPr lang="en-US" altLang="zh-CN" i="1" dirty="0">
                        <a:solidFill>
                          <a:schemeClr val="tx1"/>
                        </a:solidFill>
                        <a:latin typeface="Cambria Math" panose="02040503050406030204" pitchFamily="18" charset="0"/>
                        <a:ea typeface="黑体" panose="02010609060101010101" pitchFamily="49" charset="-122"/>
                      </a:rPr>
                      <m:t>′)=</m:t>
                    </m:r>
                    <m:r>
                      <a:rPr lang="zh-CN" altLang="en-US" i="1" dirty="0">
                        <a:latin typeface="Cambria Math" panose="02040503050406030204" pitchFamily="18" charset="0"/>
                        <a:ea typeface="黑体" panose="02010609060101010101" pitchFamily="49" charset="-122"/>
                      </a:rPr>
                      <m:t>上</m:t>
                    </m:r>
                  </m:oMath>
                </a14:m>
                <a:r>
                  <a:rPr lang="en-US" altLang="zh-CN" dirty="0">
                    <a:solidFill>
                      <a:schemeClr val="tx1"/>
                    </a:solidFill>
                    <a:ea typeface="黑体" panose="02010609060101010101" pitchFamily="49" charset="-122"/>
                  </a:rPr>
                  <a:t> </a:t>
                </a:r>
                <a:endParaRPr lang="en-US" altLang="zh-CN" dirty="0">
                  <a:solidFill>
                    <a:schemeClr val="tx1"/>
                  </a:solidFill>
                  <a:ea typeface="黑体" panose="02010609060101010101" pitchFamily="49" charset="-122"/>
                </a:endParaRP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𝑅</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0</m:t>
                    </m:r>
                  </m:oMath>
                </a14:m>
                <a:r>
                  <a:rPr lang="zh-CN" altLang="en-US" b="0" i="1" dirty="0">
                    <a:solidFill>
                      <a:schemeClr val="tx1"/>
                    </a:solidFill>
                    <a:latin typeface="Cambria Math" panose="02040503050406030204" pitchFamily="18" charset="0"/>
                    <a:ea typeface="黑体" panose="02010609060101010101" pitchFamily="49" charset="-122"/>
                  </a:rPr>
                  <a:t>，</a:t>
                </a:r>
                <a14:m>
                  <m:oMath xmlns:m="http://schemas.openxmlformats.org/officeDocument/2006/math">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𝑠</m:t>
                        </m:r>
                      </m:e>
                      <m:sup>
                        <m:r>
                          <a:rPr lang="en-US" altLang="zh-CN" b="0" i="1" smtClean="0">
                            <a:solidFill>
                              <a:schemeClr val="tx1"/>
                            </a:solidFill>
                            <a:latin typeface="Cambria Math" panose="02040503050406030204" pitchFamily="18" charset="0"/>
                            <a:ea typeface="黑体" panose="02010609060101010101" pitchFamily="49" charset="-122"/>
                          </a:rPr>
                          <m:t>′</m:t>
                        </m:r>
                      </m:sup>
                    </m:sSup>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𝑠</m:t>
                        </m:r>
                      </m:e>
                      <m:sub>
                        <m:r>
                          <a:rPr lang="en-US" altLang="zh-CN" b="0" i="1" smtClean="0">
                            <a:solidFill>
                              <a:schemeClr val="tx1"/>
                            </a:solidFill>
                            <a:latin typeface="Cambria Math" panose="02040503050406030204" pitchFamily="18" charset="0"/>
                            <a:ea typeface="黑体" panose="02010609060101010101" pitchFamily="49" charset="-122"/>
                          </a:rPr>
                          <m:t>4</m:t>
                        </m:r>
                      </m:sub>
                    </m:sSub>
                  </m:oMath>
                </a14:m>
                <a:r>
                  <a:rPr lang="en-US" altLang="zh-CN" dirty="0">
                    <a:solidFill>
                      <a:schemeClr val="tx1"/>
                    </a:solidFill>
                    <a:ea typeface="黑体" panose="02010609060101010101" pitchFamily="49" charset="-122"/>
                  </a:rPr>
                  <a:t> </a:t>
                </a:r>
                <a:endParaRPr lang="en-US" altLang="zh-CN" dirty="0">
                  <a:solidFill>
                    <a:schemeClr val="tx1"/>
                  </a:solidFill>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5</m:t>
                      </m:r>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99</m:t>
                          </m:r>
                          <m:r>
                            <a:rPr lang="en-US" altLang="zh-CN" i="1">
                              <a:latin typeface="Cambria Math" panose="02040503050406030204" pitchFamily="18" charset="0"/>
                              <a:ea typeface="黑体" panose="02010609060101010101" pitchFamily="49" charset="-122"/>
                            </a:rPr>
                            <m:t>×</m:t>
                          </m:r>
                          <m:func>
                            <m:funcPr>
                              <m:ctrlPr>
                                <a:rPr lang="en-US" altLang="zh-CN" i="1">
                                  <a:latin typeface="Cambria Math" panose="02040503050406030204" pitchFamily="18" charset="0"/>
                                  <a:ea typeface="黑体" panose="02010609060101010101" pitchFamily="49" charset="-122"/>
                                </a:rPr>
                              </m:ctrlPr>
                            </m:funcPr>
                            <m:fName>
                              <m:r>
                                <m:rPr>
                                  <m:sty m:val="p"/>
                                </m:rPr>
                                <a:rPr lang="en-US" altLang="zh-CN">
                                  <a:latin typeface="Cambria Math" panose="02040503050406030204" pitchFamily="18" charset="0"/>
                                  <a:ea typeface="黑体" panose="02010609060101010101" pitchFamily="49" charset="-122"/>
                                </a:rPr>
                                <m:t>max</m:t>
                              </m:r>
                            </m:fName>
                            <m:e>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e>
                              </m:d>
                            </m:e>
                          </m:func>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e>
                      </m:d>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199</m:t>
                      </m:r>
                    </m:oMath>
                  </m:oMathPara>
                </a14:m>
                <a:endParaRPr lang="en-US" altLang="zh-CN" dirty="0">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oMath>
                </a14:m>
                <a:r>
                  <a:rPr lang="en-US" altLang="zh-CN" dirty="0">
                    <a:ea typeface="黑体" panose="02010609060101010101" pitchFamily="49" charset="-122"/>
                  </a:rPr>
                  <a:t> </a:t>
                </a:r>
                <a:endParaRPr lang="en-US" altLang="zh-CN" dirty="0">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771895" y="4696390"/>
                <a:ext cx="7964239" cy="1759136"/>
              </a:xfrm>
              <a:prstGeom prst="rect">
                <a:avLst/>
              </a:prstGeom>
              <a:blipFill rotWithShape="1">
                <a:blip r:embed="rId5"/>
                <a:stretch>
                  <a:fillRect l="-5" t="-32" r="6" b="7"/>
                </a:stretch>
              </a:blipFill>
            </p:spPr>
            <p:txBody>
              <a:bodyPr/>
              <a:lstStyle/>
              <a:p>
                <a:r>
                  <a:rPr lang="zh-CN" altLang="en-US">
                    <a:noFill/>
                  </a:rPr>
                  <a:t> </a:t>
                </a:r>
              </a:p>
            </p:txBody>
          </p:sp>
        </mc:Fallback>
      </mc:AlternateContent>
      <p:grpSp>
        <p:nvGrpSpPr>
          <p:cNvPr id="16" name="组合 15"/>
          <p:cNvGrpSpPr/>
          <p:nvPr/>
        </p:nvGrpSpPr>
        <p:grpSpPr>
          <a:xfrm>
            <a:off x="1431605" y="1332562"/>
            <a:ext cx="1971676" cy="1971668"/>
            <a:chOff x="8158160" y="4067172"/>
            <a:chExt cx="1971676" cy="1971668"/>
          </a:xfrm>
        </p:grpSpPr>
        <mc:AlternateContent xmlns:mc="http://schemas.openxmlformats.org/markup-compatibility/2006">
          <mc:Choice xmlns:a14="http://schemas.microsoft.com/office/drawing/2010/main" Requires="a14">
            <p:sp>
              <p:nvSpPr>
                <p:cNvPr id="17" name="矩形 16"/>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m:oMathPara>
                  </a14:m>
                  <a:endParaRPr lang="zh-CN" altLang="en-US" dirty="0">
                    <a:ea typeface="黑体" panose="02010609060101010101" pitchFamily="49" charset="-122"/>
                  </a:endParaRPr>
                </a:p>
              </p:txBody>
            </p:sp>
          </mc:Choice>
          <mc:Fallback>
            <p:sp>
              <p:nvSpPr>
                <p:cNvPr id="17" name="矩形 16"/>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8</m:t>
                            </m:r>
                          </m:sub>
                        </m:sSub>
                      </m:oMath>
                    </m:oMathPara>
                  </a14:m>
                  <a:endParaRPr lang="zh-CN" altLang="en-US" dirty="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oMath>
                    </m:oMathPara>
                  </a14:m>
                  <a:endParaRPr lang="zh-CN" altLang="en-US" dirty="0">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oMath>
                    </m:oMathPara>
                  </a14:m>
                  <a:endParaRPr lang="zh-CN" altLang="en-US"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5</m:t>
                            </m:r>
                          </m:sub>
                        </m:sSub>
                      </m:oMath>
                    </m:oMathPara>
                  </a14:m>
                  <a:endParaRPr lang="zh-CN" altLang="en-US"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6</m:t>
                            </m:r>
                          </m:sub>
                        </m:sSub>
                      </m:oMath>
                    </m:oMathPara>
                  </a14:m>
                  <a:endParaRPr lang="zh-CN" altLang="en-US"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3</m:t>
                            </m:r>
                          </m:sub>
                        </m:sSub>
                      </m:oMath>
                    </m:oMathPara>
                  </a14:m>
                  <a:endParaRPr lang="zh-CN" altLang="en-US"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26" name="箭头: 下 25"/>
          <p:cNvSpPr/>
          <p:nvPr/>
        </p:nvSpPr>
        <p:spPr>
          <a:xfrm rot="10800000">
            <a:off x="9511779" y="5582558"/>
            <a:ext cx="136205" cy="29679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27" name="矩形 26"/>
          <p:cNvSpPr/>
          <p:nvPr/>
        </p:nvSpPr>
        <p:spPr>
          <a:xfrm>
            <a:off x="9224755" y="4989822"/>
            <a:ext cx="574048"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8" name="矩形 27"/>
              <p:cNvSpPr/>
              <p:nvPr/>
            </p:nvSpPr>
            <p:spPr>
              <a:xfrm>
                <a:off x="868869" y="1476508"/>
                <a:ext cx="46160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𝑑</m:t>
                          </m:r>
                        </m:sub>
                      </m:sSub>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868869" y="1476508"/>
                <a:ext cx="461601" cy="369332"/>
              </a:xfrm>
              <a:prstGeom prst="rect">
                <a:avLst/>
              </a:prstGeom>
              <a:blipFill rotWithShape="1">
                <a:blip r:embed="rId15"/>
                <a:stretch>
                  <a:fillRect l="-41" t="-36" r="31"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8419488" y="4350342"/>
                <a:ext cx="584198" cy="45608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0</m:t>
                          </m:r>
                        </m:num>
                        <m:den>
                          <m:r>
                            <a:rPr lang="en-US" altLang="zh-CN" i="1">
                              <a:latin typeface="Cambria Math" panose="02040503050406030204" pitchFamily="18" charset="0"/>
                              <a:ea typeface="黑体" panose="02010609060101010101" pitchFamily="49" charset="-122"/>
                            </a:rPr>
                            <m:t>0</m:t>
                          </m:r>
                        </m:den>
                      </m:f>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8419488" y="4350342"/>
                <a:ext cx="584198" cy="456087"/>
              </a:xfrm>
              <a:prstGeom prst="rect">
                <a:avLst/>
              </a:prstGeom>
              <a:blipFill rotWithShape="1">
                <a:blip r:embed="rId16"/>
                <a:stretch>
                  <a:fillRect l="-4" t="-130" r="4" b="25"/>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grpSp>
        <p:nvGrpSpPr>
          <p:cNvPr id="3" name="组合 2"/>
          <p:cNvGrpSpPr/>
          <p:nvPr/>
        </p:nvGrpSpPr>
        <p:grpSpPr>
          <a:xfrm>
            <a:off x="8613396" y="4074962"/>
            <a:ext cx="2700334" cy="2380564"/>
            <a:chOff x="8158160" y="4067172"/>
            <a:chExt cx="1971676" cy="1971668"/>
          </a:xfrm>
        </p:grpSpPr>
        <mc:AlternateContent xmlns:mc="http://schemas.openxmlformats.org/markup-compatibility/2006">
          <mc:Choice xmlns:a14="http://schemas.microsoft.com/office/drawing/2010/main" Requires="a14">
            <p:sp>
              <p:nvSpPr>
                <p:cNvPr id="4" name="矩形 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solidFill>
                                  <a:srgbClr val="FF0000"/>
                                </a:solidFill>
                                <a:latin typeface="Cambria Math" panose="02040503050406030204" pitchFamily="18" charset="0"/>
                                <a:ea typeface="黑体" panose="02010609060101010101" pitchFamily="49" charset="-122"/>
                              </a:rPr>
                              <m:t>0</m:t>
                            </m:r>
                            <m:r>
                              <a:rPr lang="en-US" altLang="zh-CN" sz="1600" b="0" i="1" smtClean="0">
                                <a:solidFill>
                                  <a:srgbClr val="FF0000"/>
                                </a:solidFill>
                                <a:latin typeface="Cambria Math" panose="02040503050406030204" pitchFamily="18" charset="0"/>
                                <a:ea typeface="黑体" panose="02010609060101010101" pitchFamily="49" charset="-122"/>
                              </a:rPr>
                              <m:t>.</m:t>
                            </m:r>
                            <m:r>
                              <a:rPr lang="en-US" altLang="zh-CN" sz="1600" b="0" i="1" smtClean="0">
                                <a:solidFill>
                                  <a:srgbClr val="FF0000"/>
                                </a:solidFill>
                                <a:latin typeface="Cambria Math" panose="02040503050406030204" pitchFamily="18" charset="0"/>
                                <a:ea typeface="黑体" panose="02010609060101010101" pitchFamily="49" charset="-122"/>
                              </a:rPr>
                              <m:t>199</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anose="02010609060101010101" pitchFamily="49" charset="-122"/>
                              </a:rPr>
                            </m:ctrlPr>
                          </m:fPr>
                          <m:num>
                            <m:r>
                              <a:rPr lang="en-US" altLang="zh-CN" sz="1600" b="0" i="1" smtClean="0">
                                <a:solidFill>
                                  <a:schemeClr val="tx1"/>
                                </a:solidFill>
                                <a:latin typeface="Cambria Math" panose="02040503050406030204" pitchFamily="18" charset="0"/>
                                <a:ea typeface="黑体" panose="02010609060101010101" pitchFamily="49" charset="-122"/>
                              </a:rPr>
                              <m:t>0</m:t>
                            </m:r>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199</m:t>
                            </m:r>
                          </m:num>
                          <m:den>
                            <m:r>
                              <a:rPr lang="en-US" altLang="zh-CN" sz="1600" i="1">
                                <a:solidFill>
                                  <a:schemeClr val="tx1"/>
                                </a:solidFill>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13" name="矩形 12"/>
          <p:cNvSpPr/>
          <p:nvPr/>
        </p:nvSpPr>
        <p:spPr>
          <a:xfrm>
            <a:off x="8746079" y="4144485"/>
            <a:ext cx="574048"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878271" y="3553770"/>
            <a:ext cx="6562725"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mc:Choice xmlns:a14="http://schemas.microsoft.com/office/drawing/2010/main" Requires="a14">
          <p:sp>
            <p:nvSpPr>
              <p:cNvPr id="16" name="矩形 15"/>
              <p:cNvSpPr/>
              <p:nvPr/>
            </p:nvSpPr>
            <p:spPr>
              <a:xfrm>
                <a:off x="332431" y="4696390"/>
                <a:ext cx="8401495" cy="1759136"/>
              </a:xfrm>
              <a:prstGeom prst="rect">
                <a:avLst/>
              </a:prstGeom>
            </p:spPr>
            <p:txBody>
              <a:bodyPr wrap="square">
                <a:spAutoFit/>
              </a:bodyPr>
              <a:lstStyle/>
              <a:p>
                <a:pPr>
                  <a:lnSpc>
                    <a:spcPct val="150000"/>
                  </a:lnSpc>
                </a:pPr>
                <a14:m>
                  <m:oMath xmlns:m="http://schemas.openxmlformats.org/officeDocument/2006/math">
                    <m:r>
                      <a:rPr lang="en-US" altLang="zh-CN" i="1" dirty="0" smtClean="0">
                        <a:latin typeface="Cambria Math" panose="02040503050406030204" pitchFamily="18" charset="0"/>
                        <a:ea typeface="黑体" panose="02010609060101010101" pitchFamily="49" charset="-122"/>
                      </a:rPr>
                      <m:t>𝑎</m:t>
                    </m:r>
                    <m:r>
                      <a:rPr lang="en-US" altLang="zh-CN" i="1" dirty="0" smtClean="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m:rPr>
                            <m:sty m:val="p"/>
                          </m:rPr>
                          <a:rPr lang="en-US" altLang="zh-CN" dirty="0">
                            <a:latin typeface="Cambria Math" panose="02040503050406030204" pitchFamily="18" charset="0"/>
                            <a:ea typeface="黑体" panose="02010609060101010101" pitchFamily="49" charset="-122"/>
                          </a:rPr>
                          <m:t>argmax</m:t>
                        </m:r>
                      </m:e>
                      <m:sub>
                        <m:sSup>
                          <m:sSupPr>
                            <m:ctrlPr>
                              <a:rPr lang="en-US" altLang="zh-CN" i="1" dirty="0">
                                <a:latin typeface="Cambria Math" panose="02040503050406030204" pitchFamily="18" charset="0"/>
                                <a:ea typeface="黑体" panose="02010609060101010101" pitchFamily="49" charset="-122"/>
                              </a:rPr>
                            </m:ctrlPr>
                          </m:sSupPr>
                          <m:e>
                            <m:r>
                              <a:rPr lang="en-US" altLang="zh-CN" i="1" dirty="0">
                                <a:latin typeface="Cambria Math" panose="02040503050406030204" pitchFamily="18" charset="0"/>
                                <a:ea typeface="黑体" panose="02010609060101010101" pitchFamily="49" charset="-122"/>
                              </a:rPr>
                              <m:t>𝑎</m:t>
                            </m:r>
                          </m:e>
                          <m:sup>
                            <m:r>
                              <a:rPr lang="en-US" altLang="zh-CN" i="1" dirty="0">
                                <a:latin typeface="Cambria Math" panose="02040503050406030204" pitchFamily="18" charset="0"/>
                                <a:ea typeface="黑体" panose="02010609060101010101" pitchFamily="49" charset="-122"/>
                              </a:rPr>
                              <m:t>′</m:t>
                            </m:r>
                          </m:sup>
                        </m:sSup>
                      </m:sub>
                    </m:sSub>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𝑞</m:t>
                        </m:r>
                      </m:e>
                      <m:sub>
                        <m:r>
                          <a:rPr lang="en-US" altLang="zh-CN" i="1" dirty="0">
                            <a:latin typeface="Cambria Math" panose="02040503050406030204" pitchFamily="18" charset="0"/>
                            <a:ea typeface="黑体" panose="02010609060101010101" pitchFamily="49" charset="-122"/>
                          </a:rPr>
                          <m:t>𝜋</m:t>
                        </m:r>
                      </m:sub>
                    </m:sSub>
                    <m:r>
                      <a:rPr lang="en-US" altLang="zh-CN" i="1" dirty="0" smtClean="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𝑠</m:t>
                        </m:r>
                      </m:e>
                      <m:sub>
                        <m:r>
                          <a:rPr lang="en-US" altLang="zh-CN" b="0" i="1" dirty="0" smtClean="0">
                            <a:latin typeface="Cambria Math" panose="02040503050406030204" pitchFamily="18" charset="0"/>
                            <a:ea typeface="黑体" panose="02010609060101010101" pitchFamily="49" charset="-122"/>
                          </a:rPr>
                          <m:t>4</m:t>
                        </m:r>
                      </m:sub>
                    </m:sSub>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𝑎</m:t>
                    </m:r>
                    <m:r>
                      <a:rPr lang="en-US" altLang="zh-CN" i="1" dirty="0">
                        <a:latin typeface="Cambria Math" panose="02040503050406030204" pitchFamily="18" charset="0"/>
                        <a:ea typeface="黑体" panose="02010609060101010101" pitchFamily="49" charset="-122"/>
                      </a:rPr>
                      <m:t>′)=</m:t>
                    </m:r>
                    <m:r>
                      <a:rPr lang="zh-CN" altLang="en-US" i="1" dirty="0">
                        <a:latin typeface="Cambria Math" panose="02040503050406030204" pitchFamily="18" charset="0"/>
                        <a:ea typeface="黑体" panose="02010609060101010101" pitchFamily="49" charset="-122"/>
                      </a:rPr>
                      <m:t>上</m:t>
                    </m:r>
                  </m:oMath>
                </a14:m>
                <a:r>
                  <a:rPr lang="en-US" altLang="zh-CN" dirty="0">
                    <a:ea typeface="黑体" panose="02010609060101010101" pitchFamily="49" charset="-122"/>
                  </a:rPr>
                  <a:t> </a:t>
                </a:r>
                <a:endParaRPr lang="en-US" altLang="zh-CN" dirty="0">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anose="02010609060101010101" pitchFamily="49" charset="-122"/>
                      </a:rPr>
                      <m:t>𝑅</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oMath>
                </a14:m>
                <a:r>
                  <a:rPr lang="zh-CN" altLang="en-US" i="1" dirty="0">
                    <a:latin typeface="Cambria Math" panose="02040503050406030204" pitchFamily="18" charset="0"/>
                    <a:ea typeface="黑体" panose="02010609060101010101" pitchFamily="49" charset="-122"/>
                  </a:rPr>
                  <a:t>，</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a14:m>
                <a:r>
                  <a:rPr lang="en-US" altLang="zh-CN" dirty="0">
                    <a:ea typeface="黑体" panose="02010609060101010101" pitchFamily="49" charset="-122"/>
                  </a:rPr>
                  <a:t> </a:t>
                </a:r>
                <a:endParaRPr lang="en-US" altLang="zh-CN" dirty="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2</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5</m:t>
                      </m:r>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99</m:t>
                          </m:r>
                          <m:r>
                            <a:rPr lang="en-US" altLang="zh-CN" i="1">
                              <a:latin typeface="Cambria Math" panose="02040503050406030204" pitchFamily="18" charset="0"/>
                              <a:ea typeface="黑体" panose="02010609060101010101" pitchFamily="49" charset="-122"/>
                            </a:rPr>
                            <m:t>×</m:t>
                          </m:r>
                          <m:func>
                            <m:funcPr>
                              <m:ctrlPr>
                                <a:rPr lang="en-US" altLang="zh-CN" i="1">
                                  <a:latin typeface="Cambria Math" panose="02040503050406030204" pitchFamily="18" charset="0"/>
                                  <a:ea typeface="黑体" panose="02010609060101010101" pitchFamily="49" charset="-122"/>
                                </a:rPr>
                              </m:ctrlPr>
                            </m:funcPr>
                            <m:fName>
                              <m:r>
                                <m:rPr>
                                  <m:sty m:val="p"/>
                                </m:rPr>
                                <a:rPr lang="en-US" altLang="zh-CN">
                                  <a:latin typeface="Cambria Math" panose="02040503050406030204" pitchFamily="18" charset="0"/>
                                  <a:ea typeface="黑体" panose="02010609060101010101" pitchFamily="49" charset="-122"/>
                                </a:rPr>
                                <m:t>max</m:t>
                              </m:r>
                            </m:fName>
                            <m:e>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2</m:t>
                                  </m:r>
                                </m:e>
                              </m:d>
                            </m:e>
                          </m:func>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2</m:t>
                          </m:r>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199</m:t>
                      </m:r>
                    </m:oMath>
                  </m:oMathPara>
                </a14:m>
                <a:endParaRPr lang="en-US" altLang="zh-CN" dirty="0">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a14:m>
                <a:r>
                  <a:rPr lang="en-US" altLang="zh-CN" dirty="0">
                    <a:ea typeface="黑体" panose="02010609060101010101" pitchFamily="49" charset="-122"/>
                  </a:rPr>
                  <a:t> </a:t>
                </a:r>
                <a:endParaRPr lang="en-US" altLang="zh-CN" dirty="0">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332431" y="4696390"/>
                <a:ext cx="8401495" cy="1759136"/>
              </a:xfrm>
              <a:prstGeom prst="rect">
                <a:avLst/>
              </a:prstGeom>
              <a:blipFill rotWithShape="1">
                <a:blip r:embed="rId5"/>
                <a:stretch>
                  <a:fillRect l="-4" t="-32" r="2" b="7"/>
                </a:stretch>
              </a:blipFill>
            </p:spPr>
            <p:txBody>
              <a:bodyPr/>
              <a:lstStyle/>
              <a:p>
                <a:r>
                  <a:rPr lang="zh-CN" altLang="en-US">
                    <a:noFill/>
                  </a:rPr>
                  <a:t> </a:t>
                </a:r>
              </a:p>
            </p:txBody>
          </p:sp>
        </mc:Fallback>
      </mc:AlternateContent>
      <p:grpSp>
        <p:nvGrpSpPr>
          <p:cNvPr id="17" name="组合 16"/>
          <p:cNvGrpSpPr/>
          <p:nvPr/>
        </p:nvGrpSpPr>
        <p:grpSpPr>
          <a:xfrm>
            <a:off x="1431605" y="1332562"/>
            <a:ext cx="1971676" cy="1971668"/>
            <a:chOff x="8158160" y="4067172"/>
            <a:chExt cx="1971676" cy="1971668"/>
          </a:xfrm>
        </p:grpSpPr>
        <mc:AlternateContent xmlns:mc="http://schemas.openxmlformats.org/markup-compatibility/2006">
          <mc:Choice xmlns:a14="http://schemas.microsoft.com/office/drawing/2010/main" Requires="a14">
            <p:sp>
              <p:nvSpPr>
                <p:cNvPr id="18" name="矩形 17"/>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m:oMathPara>
                  </a14:m>
                  <a:endParaRPr lang="zh-CN" altLang="en-US" dirty="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8</m:t>
                            </m:r>
                          </m:sub>
                        </m:sSub>
                      </m:oMath>
                    </m:oMathPara>
                  </a14:m>
                  <a:endParaRPr lang="zh-CN" altLang="en-US" dirty="0">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oMath>
                    </m:oMathPara>
                  </a14:m>
                  <a:endParaRPr lang="zh-CN" altLang="en-US"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oMath>
                    </m:oMathPara>
                  </a14:m>
                  <a:endParaRPr lang="zh-CN" altLang="en-US"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5</m:t>
                            </m:r>
                          </m:sub>
                        </m:sSub>
                      </m:oMath>
                    </m:oMathPara>
                  </a14:m>
                  <a:endParaRPr lang="zh-CN" altLang="en-US"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6</m:t>
                            </m:r>
                          </m:sub>
                        </m:sSub>
                      </m:oMath>
                    </m:oMathPara>
                  </a14:m>
                  <a:endParaRPr lang="zh-CN" altLang="en-US"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3</m:t>
                            </m:r>
                          </m:sub>
                        </m:sSub>
                      </m:oMath>
                    </m:oMathPara>
                  </a14:m>
                  <a:endParaRPr lang="zh-CN" altLang="en-US" dirty="0">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27" name="箭头: 下 26"/>
          <p:cNvSpPr/>
          <p:nvPr/>
        </p:nvSpPr>
        <p:spPr>
          <a:xfrm rot="10800000">
            <a:off x="8965000" y="4751948"/>
            <a:ext cx="136205" cy="29679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8" name="矩形 27"/>
              <p:cNvSpPr/>
              <p:nvPr/>
            </p:nvSpPr>
            <p:spPr>
              <a:xfrm>
                <a:off x="868869" y="1476508"/>
                <a:ext cx="46160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𝑑</m:t>
                          </m:r>
                        </m:sub>
                      </m:sSub>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868869" y="1476508"/>
                <a:ext cx="461601" cy="369332"/>
              </a:xfrm>
              <a:prstGeom prst="rect">
                <a:avLst/>
              </a:prstGeom>
              <a:blipFill rotWithShape="1">
                <a:blip r:embed="rId15"/>
                <a:stretch>
                  <a:fillRect l="-41" t="-36" r="31"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7908863" y="4302842"/>
                <a:ext cx="538930" cy="4156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7908863" y="4302842"/>
                <a:ext cx="538930" cy="415691"/>
              </a:xfrm>
              <a:prstGeom prst="rect">
                <a:avLst/>
              </a:prstGeom>
              <a:blipFill rotWithShape="1">
                <a:blip r:embed="rId16"/>
                <a:stretch>
                  <a:fillRect l="-106" t="-20" r="72"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4602546" y="951859"/>
                <a:ext cx="7351329" cy="3029868"/>
              </a:xfrm>
              <a:prstGeom prst="rect">
                <a:avLst/>
              </a:prstGeom>
              <a:noFill/>
              <a:ln>
                <a:solidFill>
                  <a:schemeClr val="tx1"/>
                </a:solidFill>
              </a:ln>
            </p:spPr>
            <p:txBody>
              <a:bodyPr wrap="square" rtlCol="0">
                <a:spAutoFit/>
              </a:bodyPr>
              <a:lstStyle/>
              <a:p>
                <a:r>
                  <a:rPr lang="zh-CN" altLang="en-US" dirty="0">
                    <a:solidFill>
                      <a:schemeClr val="tx1"/>
                    </a:solidFill>
                    <a:ea typeface="黑体" panose="02010609060101010101" pitchFamily="49" charset="-122"/>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ea typeface="黑体" panose="02010609060101010101" pitchFamily="49" charset="-122"/>
                  </a:rPr>
                  <a:t>函数</a:t>
                </a:r>
                <a:endParaRPr lang="en-US" altLang="zh-CN" dirty="0">
                  <a:solidFill>
                    <a:schemeClr val="tx1"/>
                  </a:solidFill>
                  <a:ea typeface="黑体" panose="02010609060101010101" pitchFamily="49" charset="-122"/>
                </a:endParaRPr>
              </a:p>
              <a:p>
                <a:r>
                  <a:rPr lang="zh-CN" altLang="en-US" dirty="0">
                    <a:solidFill>
                      <a:schemeClr val="tx1"/>
                    </a:solidFill>
                    <a:ea typeface="黑体" panose="02010609060101010101" pitchFamily="49" charset="-122"/>
                  </a:rPr>
                  <a:t>循环</a:t>
                </a:r>
                <a:endParaRPr lang="en-US" altLang="zh-CN" dirty="0">
                  <a:solidFill>
                    <a:schemeClr val="tx1"/>
                  </a:solidFill>
                  <a:ea typeface="黑体" panose="02010609060101010101" pitchFamily="49" charset="-122"/>
                </a:endParaRPr>
              </a:p>
              <a:p>
                <a:r>
                  <a:rPr lang="en-US" altLang="zh-CN" dirty="0">
                    <a:solidFill>
                      <a:schemeClr val="tx1"/>
                    </a:solidFill>
                    <a:ea typeface="黑体" panose="02010609060101010101" pitchFamily="49" charset="-122"/>
                  </a:rPr>
                  <a:t>        </a:t>
                </a:r>
                <a:r>
                  <a:rPr lang="zh-CN" altLang="en-US" dirty="0">
                    <a:solidFill>
                      <a:schemeClr val="tx1"/>
                    </a:solidFill>
                    <a:ea typeface="黑体" panose="02010609060101010101" pitchFamily="49" charset="-122"/>
                  </a:rPr>
                  <a:t>初始化</a:t>
                </a:r>
                <a:r>
                  <a:rPr lang="en-US" altLang="zh-CN" dirty="0">
                    <a:solidFill>
                      <a:schemeClr val="tx1"/>
                    </a:solidFill>
                    <a:ea typeface="黑体" panose="02010609060101010101" pitchFamily="49" charset="-122"/>
                  </a:rPr>
                  <a:t>s</a:t>
                </a:r>
                <a:r>
                  <a:rPr lang="zh-CN" altLang="en-US" dirty="0">
                    <a:solidFill>
                      <a:schemeClr val="tx1"/>
                    </a:solidFill>
                    <a:ea typeface="黑体" panose="02010609060101010101" pitchFamily="49" charset="-122"/>
                  </a:rPr>
                  <a:t>为初始状态</a:t>
                </a:r>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14:m>
                  <m:oMath xmlns:m="http://schemas.openxmlformats.org/officeDocument/2006/math">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m:rPr>
                            <m:sty m:val="p"/>
                          </m:rPr>
                          <a:rPr lang="en-US" altLang="zh-CN" b="0" i="0" dirty="0" smtClean="0">
                            <a:solidFill>
                              <a:srgbClr val="FF0000"/>
                            </a:solidFill>
                            <a:latin typeface="Cambria Math" panose="02040503050406030204" pitchFamily="18" charset="0"/>
                            <a:ea typeface="黑体" panose="02010609060101010101" pitchFamily="49" charset="-122"/>
                          </a:rPr>
                          <m:t>argmax</m:t>
                        </m:r>
                      </m:e>
                      <m:sub>
                        <m:sSup>
                          <m:sSupPr>
                            <m:ctrlPr>
                              <a:rPr lang="en-US" altLang="zh-CN" b="0" i="1" dirty="0" smtClean="0">
                                <a:solidFill>
                                  <a:srgbClr val="FF0000"/>
                                </a:solidFill>
                                <a:latin typeface="Cambria Math" panose="02040503050406030204" pitchFamily="18" charset="0"/>
                                <a:ea typeface="黑体" panose="02010609060101010101" pitchFamily="49" charset="-122"/>
                              </a:rPr>
                            </m:ctrlPr>
                          </m:sSupPr>
                          <m:e>
                            <m:r>
                              <a:rPr lang="en-US" altLang="zh-CN" b="0" i="1" dirty="0" smtClean="0">
                                <a:solidFill>
                                  <a:srgbClr val="FF0000"/>
                                </a:solidFill>
                                <a:latin typeface="Cambria Math" panose="02040503050406030204" pitchFamily="18" charset="0"/>
                                <a:ea typeface="黑体" panose="02010609060101010101" pitchFamily="49" charset="-122"/>
                              </a:rPr>
                              <m:t>𝑎</m:t>
                            </m:r>
                          </m:e>
                          <m:sup>
                            <m:r>
                              <a:rPr lang="en-US" altLang="zh-CN" b="0" i="1" dirty="0" smtClean="0">
                                <a:solidFill>
                                  <a:srgbClr val="FF0000"/>
                                </a:solidFill>
                                <a:latin typeface="Cambria Math" panose="02040503050406030204" pitchFamily="18" charset="0"/>
                                <a:ea typeface="黑体" panose="02010609060101010101" pitchFamily="49" charset="-122"/>
                              </a:rPr>
                              <m:t>′</m:t>
                            </m:r>
                          </m:sup>
                        </m:sSup>
                      </m:sub>
                    </m:sSub>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a:rPr lang="en-US" altLang="zh-CN" b="0" i="1" dirty="0" smtClean="0">
                            <a:solidFill>
                              <a:srgbClr val="FF0000"/>
                            </a:solidFill>
                            <a:latin typeface="Cambria Math" panose="02040503050406030204" pitchFamily="18" charset="0"/>
                            <a:ea typeface="黑体" panose="02010609060101010101" pitchFamily="49" charset="-122"/>
                          </a:rPr>
                          <m:t>𝑞</m:t>
                        </m:r>
                      </m:e>
                      <m:sub>
                        <m:r>
                          <a:rPr lang="en-US" altLang="zh-CN" b="0" i="1" dirty="0" smtClean="0">
                            <a:solidFill>
                              <a:srgbClr val="FF0000"/>
                            </a:solidFill>
                            <a:latin typeface="Cambria Math" panose="02040503050406030204" pitchFamily="18" charset="0"/>
                            <a:ea typeface="黑体" panose="02010609060101010101" pitchFamily="49" charset="-122"/>
                          </a:rPr>
                          <m:t>𝜋</m:t>
                        </m:r>
                      </m:sub>
                    </m:sSub>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𝑠</m:t>
                    </m:r>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oMath>
                </a14:m>
                <a:endParaRPr lang="en-US" altLang="zh-CN" dirty="0">
                  <a:solidFill>
                    <a:schemeClr val="tx1"/>
                  </a:solidFill>
                  <a:ea typeface="黑体" panose="02010609060101010101" pitchFamily="49" charset="-122"/>
                </a:endParaRPr>
              </a:p>
              <a:p>
                <a:r>
                  <a:rPr lang="en-US" altLang="zh-CN" dirty="0">
                    <a:solidFill>
                      <a:srgbClr val="FF0000"/>
                    </a:solidFill>
                    <a:ea typeface="黑体" panose="02010609060101010101" pitchFamily="49" charset="-122"/>
                  </a:rPr>
                  <a:t>                </a:t>
                </a:r>
                <a:r>
                  <a:rPr lang="zh-CN" altLang="en-US" dirty="0">
                    <a:solidFill>
                      <a:srgbClr val="FF0000"/>
                    </a:solidFill>
                    <a:ea typeface="黑体" panose="02010609060101010101" pitchFamily="49" charset="-122"/>
                  </a:rPr>
                  <a:t>执行动作</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𝑎</m:t>
                    </m:r>
                  </m:oMath>
                </a14:m>
                <a:r>
                  <a:rPr lang="zh-CN" altLang="en-US" dirty="0">
                    <a:solidFill>
                      <a:srgbClr val="FF0000"/>
                    </a:solidFill>
                    <a:ea typeface="黑体" panose="02010609060101010101" pitchFamily="49" charset="-122"/>
                  </a:rPr>
                  <a:t>，观察奖励</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𝑅</m:t>
                    </m:r>
                  </m:oMath>
                </a14:m>
                <a:r>
                  <a:rPr lang="zh-CN" altLang="en-US" dirty="0">
                    <a:solidFill>
                      <a:srgbClr val="FF0000"/>
                    </a:solidFill>
                    <a:ea typeface="黑体" panose="02010609060101010101" pitchFamily="49" charset="-122"/>
                  </a:rPr>
                  <a:t>和下一个状态</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zh-CN" altLang="en-US" dirty="0">
                    <a:solidFill>
                      <a:srgbClr val="FF0000"/>
                    </a:solidFill>
                    <a:ea typeface="黑体" panose="02010609060101010101" pitchFamily="49" charset="-122"/>
                  </a:rPr>
                  <a:t>                更新</a:t>
                </a:r>
                <a14:m>
                  <m:oMath xmlns:m="http://schemas.openxmlformats.org/officeDocument/2006/math">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𝛼</m:t>
                    </m:r>
                    <m:d>
                      <m:dPr>
                        <m:begChr m:val="["/>
                        <m:endChr m:val="]"/>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𝑅</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𝛾</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 </m:t>
                            </m:r>
                            <m:limLow>
                              <m:limLowPr>
                                <m:ctrlPr>
                                  <a:rPr lang="en-US" altLang="zh-CN" b="0" i="1" smtClean="0">
                                    <a:solidFill>
                                      <a:srgbClr val="FF0000"/>
                                    </a:solidFill>
                                    <a:latin typeface="Cambria Math" panose="02040503050406030204" pitchFamily="18" charset="0"/>
                                    <a:ea typeface="黑体" panose="02010609060101010101" pitchFamily="49" charset="-122"/>
                                  </a:rPr>
                                </m:ctrlPr>
                              </m:limLowPr>
                              <m:e>
                                <m:r>
                                  <m:rPr>
                                    <m:sty m:val="p"/>
                                  </m:rPr>
                                  <a:rPr lang="en-US" altLang="zh-CN" b="0" i="0" smtClean="0">
                                    <a:solidFill>
                                      <a:srgbClr val="FF0000"/>
                                    </a:solidFill>
                                    <a:latin typeface="Cambria Math" panose="02040503050406030204" pitchFamily="18" charset="0"/>
                                    <a:ea typeface="黑体" panose="02010609060101010101" pitchFamily="49" charset="-122"/>
                                  </a:rPr>
                                  <m:t>max</m:t>
                                </m:r>
                              </m:e>
                              <m:lim>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𝑎</m:t>
                                    </m:r>
                                  </m:e>
                                  <m:sup>
                                    <m:r>
                                      <a:rPr lang="en-US" altLang="zh-CN" b="0" i="1" smtClean="0">
                                        <a:solidFill>
                                          <a:srgbClr val="FF0000"/>
                                        </a:solidFill>
                                        <a:latin typeface="Cambria Math" panose="02040503050406030204" pitchFamily="18" charset="0"/>
                                        <a:ea typeface="黑体" panose="02010609060101010101" pitchFamily="49" charset="-122"/>
                                      </a:rPr>
                                      <m:t>′</m:t>
                                    </m:r>
                                  </m:sup>
                                </m:sSup>
                              </m:lim>
                            </m:limLow>
                            <m:r>
                              <a:rPr lang="en-US" altLang="zh-CN" b="0" i="1" smtClean="0">
                                <a:solidFill>
                                  <a:srgbClr val="FF0000"/>
                                </a:solidFill>
                                <a:latin typeface="Cambria Math" panose="02040503050406030204" pitchFamily="18" charset="0"/>
                                <a:ea typeface="黑体" panose="02010609060101010101" pitchFamily="49" charset="-122"/>
                              </a:rPr>
                              <m:t> </m:t>
                            </m:r>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𝑠</m:t>
                                </m:r>
                              </m:e>
                              <m:sup>
                                <m:r>
                                  <a:rPr lang="en-US" altLang="zh-CN" b="0" i="1" smtClean="0">
                                    <a:solidFill>
                                      <a:srgbClr val="FF0000"/>
                                    </a:solidFill>
                                    <a:latin typeface="Cambria Math" panose="02040503050406030204" pitchFamily="18" charset="0"/>
                                    <a:ea typeface="黑体" panose="02010609060101010101" pitchFamily="49" charset="-122"/>
                                  </a:rPr>
                                  <m:t>′</m:t>
                                </m:r>
                              </m:sup>
                            </m:sSup>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r>
                              <a:rPr lang="en-US" altLang="zh-CN" b="0" i="1" smtClean="0">
                                <a:solidFill>
                                  <a:srgbClr val="FF0000"/>
                                </a:solidFill>
                                <a:latin typeface="Cambria Math" panose="02040503050406030204" pitchFamily="18" charset="0"/>
                                <a:ea typeface="黑体" panose="02010609060101010101" pitchFamily="49" charset="-122"/>
                              </a:rPr>
                              <m:t>′</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e>
                    </m:d>
                  </m:oMath>
                </a14:m>
                <a:endParaRPr lang="en-US" altLang="zh-CN" b="0" dirty="0">
                  <a:solidFill>
                    <a:srgbClr val="FF0000"/>
                  </a:solidFill>
                  <a:ea typeface="黑体" panose="02010609060101010101" pitchFamily="49" charset="-122"/>
                </a:endParaRPr>
              </a:p>
              <a:p>
                <a:r>
                  <a:rPr lang="en-US" altLang="zh-CN" dirty="0">
                    <a:solidFill>
                      <a:srgbClr val="FF0000"/>
                    </a:solidFill>
                    <a:ea typeface="黑体" panose="02010609060101010101" pitchFamily="49" charset="-122"/>
                  </a:rPr>
                  <a:t>                </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ea typeface="黑体" panose="02010609060101010101" pitchFamily="49" charset="-122"/>
                  </a:rPr>
                  <a:t>是终止状态</a:t>
                </a:r>
                <a:endParaRPr lang="en-US" altLang="zh-CN" dirty="0">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4602546" y="951859"/>
                <a:ext cx="7351329" cy="3029868"/>
              </a:xfrm>
              <a:prstGeom prst="rect">
                <a:avLst/>
              </a:prstGeom>
              <a:blipFill rotWithShape="1">
                <a:blip r:embed="rId17"/>
                <a:stretch>
                  <a:fillRect l="-70" t="-167" r="-60" b="-138"/>
                </a:stretch>
              </a:blipFill>
              <a:ln>
                <a:solidFill>
                  <a:schemeClr val="tx1"/>
                </a:solidFill>
              </a:ln>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sp>
        <p:nvSpPr>
          <p:cNvPr id="15" name="矩形 14"/>
          <p:cNvSpPr/>
          <p:nvPr/>
        </p:nvSpPr>
        <p:spPr>
          <a:xfrm>
            <a:off x="878271" y="3553770"/>
            <a:ext cx="6562725"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p:grpSp>
        <p:nvGrpSpPr>
          <p:cNvPr id="17" name="组合 16"/>
          <p:cNvGrpSpPr/>
          <p:nvPr/>
        </p:nvGrpSpPr>
        <p:grpSpPr>
          <a:xfrm>
            <a:off x="1431605" y="1332562"/>
            <a:ext cx="1971676" cy="1971668"/>
            <a:chOff x="8158160" y="4067172"/>
            <a:chExt cx="1971676" cy="1971668"/>
          </a:xfrm>
        </p:grpSpPr>
        <mc:AlternateContent xmlns:mc="http://schemas.openxmlformats.org/markup-compatibility/2006">
          <mc:Choice xmlns:a14="http://schemas.microsoft.com/office/drawing/2010/main" Requires="a14">
            <p:sp>
              <p:nvSpPr>
                <p:cNvPr id="18" name="矩形 17"/>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7</m:t>
                            </m:r>
                          </m:sub>
                        </m:sSub>
                      </m:oMath>
                    </m:oMathPara>
                  </a14:m>
                  <a:endParaRPr lang="zh-CN" altLang="en-US" dirty="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8</m:t>
                            </m:r>
                          </m:sub>
                        </m:sSub>
                      </m:oMath>
                    </m:oMathPara>
                  </a14:m>
                  <a:endParaRPr lang="zh-CN" altLang="en-US" dirty="0">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oMath>
                    </m:oMathPara>
                  </a14:m>
                  <a:endParaRPr lang="zh-CN" altLang="en-US" dirty="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4</m:t>
                            </m:r>
                          </m:sub>
                        </m:sSub>
                      </m:oMath>
                    </m:oMathPara>
                  </a14:m>
                  <a:endParaRPr lang="zh-CN" altLang="en-US" dirty="0">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5</m:t>
                            </m:r>
                          </m:sub>
                        </m:sSub>
                      </m:oMath>
                    </m:oMathPara>
                  </a14:m>
                  <a:endParaRPr lang="zh-CN" altLang="en-US" dirty="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6</m:t>
                            </m:r>
                          </m:sub>
                        </m:sSub>
                      </m:oMath>
                    </m:oMathPara>
                  </a14:m>
                  <a:endParaRPr lang="zh-CN" altLang="en-US" dirty="0">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3</m:t>
                            </m:r>
                          </m:sub>
                        </m:sSub>
                      </m:oMath>
                    </m:oMathPara>
                  </a14:m>
                  <a:endParaRPr lang="zh-CN" altLang="en-US" dirty="0">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8" name="矩形 27"/>
              <p:cNvSpPr/>
              <p:nvPr/>
            </p:nvSpPr>
            <p:spPr>
              <a:xfrm>
                <a:off x="868869" y="1476508"/>
                <a:ext cx="46160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𝑑</m:t>
                          </m:r>
                        </m:sub>
                      </m:sSub>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868869" y="1476508"/>
                <a:ext cx="461601" cy="369332"/>
              </a:xfrm>
              <a:prstGeom prst="rect">
                <a:avLst/>
              </a:prstGeom>
              <a:blipFill rotWithShape="1">
                <a:blip r:embed="rId10"/>
                <a:stretch>
                  <a:fillRect l="-41" t="-36" r="31" b="1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4602546" y="951859"/>
                <a:ext cx="7351329" cy="3029868"/>
              </a:xfrm>
              <a:prstGeom prst="rect">
                <a:avLst/>
              </a:prstGeom>
              <a:noFill/>
              <a:ln>
                <a:solidFill>
                  <a:schemeClr val="tx1"/>
                </a:solidFill>
              </a:ln>
            </p:spPr>
            <p:txBody>
              <a:bodyPr wrap="square" rtlCol="0">
                <a:spAutoFit/>
              </a:bodyPr>
              <a:lstStyle/>
              <a:p>
                <a:r>
                  <a:rPr lang="zh-CN" altLang="en-US" dirty="0">
                    <a:solidFill>
                      <a:schemeClr val="tx1"/>
                    </a:solidFill>
                    <a:ea typeface="黑体" panose="02010609060101010101" pitchFamily="49" charset="-122"/>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ea typeface="黑体" panose="02010609060101010101" pitchFamily="49" charset="-122"/>
                  </a:rPr>
                  <a:t>函数</a:t>
                </a:r>
                <a:endParaRPr lang="en-US" altLang="zh-CN" dirty="0">
                  <a:solidFill>
                    <a:schemeClr val="tx1"/>
                  </a:solidFill>
                  <a:ea typeface="黑体" panose="02010609060101010101" pitchFamily="49" charset="-122"/>
                </a:endParaRPr>
              </a:p>
              <a:p>
                <a:r>
                  <a:rPr lang="zh-CN" altLang="en-US" dirty="0">
                    <a:solidFill>
                      <a:schemeClr val="tx1"/>
                    </a:solidFill>
                    <a:ea typeface="黑体" panose="02010609060101010101" pitchFamily="49" charset="-122"/>
                  </a:rPr>
                  <a:t>循环</a:t>
                </a:r>
                <a:endParaRPr lang="en-US" altLang="zh-CN" dirty="0">
                  <a:solidFill>
                    <a:schemeClr val="tx1"/>
                  </a:solidFill>
                  <a:ea typeface="黑体" panose="02010609060101010101" pitchFamily="49" charset="-122"/>
                </a:endParaRPr>
              </a:p>
              <a:p>
                <a:r>
                  <a:rPr lang="en-US" altLang="zh-CN" dirty="0">
                    <a:solidFill>
                      <a:schemeClr val="tx1"/>
                    </a:solidFill>
                    <a:ea typeface="黑体" panose="02010609060101010101" pitchFamily="49" charset="-122"/>
                  </a:rPr>
                  <a:t>        </a:t>
                </a:r>
                <a:r>
                  <a:rPr lang="zh-CN" altLang="en-US" dirty="0">
                    <a:solidFill>
                      <a:schemeClr val="tx1"/>
                    </a:solidFill>
                    <a:ea typeface="黑体" panose="02010609060101010101" pitchFamily="49" charset="-122"/>
                  </a:rPr>
                  <a:t>初始化</a:t>
                </a:r>
                <a:r>
                  <a:rPr lang="en-US" altLang="zh-CN" dirty="0">
                    <a:solidFill>
                      <a:schemeClr val="tx1"/>
                    </a:solidFill>
                    <a:ea typeface="黑体" panose="02010609060101010101" pitchFamily="49" charset="-122"/>
                  </a:rPr>
                  <a:t>s</a:t>
                </a:r>
                <a:r>
                  <a:rPr lang="zh-CN" altLang="en-US" dirty="0">
                    <a:solidFill>
                      <a:schemeClr val="tx1"/>
                    </a:solidFill>
                    <a:ea typeface="黑体" panose="02010609060101010101" pitchFamily="49" charset="-122"/>
                  </a:rPr>
                  <a:t>为初始状态</a:t>
                </a:r>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14:m>
                  <m:oMath xmlns:m="http://schemas.openxmlformats.org/officeDocument/2006/math">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m:rPr>
                            <m:sty m:val="p"/>
                          </m:rPr>
                          <a:rPr lang="en-US" altLang="zh-CN" b="0" i="0" dirty="0" smtClean="0">
                            <a:solidFill>
                              <a:srgbClr val="FF0000"/>
                            </a:solidFill>
                            <a:latin typeface="Cambria Math" panose="02040503050406030204" pitchFamily="18" charset="0"/>
                            <a:ea typeface="黑体" panose="02010609060101010101" pitchFamily="49" charset="-122"/>
                          </a:rPr>
                          <m:t>argmax</m:t>
                        </m:r>
                      </m:e>
                      <m:sub>
                        <m:sSup>
                          <m:sSupPr>
                            <m:ctrlPr>
                              <a:rPr lang="en-US" altLang="zh-CN" b="0" i="1" dirty="0" smtClean="0">
                                <a:solidFill>
                                  <a:srgbClr val="FF0000"/>
                                </a:solidFill>
                                <a:latin typeface="Cambria Math" panose="02040503050406030204" pitchFamily="18" charset="0"/>
                                <a:ea typeface="黑体" panose="02010609060101010101" pitchFamily="49" charset="-122"/>
                              </a:rPr>
                            </m:ctrlPr>
                          </m:sSupPr>
                          <m:e>
                            <m:r>
                              <a:rPr lang="en-US" altLang="zh-CN" b="0" i="1" dirty="0" smtClean="0">
                                <a:solidFill>
                                  <a:srgbClr val="FF0000"/>
                                </a:solidFill>
                                <a:latin typeface="Cambria Math" panose="02040503050406030204" pitchFamily="18" charset="0"/>
                                <a:ea typeface="黑体" panose="02010609060101010101" pitchFamily="49" charset="-122"/>
                              </a:rPr>
                              <m:t>𝑎</m:t>
                            </m:r>
                          </m:e>
                          <m:sup>
                            <m:r>
                              <a:rPr lang="en-US" altLang="zh-CN" b="0" i="1" dirty="0" smtClean="0">
                                <a:solidFill>
                                  <a:srgbClr val="FF0000"/>
                                </a:solidFill>
                                <a:latin typeface="Cambria Math" panose="02040503050406030204" pitchFamily="18" charset="0"/>
                                <a:ea typeface="黑体" panose="02010609060101010101" pitchFamily="49" charset="-122"/>
                              </a:rPr>
                              <m:t>′</m:t>
                            </m:r>
                          </m:sup>
                        </m:sSup>
                      </m:sub>
                    </m:sSub>
                    <m:sSub>
                      <m:sSubPr>
                        <m:ctrlPr>
                          <a:rPr lang="en-US" altLang="zh-CN" b="0" i="1" dirty="0" smtClean="0">
                            <a:solidFill>
                              <a:srgbClr val="FF0000"/>
                            </a:solidFill>
                            <a:latin typeface="Cambria Math" panose="02040503050406030204" pitchFamily="18" charset="0"/>
                            <a:ea typeface="黑体" panose="02010609060101010101" pitchFamily="49" charset="-122"/>
                          </a:rPr>
                        </m:ctrlPr>
                      </m:sSubPr>
                      <m:e>
                        <m:r>
                          <a:rPr lang="en-US" altLang="zh-CN" b="0" i="1" dirty="0" smtClean="0">
                            <a:solidFill>
                              <a:srgbClr val="FF0000"/>
                            </a:solidFill>
                            <a:latin typeface="Cambria Math" panose="02040503050406030204" pitchFamily="18" charset="0"/>
                            <a:ea typeface="黑体" panose="02010609060101010101" pitchFamily="49" charset="-122"/>
                          </a:rPr>
                          <m:t>𝑞</m:t>
                        </m:r>
                      </m:e>
                      <m:sub>
                        <m:r>
                          <a:rPr lang="en-US" altLang="zh-CN" b="0" i="1" dirty="0" smtClean="0">
                            <a:solidFill>
                              <a:srgbClr val="FF0000"/>
                            </a:solidFill>
                            <a:latin typeface="Cambria Math" panose="02040503050406030204" pitchFamily="18" charset="0"/>
                            <a:ea typeface="黑体" panose="02010609060101010101" pitchFamily="49" charset="-122"/>
                          </a:rPr>
                          <m:t>𝜋</m:t>
                        </m:r>
                      </m:sub>
                    </m:sSub>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𝑠</m:t>
                    </m:r>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oMath>
                </a14:m>
                <a:endParaRPr lang="en-US" altLang="zh-CN" dirty="0">
                  <a:solidFill>
                    <a:schemeClr val="tx1"/>
                  </a:solidFill>
                  <a:ea typeface="黑体" panose="02010609060101010101" pitchFamily="49" charset="-122"/>
                </a:endParaRPr>
              </a:p>
              <a:p>
                <a:r>
                  <a:rPr lang="en-US" altLang="zh-CN" dirty="0">
                    <a:solidFill>
                      <a:srgbClr val="FF0000"/>
                    </a:solidFill>
                    <a:ea typeface="黑体" panose="02010609060101010101" pitchFamily="49" charset="-122"/>
                  </a:rPr>
                  <a:t>                </a:t>
                </a:r>
                <a:r>
                  <a:rPr lang="zh-CN" altLang="en-US" dirty="0">
                    <a:solidFill>
                      <a:srgbClr val="FF0000"/>
                    </a:solidFill>
                    <a:ea typeface="黑体" panose="02010609060101010101" pitchFamily="49" charset="-122"/>
                  </a:rPr>
                  <a:t>执行动作</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𝑎</m:t>
                    </m:r>
                  </m:oMath>
                </a14:m>
                <a:r>
                  <a:rPr lang="zh-CN" altLang="en-US" dirty="0">
                    <a:solidFill>
                      <a:srgbClr val="FF0000"/>
                    </a:solidFill>
                    <a:ea typeface="黑体" panose="02010609060101010101" pitchFamily="49" charset="-122"/>
                  </a:rPr>
                  <a:t>，观察奖励</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𝑅</m:t>
                    </m:r>
                  </m:oMath>
                </a14:m>
                <a:r>
                  <a:rPr lang="zh-CN" altLang="en-US" dirty="0">
                    <a:solidFill>
                      <a:srgbClr val="FF0000"/>
                    </a:solidFill>
                    <a:ea typeface="黑体" panose="02010609060101010101" pitchFamily="49" charset="-122"/>
                  </a:rPr>
                  <a:t>和下一个状态</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zh-CN" altLang="en-US" dirty="0">
                    <a:solidFill>
                      <a:srgbClr val="FF0000"/>
                    </a:solidFill>
                    <a:ea typeface="黑体" panose="02010609060101010101" pitchFamily="49" charset="-122"/>
                  </a:rPr>
                  <a:t>                更新</a:t>
                </a:r>
                <a14:m>
                  <m:oMath xmlns:m="http://schemas.openxmlformats.org/officeDocument/2006/math">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𝛼</m:t>
                    </m:r>
                    <m:d>
                      <m:dPr>
                        <m:begChr m:val="["/>
                        <m:endChr m:val="]"/>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𝑅</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𝛾</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 </m:t>
                            </m:r>
                            <m:limLow>
                              <m:limLowPr>
                                <m:ctrlPr>
                                  <a:rPr lang="en-US" altLang="zh-CN" b="0" i="1" smtClean="0">
                                    <a:solidFill>
                                      <a:srgbClr val="FF0000"/>
                                    </a:solidFill>
                                    <a:latin typeface="Cambria Math" panose="02040503050406030204" pitchFamily="18" charset="0"/>
                                    <a:ea typeface="黑体" panose="02010609060101010101" pitchFamily="49" charset="-122"/>
                                  </a:rPr>
                                </m:ctrlPr>
                              </m:limLowPr>
                              <m:e>
                                <m:r>
                                  <m:rPr>
                                    <m:sty m:val="p"/>
                                  </m:rPr>
                                  <a:rPr lang="en-US" altLang="zh-CN" b="0" i="0" smtClean="0">
                                    <a:solidFill>
                                      <a:srgbClr val="FF0000"/>
                                    </a:solidFill>
                                    <a:latin typeface="Cambria Math" panose="02040503050406030204" pitchFamily="18" charset="0"/>
                                    <a:ea typeface="黑体" panose="02010609060101010101" pitchFamily="49" charset="-122"/>
                                  </a:rPr>
                                  <m:t>max</m:t>
                                </m:r>
                              </m:e>
                              <m:lim>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𝑎</m:t>
                                    </m:r>
                                  </m:e>
                                  <m:sup>
                                    <m:r>
                                      <a:rPr lang="en-US" altLang="zh-CN" b="0" i="1" smtClean="0">
                                        <a:solidFill>
                                          <a:srgbClr val="FF0000"/>
                                        </a:solidFill>
                                        <a:latin typeface="Cambria Math" panose="02040503050406030204" pitchFamily="18" charset="0"/>
                                        <a:ea typeface="黑体" panose="02010609060101010101" pitchFamily="49" charset="-122"/>
                                      </a:rPr>
                                      <m:t>′</m:t>
                                    </m:r>
                                  </m:sup>
                                </m:sSup>
                              </m:lim>
                            </m:limLow>
                            <m:r>
                              <a:rPr lang="en-US" altLang="zh-CN" b="0" i="1" smtClean="0">
                                <a:solidFill>
                                  <a:srgbClr val="FF0000"/>
                                </a:solidFill>
                                <a:latin typeface="Cambria Math" panose="02040503050406030204" pitchFamily="18" charset="0"/>
                                <a:ea typeface="黑体" panose="02010609060101010101" pitchFamily="49" charset="-122"/>
                              </a:rPr>
                              <m:t> </m:t>
                            </m:r>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sSup>
                              <m:sSupPr>
                                <m:ctrlPr>
                                  <a:rPr lang="en-US" altLang="zh-CN" b="0"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𝑠</m:t>
                                </m:r>
                              </m:e>
                              <m:sup>
                                <m:r>
                                  <a:rPr lang="en-US" altLang="zh-CN" b="0" i="1" smtClean="0">
                                    <a:solidFill>
                                      <a:srgbClr val="FF0000"/>
                                    </a:solidFill>
                                    <a:latin typeface="Cambria Math" panose="02040503050406030204" pitchFamily="18" charset="0"/>
                                    <a:ea typeface="黑体" panose="02010609060101010101" pitchFamily="49" charset="-122"/>
                                  </a:rPr>
                                  <m:t>′</m:t>
                                </m:r>
                              </m:sup>
                            </m:sSup>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r>
                              <a:rPr lang="en-US" altLang="zh-CN" b="0" i="1" smtClean="0">
                                <a:solidFill>
                                  <a:srgbClr val="FF0000"/>
                                </a:solidFill>
                                <a:latin typeface="Cambria Math" panose="02040503050406030204" pitchFamily="18" charset="0"/>
                                <a:ea typeface="黑体" panose="02010609060101010101" pitchFamily="49" charset="-122"/>
                              </a:rPr>
                              <m:t>′</m:t>
                            </m:r>
                          </m:e>
                        </m:d>
                        <m:r>
                          <a:rPr lang="en-US" altLang="zh-CN" b="0" i="1" smtClean="0">
                            <a:solidFill>
                              <a:srgbClr val="FF0000"/>
                            </a:solidFill>
                            <a:latin typeface="Cambria Math" panose="02040503050406030204" pitchFamily="18" charset="0"/>
                            <a:ea typeface="黑体" panose="02010609060101010101" pitchFamily="49" charset="-122"/>
                          </a:rPr>
                          <m:t>−</m:t>
                        </m:r>
                        <m:sSub>
                          <m:sSubPr>
                            <m:ctrlPr>
                              <a:rPr lang="en-US" altLang="zh-CN" b="0"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𝑞</m:t>
                            </m:r>
                          </m:e>
                          <m:sub>
                            <m:r>
                              <a:rPr lang="en-US" altLang="zh-CN" b="0" i="1" smtClean="0">
                                <a:solidFill>
                                  <a:srgbClr val="FF0000"/>
                                </a:solidFill>
                                <a:latin typeface="Cambria Math" panose="02040503050406030204" pitchFamily="18" charset="0"/>
                                <a:ea typeface="黑体" panose="02010609060101010101" pitchFamily="49" charset="-122"/>
                              </a:rPr>
                              <m:t>𝜋</m:t>
                            </m:r>
                          </m:sub>
                        </m:sSub>
                        <m:d>
                          <m:dPr>
                            <m:ctrlPr>
                              <a:rPr lang="en-US" altLang="zh-CN" b="0" i="1" smtClean="0">
                                <a:solidFill>
                                  <a:srgbClr val="FF0000"/>
                                </a:solidFill>
                                <a:latin typeface="Cambria Math" panose="02040503050406030204" pitchFamily="18" charset="0"/>
                                <a:ea typeface="黑体" panose="02010609060101010101" pitchFamily="49" charset="-122"/>
                              </a:rPr>
                            </m:ctrlPr>
                          </m:dPr>
                          <m:e>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𝑎</m:t>
                            </m:r>
                          </m:e>
                        </m:d>
                      </m:e>
                    </m:d>
                  </m:oMath>
                </a14:m>
                <a:endParaRPr lang="en-US" altLang="zh-CN" b="0" dirty="0">
                  <a:solidFill>
                    <a:srgbClr val="FF0000"/>
                  </a:solidFill>
                  <a:ea typeface="黑体" panose="02010609060101010101" pitchFamily="49" charset="-122"/>
                </a:endParaRPr>
              </a:p>
              <a:p>
                <a:r>
                  <a:rPr lang="en-US" altLang="zh-CN" dirty="0">
                    <a:solidFill>
                      <a:srgbClr val="FF0000"/>
                    </a:solidFill>
                    <a:ea typeface="黑体" panose="02010609060101010101" pitchFamily="49" charset="-122"/>
                  </a:rPr>
                  <a:t>                </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𝑠</m:t>
                    </m:r>
                    <m:r>
                      <a:rPr lang="en-US" altLang="zh-CN" b="0" i="1" smtClean="0">
                        <a:solidFill>
                          <a:srgbClr val="FF0000"/>
                        </a:solidFill>
                        <a:latin typeface="Cambria Math" panose="02040503050406030204" pitchFamily="18" charset="0"/>
                        <a:ea typeface="黑体" panose="02010609060101010101" pitchFamily="49" charset="-122"/>
                      </a:rPr>
                      <m:t>′</m:t>
                    </m:r>
                  </m:oMath>
                </a14:m>
                <a:endParaRPr lang="en-US" altLang="zh-CN" dirty="0">
                  <a:solidFill>
                    <a:srgbClr val="FF0000"/>
                  </a:solidFill>
                  <a:ea typeface="黑体" panose="02010609060101010101" pitchFamily="49" charset="-122"/>
                </a:endParaRPr>
              </a:p>
              <a:p>
                <a:r>
                  <a:rPr lang="en-US" altLang="zh-CN" dirty="0">
                    <a:solidFill>
                      <a:srgbClr val="FF0000"/>
                    </a:solidFill>
                    <a:ea typeface="黑体" panose="02010609060101010101" pitchFamily="49" charset="-122"/>
                  </a:rPr>
                  <a:t>        </a:t>
                </a:r>
                <a:r>
                  <a:rPr lang="zh-CN" altLang="en-US" dirty="0">
                    <a:solidFill>
                      <a:srgbClr val="FF0000"/>
                    </a:solidFill>
                    <a:ea typeface="黑体" panose="02010609060101010101" pitchFamily="49" charset="-122"/>
                  </a:rPr>
                  <a:t>直到</a:t>
                </a:r>
                <a14:m>
                  <m:oMath xmlns:m="http://schemas.openxmlformats.org/officeDocument/2006/math">
                    <m:r>
                      <a:rPr lang="en-US" altLang="zh-CN" b="0" i="1" smtClean="0">
                        <a:solidFill>
                          <a:srgbClr val="FF0000"/>
                        </a:solidFill>
                        <a:latin typeface="Cambria Math" panose="02040503050406030204" pitchFamily="18" charset="0"/>
                        <a:ea typeface="黑体" panose="02010609060101010101" pitchFamily="49" charset="-122"/>
                      </a:rPr>
                      <m:t>𝑠</m:t>
                    </m:r>
                  </m:oMath>
                </a14:m>
                <a:r>
                  <a:rPr lang="zh-CN" altLang="en-US" dirty="0">
                    <a:solidFill>
                      <a:srgbClr val="FF0000"/>
                    </a:solidFill>
                    <a:ea typeface="黑体" panose="02010609060101010101" pitchFamily="49" charset="-122"/>
                  </a:rPr>
                  <a:t>是终止状态</a:t>
                </a:r>
                <a:endParaRPr lang="en-US" altLang="zh-CN" dirty="0">
                  <a:solidFill>
                    <a:srgbClr val="FF0000"/>
                  </a:solidFill>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4602546" y="951859"/>
                <a:ext cx="7351329" cy="3029868"/>
              </a:xfrm>
              <a:prstGeom prst="rect">
                <a:avLst/>
              </a:prstGeom>
              <a:blipFill rotWithShape="1">
                <a:blip r:embed="rId11"/>
                <a:stretch>
                  <a:fillRect l="-70" t="-167" r="-60" b="-138"/>
                </a:stretch>
              </a:blipFill>
              <a:ln>
                <a:solidFill>
                  <a:schemeClr val="tx1"/>
                </a:solidFill>
              </a:ln>
            </p:spPr>
            <p:txBody>
              <a:bodyPr/>
              <a:lstStyle/>
              <a:p>
                <a:r>
                  <a:rPr lang="zh-CN" altLang="en-US">
                    <a:noFill/>
                  </a:rPr>
                  <a:t> </a:t>
                </a:r>
              </a:p>
            </p:txBody>
          </p:sp>
        </mc:Fallback>
      </mc:AlternateContent>
      <p:grpSp>
        <p:nvGrpSpPr>
          <p:cNvPr id="31" name="组合 30"/>
          <p:cNvGrpSpPr/>
          <p:nvPr/>
        </p:nvGrpSpPr>
        <p:grpSpPr>
          <a:xfrm>
            <a:off x="8250212" y="4140156"/>
            <a:ext cx="2383229" cy="2303195"/>
            <a:chOff x="8158160" y="4067172"/>
            <a:chExt cx="1971676" cy="1971668"/>
          </a:xfrm>
        </p:grpSpPr>
        <mc:AlternateContent xmlns:mc="http://schemas.openxmlformats.org/markup-compatibility/2006">
          <mc:Choice xmlns:a14="http://schemas.microsoft.com/office/drawing/2010/main" Requires="a14">
            <p:sp>
              <p:nvSpPr>
                <p:cNvPr id="32" name="矩形 31"/>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solidFill>
                                  <a:srgbClr val="FF0000"/>
                                </a:solidFill>
                                <a:latin typeface="Cambria Math" panose="02040503050406030204" pitchFamily="18" charset="0"/>
                                <a:ea typeface="黑体" panose="02010609060101010101" pitchFamily="49" charset="-122"/>
                              </a:rPr>
                              <m:t>−</m:t>
                            </m:r>
                            <m:r>
                              <a:rPr lang="en-US" altLang="zh-CN" sz="1600" b="0" i="1" smtClean="0">
                                <a:solidFill>
                                  <a:srgbClr val="FF0000"/>
                                </a:solidFill>
                                <a:latin typeface="Cambria Math" panose="02040503050406030204" pitchFamily="18" charset="0"/>
                                <a:ea typeface="黑体" panose="02010609060101010101" pitchFamily="49" charset="-122"/>
                              </a:rPr>
                              <m:t>0</m:t>
                            </m:r>
                            <m:r>
                              <a:rPr lang="en-US" altLang="zh-CN" sz="1600" b="0" i="1" smtClean="0">
                                <a:solidFill>
                                  <a:srgbClr val="FF0000"/>
                                </a:solidFill>
                                <a:latin typeface="Cambria Math" panose="02040503050406030204" pitchFamily="18" charset="0"/>
                                <a:ea typeface="黑体" panose="02010609060101010101" pitchFamily="49" charset="-122"/>
                              </a:rPr>
                              <m:t>.</m:t>
                            </m:r>
                            <m:r>
                              <a:rPr lang="en-US" altLang="zh-CN" sz="1600" b="0" i="1" smtClean="0">
                                <a:solidFill>
                                  <a:srgbClr val="FF0000"/>
                                </a:solidFill>
                                <a:latin typeface="Cambria Math" panose="02040503050406030204" pitchFamily="18" charset="0"/>
                                <a:ea typeface="黑体" panose="02010609060101010101" pitchFamily="49" charset="-122"/>
                              </a:rPr>
                              <m:t>4</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2" name="矩形 31"/>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矩形 32"/>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4" name="矩形 33"/>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solidFill>
                                  <a:schemeClr val="tx1"/>
                                </a:solidFill>
                                <a:latin typeface="Cambria Math" panose="02040503050406030204" pitchFamily="18" charset="0"/>
                                <a:ea typeface="黑体" panose="02010609060101010101" pitchFamily="49" charset="-122"/>
                              </a:rPr>
                              <m:t>0</m:t>
                            </m:r>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199</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5" name="矩形 34"/>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6" name="矩形 35"/>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anose="02010609060101010101" pitchFamily="49" charset="-122"/>
                              </a:rPr>
                            </m:ctrlPr>
                          </m:fPr>
                          <m:num>
                            <m:r>
                              <a:rPr lang="en-US" altLang="zh-CN" sz="1600" b="0" i="1" smtClean="0">
                                <a:solidFill>
                                  <a:schemeClr val="tx1"/>
                                </a:solidFill>
                                <a:latin typeface="Cambria Math" panose="02040503050406030204" pitchFamily="18" charset="0"/>
                                <a:ea typeface="黑体" panose="02010609060101010101" pitchFamily="49" charset="-122"/>
                              </a:rPr>
                              <m:t>0</m:t>
                            </m:r>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199</m:t>
                            </m:r>
                          </m:num>
                          <m:den>
                            <m:r>
                              <a:rPr lang="en-US" altLang="zh-CN" sz="1600" i="1">
                                <a:solidFill>
                                  <a:schemeClr val="tx1"/>
                                </a:solidFill>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8" name="矩形 37"/>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9" name="矩形 38"/>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2</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41" name="矩形 40"/>
          <p:cNvSpPr/>
          <p:nvPr/>
        </p:nvSpPr>
        <p:spPr>
          <a:xfrm>
            <a:off x="7431978" y="4140156"/>
            <a:ext cx="574048" cy="54765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2" name="矩形 41"/>
              <p:cNvSpPr/>
              <p:nvPr/>
            </p:nvSpPr>
            <p:spPr>
              <a:xfrm>
                <a:off x="561732" y="4177452"/>
                <a:ext cx="8401495" cy="1203535"/>
              </a:xfrm>
              <a:prstGeom prst="rect">
                <a:avLst/>
              </a:prstGeom>
            </p:spPr>
            <p:txBody>
              <a:bodyPr wrap="square">
                <a:spAutoFit/>
              </a:bodyPr>
              <a:lstStyle/>
              <a:p>
                <a14:m>
                  <m:oMath xmlns:m="http://schemas.openxmlformats.org/officeDocument/2006/math">
                    <m:r>
                      <a:rPr lang="en-US" altLang="zh-CN" i="1" dirty="0" smtClean="0">
                        <a:latin typeface="Cambria Math" panose="02040503050406030204" pitchFamily="18" charset="0"/>
                        <a:ea typeface="黑体" panose="02010609060101010101" pitchFamily="49" charset="-122"/>
                      </a:rPr>
                      <m:t>𝑎</m:t>
                    </m:r>
                    <m:r>
                      <a:rPr lang="en-US" altLang="zh-CN" i="1" dirty="0" smtClean="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m:rPr>
                            <m:sty m:val="p"/>
                          </m:rPr>
                          <a:rPr lang="en-US" altLang="zh-CN" dirty="0">
                            <a:latin typeface="Cambria Math" panose="02040503050406030204" pitchFamily="18" charset="0"/>
                            <a:ea typeface="黑体" panose="02010609060101010101" pitchFamily="49" charset="-122"/>
                          </a:rPr>
                          <m:t>argmax</m:t>
                        </m:r>
                      </m:e>
                      <m:sub>
                        <m:sSup>
                          <m:sSupPr>
                            <m:ctrlPr>
                              <a:rPr lang="en-US" altLang="zh-CN" i="1" dirty="0">
                                <a:latin typeface="Cambria Math" panose="02040503050406030204" pitchFamily="18" charset="0"/>
                                <a:ea typeface="黑体" panose="02010609060101010101" pitchFamily="49" charset="-122"/>
                              </a:rPr>
                            </m:ctrlPr>
                          </m:sSupPr>
                          <m:e>
                            <m:r>
                              <a:rPr lang="en-US" altLang="zh-CN" i="1" dirty="0">
                                <a:latin typeface="Cambria Math" panose="02040503050406030204" pitchFamily="18" charset="0"/>
                                <a:ea typeface="黑体" panose="02010609060101010101" pitchFamily="49" charset="-122"/>
                              </a:rPr>
                              <m:t>𝑎</m:t>
                            </m:r>
                          </m:e>
                          <m:sup>
                            <m:r>
                              <a:rPr lang="en-US" altLang="zh-CN" i="1" dirty="0">
                                <a:latin typeface="Cambria Math" panose="02040503050406030204" pitchFamily="18" charset="0"/>
                                <a:ea typeface="黑体" panose="02010609060101010101" pitchFamily="49" charset="-122"/>
                              </a:rPr>
                              <m:t>′</m:t>
                            </m:r>
                          </m:sup>
                        </m:sSup>
                      </m:sub>
                    </m:sSub>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𝑞</m:t>
                        </m:r>
                      </m:e>
                      <m:sub>
                        <m:r>
                          <a:rPr lang="en-US" altLang="zh-CN" i="1" dirty="0">
                            <a:latin typeface="Cambria Math" panose="02040503050406030204" pitchFamily="18" charset="0"/>
                            <a:ea typeface="黑体" panose="02010609060101010101" pitchFamily="49" charset="-122"/>
                          </a:rPr>
                          <m:t>𝜋</m:t>
                        </m:r>
                      </m:sub>
                    </m:sSub>
                    <m:r>
                      <a:rPr lang="en-US" altLang="zh-CN" i="1" dirty="0" smtClean="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𝑠</m:t>
                        </m:r>
                      </m:e>
                      <m:sub>
                        <m:r>
                          <a:rPr lang="en-US" altLang="zh-CN" i="1" dirty="0">
                            <a:latin typeface="Cambria Math" panose="02040503050406030204" pitchFamily="18" charset="0"/>
                            <a:ea typeface="黑体" panose="02010609060101010101" pitchFamily="49" charset="-122"/>
                          </a:rPr>
                          <m:t>7</m:t>
                        </m:r>
                      </m:sub>
                    </m:sSub>
                    <m:r>
                      <a:rPr lang="en-US" altLang="zh-CN" i="1" dirty="0">
                        <a:latin typeface="Cambria Math" panose="02040503050406030204" pitchFamily="18" charset="0"/>
                        <a:ea typeface="黑体" panose="02010609060101010101" pitchFamily="49" charset="-122"/>
                      </a:rPr>
                      <m:t>,</m:t>
                    </m:r>
                    <m:r>
                      <a:rPr lang="en-US" altLang="zh-CN" i="1" dirty="0">
                        <a:latin typeface="Cambria Math" panose="02040503050406030204" pitchFamily="18" charset="0"/>
                        <a:ea typeface="黑体" panose="02010609060101010101" pitchFamily="49" charset="-122"/>
                      </a:rPr>
                      <m:t>𝑎</m:t>
                    </m:r>
                    <m:r>
                      <a:rPr lang="en-US" altLang="zh-CN" i="1" dirty="0">
                        <a:latin typeface="Cambria Math" panose="02040503050406030204" pitchFamily="18" charset="0"/>
                        <a:ea typeface="黑体" panose="02010609060101010101" pitchFamily="49" charset="-122"/>
                      </a:rPr>
                      <m:t>′)=</m:t>
                    </m:r>
                    <m:r>
                      <a:rPr lang="zh-CN" altLang="en-US" i="1" dirty="0">
                        <a:latin typeface="Cambria Math" panose="02040503050406030204" pitchFamily="18" charset="0"/>
                        <a:ea typeface="黑体" panose="02010609060101010101" pitchFamily="49" charset="-122"/>
                      </a:rPr>
                      <m:t>上</m:t>
                    </m:r>
                  </m:oMath>
                </a14:m>
                <a:r>
                  <a:rPr lang="en-US" altLang="zh-CN" dirty="0">
                    <a:ea typeface="黑体" panose="02010609060101010101" pitchFamily="49" charset="-122"/>
                  </a:rPr>
                  <a:t> </a:t>
                </a:r>
                <a:endParaRPr lang="en-US" altLang="zh-CN" dirty="0">
                  <a:ea typeface="黑体" panose="02010609060101010101" pitchFamily="49" charset="-122"/>
                </a:endParaRPr>
              </a:p>
              <a:p>
                <a14:m>
                  <m:oMath xmlns:m="http://schemas.openxmlformats.org/officeDocument/2006/math">
                    <m:r>
                      <a:rPr lang="en-US" altLang="zh-CN" i="1">
                        <a:latin typeface="Cambria Math" panose="02040503050406030204" pitchFamily="18" charset="0"/>
                        <a:ea typeface="黑体" panose="02010609060101010101" pitchFamily="49" charset="-122"/>
                      </a:rPr>
                      <m:t>𝑅</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oMath>
                </a14:m>
                <a:r>
                  <a:rPr lang="zh-CN" altLang="en-US" i="1" dirty="0">
                    <a:latin typeface="Cambria Math" panose="02040503050406030204" pitchFamily="18" charset="0"/>
                    <a:ea typeface="黑体" panose="02010609060101010101" pitchFamily="49" charset="-122"/>
                  </a:rPr>
                  <a:t>，</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oMath>
                </a14:m>
                <a:r>
                  <a:rPr lang="en-US" altLang="zh-CN" dirty="0">
                    <a:ea typeface="黑体" panose="02010609060101010101" pitchFamily="49" charset="-122"/>
                  </a:rPr>
                  <a:t> </a:t>
                </a:r>
                <a:endParaRPr lang="en-US" altLang="zh-CN" dirty="0">
                  <a:ea typeface="黑体" panose="02010609060101010101" pitchFamily="49" charset="-122"/>
                </a:endParaRPr>
              </a:p>
              <a:p>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7</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5</m:t>
                    </m:r>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1</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99</m:t>
                        </m:r>
                        <m:r>
                          <a:rPr lang="en-US" altLang="zh-CN" i="1">
                            <a:latin typeface="Cambria Math" panose="02040503050406030204" pitchFamily="18" charset="0"/>
                            <a:ea typeface="黑体" panose="02010609060101010101" pitchFamily="49" charset="-122"/>
                          </a:rPr>
                          <m:t>×</m:t>
                        </m:r>
                        <m:func>
                          <m:funcPr>
                            <m:ctrlPr>
                              <a:rPr lang="en-US" altLang="zh-CN" i="1">
                                <a:latin typeface="Cambria Math" panose="02040503050406030204" pitchFamily="18" charset="0"/>
                                <a:ea typeface="黑体" panose="02010609060101010101" pitchFamily="49" charset="-122"/>
                              </a:rPr>
                            </m:ctrlPr>
                          </m:funcPr>
                          <m:fName>
                            <m:r>
                              <m:rPr>
                                <m:sty m:val="p"/>
                              </m:rPr>
                              <a:rPr lang="en-US" altLang="zh-CN">
                                <a:latin typeface="Cambria Math" panose="02040503050406030204" pitchFamily="18" charset="0"/>
                                <a:ea typeface="黑体" panose="02010609060101010101" pitchFamily="49" charset="-122"/>
                              </a:rPr>
                              <m:t>max</m:t>
                            </m:r>
                          </m:fName>
                          <m:e>
                            <m:d>
                              <m:dPr>
                                <m:begChr m:val="{"/>
                                <m:endChr m:val="}"/>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0</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e>
                            </m:d>
                          </m:e>
                        </m:func>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2</m:t>
                        </m:r>
                      </m:e>
                    </m:d>
                    <m:r>
                      <a:rPr lang="en-US" altLang="zh-CN" i="1">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0</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4</m:t>
                    </m:r>
                  </m:oMath>
                </a14:m>
                <a:r>
                  <a:rPr lang="en-US" altLang="zh-CN" dirty="0">
                    <a:ea typeface="黑体" panose="02010609060101010101" pitchFamily="49" charset="-122"/>
                  </a:rPr>
                  <a:t> </a:t>
                </a:r>
                <a:endParaRPr lang="en-US" altLang="zh-CN" dirty="0">
                  <a:ea typeface="黑体" panose="02010609060101010101" pitchFamily="49" charset="-122"/>
                </a:endParaRPr>
              </a:p>
              <a:p>
                <a14:m>
                  <m:oMath xmlns:m="http://schemas.openxmlformats.org/officeDocument/2006/math">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𝑑</m:t>
                        </m:r>
                      </m:sub>
                    </m:sSub>
                  </m:oMath>
                </a14:m>
                <a:r>
                  <a:rPr lang="en-US" altLang="zh-CN" dirty="0">
                    <a:ea typeface="黑体" panose="02010609060101010101" pitchFamily="49" charset="-122"/>
                  </a:rPr>
                  <a:t> </a:t>
                </a:r>
                <a:endParaRPr lang="en-US" altLang="zh-CN" dirty="0">
                  <a:ea typeface="黑体" panose="02010609060101010101" pitchFamily="49" charset="-122"/>
                </a:endParaRPr>
              </a:p>
            </p:txBody>
          </p:sp>
        </mc:Choice>
        <mc:Fallback>
          <p:sp>
            <p:nvSpPr>
              <p:cNvPr id="42" name="矩形 41"/>
              <p:cNvSpPr>
                <a:spLocks noRot="1" noChangeAspect="1" noMove="1" noResize="1" noEditPoints="1" noAdjustHandles="1" noChangeArrowheads="1" noChangeShapeType="1" noTextEdit="1"/>
              </p:cNvSpPr>
              <p:nvPr/>
            </p:nvSpPr>
            <p:spPr>
              <a:xfrm>
                <a:off x="561732" y="4177452"/>
                <a:ext cx="8401495" cy="1203535"/>
              </a:xfrm>
              <a:prstGeom prst="rect">
                <a:avLst/>
              </a:prstGeom>
              <a:blipFill rotWithShape="1">
                <a:blip r:embed="rId16"/>
                <a:stretch>
                  <a:fillRect l="-5" t="-35" r="2" b="53"/>
                </a:stretch>
              </a:blipFill>
            </p:spPr>
            <p:txBody>
              <a:bodyPr/>
              <a:lstStyle/>
              <a:p>
                <a:r>
                  <a:rPr lang="zh-CN" altLang="en-US">
                    <a:noFill/>
                  </a:rPr>
                  <a:t> </a:t>
                </a:r>
              </a:p>
            </p:txBody>
          </p:sp>
        </mc:Fallback>
      </mc:AlternateContent>
      <p:sp>
        <p:nvSpPr>
          <p:cNvPr id="43" name="箭头: 下 42"/>
          <p:cNvSpPr/>
          <p:nvPr/>
        </p:nvSpPr>
        <p:spPr>
          <a:xfrm rot="10800000">
            <a:off x="8637099" y="4035333"/>
            <a:ext cx="136205" cy="28314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4" name="矩形 43"/>
              <p:cNvSpPr/>
              <p:nvPr/>
            </p:nvSpPr>
            <p:spPr>
              <a:xfrm>
                <a:off x="7431979" y="4197148"/>
                <a:ext cx="543739" cy="4156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0</m:t>
                          </m:r>
                        </m:num>
                        <m:den>
                          <m:r>
                            <a:rPr lang="en-US" altLang="zh-CN" sz="1600" i="1">
                              <a:latin typeface="Cambria Math" panose="02040503050406030204" pitchFamily="18" charset="0"/>
                              <a:ea typeface="黑体" panose="02010609060101010101" pitchFamily="49" charset="-122"/>
                            </a:rPr>
                            <m:t>0</m:t>
                          </m:r>
                        </m:den>
                      </m:f>
                    </m:oMath>
                  </m:oMathPara>
                </a14:m>
                <a:endParaRPr lang="zh-CN" altLang="en-US" sz="1600" dirty="0">
                  <a:latin typeface="Times New Roman" panose="02020603050405020304" pitchFamily="16" charset="0"/>
                  <a:cs typeface="Times New Roman" panose="02020603050405020304" pitchFamily="16" charset="0"/>
                </a:endParaRPr>
              </a:p>
            </p:txBody>
          </p:sp>
        </mc:Choice>
        <mc:Fallback>
          <p:sp>
            <p:nvSpPr>
              <p:cNvPr id="44" name="矩形 43"/>
              <p:cNvSpPr>
                <a:spLocks noRot="1" noChangeAspect="1" noMove="1" noResize="1" noEditPoints="1" noAdjustHandles="1" noChangeArrowheads="1" noChangeShapeType="1" noTextEdit="1"/>
              </p:cNvSpPr>
              <p:nvPr/>
            </p:nvSpPr>
            <p:spPr>
              <a:xfrm>
                <a:off x="7431979" y="4197148"/>
                <a:ext cx="543739" cy="415691"/>
              </a:xfrm>
              <a:prstGeom prst="rect">
                <a:avLst/>
              </a:prstGeom>
              <a:blipFill rotWithShape="1">
                <a:blip r:embed="rId17"/>
                <a:stretch>
                  <a:fillRect l="-106" t="-104" r="22" b="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561731" y="5631454"/>
                <a:ext cx="8401495" cy="400110"/>
              </a:xfrm>
              <a:prstGeom prst="rect">
                <a:avLst/>
              </a:prstGeom>
            </p:spPr>
            <p:txBody>
              <a:bodyPr wrap="square">
                <a:spAutoFit/>
              </a:bodyPr>
              <a:lstStyle/>
              <a:p>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因为</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𝑑</m:t>
                        </m:r>
                      </m:sub>
                    </m:sSub>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是终止状态，因此一个片段</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(episode)</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结束</a:t>
                </a:r>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5" name="矩形 44"/>
              <p:cNvSpPr>
                <a:spLocks noRot="1" noChangeAspect="1" noMove="1" noResize="1" noEditPoints="1" noAdjustHandles="1" noChangeArrowheads="1" noChangeShapeType="1" noTextEdit="1"/>
              </p:cNvSpPr>
              <p:nvPr/>
            </p:nvSpPr>
            <p:spPr>
              <a:xfrm>
                <a:off x="561731" y="5631454"/>
                <a:ext cx="8401495" cy="400110"/>
              </a:xfrm>
              <a:prstGeom prst="rect">
                <a:avLst/>
              </a:prstGeom>
              <a:blipFill rotWithShape="1">
                <a:blip r:embed="rId18"/>
                <a:stretch>
                  <a:fillRect l="-5" t="-68" r="2" b="83"/>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grpSp>
        <p:nvGrpSpPr>
          <p:cNvPr id="3" name="组合 2"/>
          <p:cNvGrpSpPr/>
          <p:nvPr/>
        </p:nvGrpSpPr>
        <p:grpSpPr>
          <a:xfrm>
            <a:off x="1512547" y="1128156"/>
            <a:ext cx="3233890" cy="3064267"/>
            <a:chOff x="8158160" y="4067171"/>
            <a:chExt cx="1971676" cy="1971675"/>
          </a:xfrm>
        </p:grpSpPr>
        <mc:AlternateContent xmlns:mc="http://schemas.openxmlformats.org/markup-compatibility/2006">
          <mc:Choice xmlns:a14="http://schemas.microsoft.com/office/drawing/2010/main" Requires="a14">
            <p:sp>
              <p:nvSpPr>
                <p:cNvPr id="4" name="矩形 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anose="02010609060101010101" pitchFamily="49" charset="-122"/>
                              </a:rPr>
                            </m:ctrlPr>
                          </m:fPr>
                          <m:num>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0</m:t>
                            </m:r>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4</m:t>
                            </m:r>
                          </m:num>
                          <m:den>
                            <m:r>
                              <a:rPr lang="en-US" altLang="zh-CN" sz="1600" i="1">
                                <a:solidFill>
                                  <a:schemeClr val="tx1"/>
                                </a:solidFill>
                                <a:latin typeface="Cambria Math" panose="02040503050406030204" pitchFamily="18" charset="0"/>
                                <a:ea typeface="黑体" panose="02010609060101010101" pitchFamily="49" charset="-122"/>
                              </a:rPr>
                              <m:t>0</m:t>
                            </m:r>
                          </m:den>
                        </m:f>
                      </m:oMath>
                    </m:oMathPara>
                  </a14:m>
                  <a:endParaRPr lang="zh-CN" altLang="en-US" sz="16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199</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199</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611" y="538162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9472611" y="5381621"/>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grpSp>
        <p:nvGrpSpPr>
          <p:cNvPr id="13" name="组合 12"/>
          <p:cNvGrpSpPr/>
          <p:nvPr/>
        </p:nvGrpSpPr>
        <p:grpSpPr>
          <a:xfrm>
            <a:off x="4956745" y="1128156"/>
            <a:ext cx="3241901" cy="3064148"/>
            <a:chOff x="8158160" y="4067171"/>
            <a:chExt cx="1971675" cy="1971669"/>
          </a:xfrm>
        </p:grpSpPr>
        <mc:AlternateContent xmlns:mc="http://schemas.openxmlformats.org/markup-compatibility/2006">
          <mc:Choice xmlns:a14="http://schemas.microsoft.com/office/drawing/2010/main" Requires="a14">
            <p:sp>
              <p:nvSpPr>
                <p:cNvPr id="14" name="矩形 13"/>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4</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4</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099</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100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7" name="矩形 1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198</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grpSp>
        <p:nvGrpSpPr>
          <p:cNvPr id="23" name="组合 22"/>
          <p:cNvGrpSpPr/>
          <p:nvPr/>
        </p:nvGrpSpPr>
        <p:grpSpPr>
          <a:xfrm>
            <a:off x="8408851" y="1128158"/>
            <a:ext cx="3233745" cy="3058255"/>
            <a:chOff x="8158160" y="4067171"/>
            <a:chExt cx="1971675" cy="1968234"/>
          </a:xfrm>
        </p:grpSpPr>
        <mc:AlternateContent xmlns:mc="http://schemas.openxmlformats.org/markup-compatibility/2006">
          <mc:Choice xmlns:a14="http://schemas.microsoft.com/office/drawing/2010/main" Requires="a14">
            <p:sp>
              <p:nvSpPr>
                <p:cNvPr id="24" name="矩形 23"/>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4" name="矩形 23"/>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4</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5</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4</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050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099</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7" name="矩形 2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8815338" y="472095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8" name="矩形 27"/>
                <p:cNvSpPr>
                  <a:spLocks noRot="1" noChangeAspect="1" noMove="1" noResize="1" noEditPoints="1" noAdjustHandles="1" noChangeArrowheads="1" noChangeShapeType="1" noTextEdit="1"/>
                </p:cNvSpPr>
                <p:nvPr/>
              </p:nvSpPr>
              <p:spPr>
                <a:xfrm>
                  <a:off x="8815338" y="4720955"/>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29" name="矩形 2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148</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0" name="矩形 2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8815338" y="5378180"/>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1" name="矩形 30"/>
                <p:cNvSpPr>
                  <a:spLocks noRot="1" noChangeAspect="1" noMove="1" noResize="1" noEditPoints="1" noAdjustHandles="1" noChangeArrowheads="1" noChangeShapeType="1" noTextEdit="1"/>
                </p:cNvSpPr>
                <p:nvPr/>
              </p:nvSpPr>
              <p:spPr>
                <a:xfrm>
                  <a:off x="8815338" y="5378180"/>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0</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num>
                          <m:den>
                            <m:r>
                              <a:rPr lang="en-US" altLang="zh-CN" i="1">
                                <a:solidFill>
                                  <a:schemeClr val="tx1"/>
                                </a:solidFill>
                                <a:latin typeface="Cambria Math" panose="02040503050406030204" pitchFamily="18" charset="0"/>
                                <a:ea typeface="黑体" panose="02010609060101010101" pitchFamily="49" charset="-122"/>
                              </a:rPr>
                              <m:t>0</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2" name="矩形 31"/>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grpSp>
        <p:nvGrpSpPr>
          <p:cNvPr id="33" name="组合 32"/>
          <p:cNvGrpSpPr/>
          <p:nvPr/>
        </p:nvGrpSpPr>
        <p:grpSpPr>
          <a:xfrm>
            <a:off x="2082006" y="4331025"/>
            <a:ext cx="1981097" cy="1745424"/>
            <a:chOff x="8158160" y="4067172"/>
            <a:chExt cx="1971676" cy="1971668"/>
          </a:xfrm>
        </p:grpSpPr>
        <p:sp>
          <p:nvSpPr>
            <p:cNvPr id="34" name="矩形 3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矩形 3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矩形 3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矩形 3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 name="矩形 3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 name="矩形 4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矩形 4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grpSp>
      <mc:AlternateContent xmlns:mc="http://schemas.openxmlformats.org/markup-compatibility/2006">
        <mc:Choice xmlns:a14="http://schemas.microsoft.com/office/drawing/2010/main" Requires="a14">
          <p:sp>
            <p:nvSpPr>
              <p:cNvPr id="43" name="文本框 42"/>
              <p:cNvSpPr txBox="1"/>
              <p:nvPr/>
            </p:nvSpPr>
            <p:spPr>
              <a:xfrm>
                <a:off x="265656" y="2270205"/>
                <a:ext cx="856325" cy="400110"/>
              </a:xfrm>
              <a:prstGeom prst="rect">
                <a:avLst/>
              </a:prstGeom>
              <a:noFill/>
            </p:spPr>
            <p:txBody>
              <a:bodyPr wrap="none" rtlCol="0">
                <a:spAutoFit/>
              </a:bodyPr>
              <a:lstStyle/>
              <a:p>
                <a14:m>
                  <m:oMath xmlns:m="http://schemas.openxmlformats.org/officeDocument/2006/math">
                    <m:r>
                      <a:rPr lang="en-US" altLang="zh-CN" sz="2000" b="1" i="0">
                        <a:solidFill>
                          <a:srgbClr val="0070C0"/>
                        </a:solidFill>
                        <a:latin typeface="Cambria Math" panose="02040503050406030204" pitchFamily="18" charset="0"/>
                        <a:ea typeface="黑体" panose="02010609060101010101" pitchFamily="49" charset="-122"/>
                      </a:rPr>
                      <m:t>𝐪</m:t>
                    </m:r>
                  </m:oMath>
                </a14:m>
                <a:r>
                  <a:rPr lang="zh-CN" altLang="en-US" sz="2000" b="1" dirty="0">
                    <a:solidFill>
                      <a:srgbClr val="0070C0"/>
                    </a:solidFill>
                    <a:latin typeface="Cambria Math" panose="02040503050406030204" pitchFamily="18" charset="0"/>
                    <a:ea typeface="黑体" panose="02010609060101010101" pitchFamily="49" charset="-122"/>
                  </a:rPr>
                  <a:t>函数</a:t>
                </a:r>
                <a:endParaRPr lang="zh-CN" altLang="en-US" sz="2000" b="1" dirty="0">
                  <a:solidFill>
                    <a:srgbClr val="0070C0"/>
                  </a:solidFill>
                  <a:latin typeface="Cambria Math" panose="02040503050406030204" pitchFamily="18" charset="0"/>
                  <a:ea typeface="黑体" panose="02010609060101010101" pitchFamily="49" charset="-122"/>
                </a:endParaRPr>
              </a:p>
            </p:txBody>
          </p:sp>
        </mc:Choice>
        <mc:Fallback>
          <p:sp>
            <p:nvSpPr>
              <p:cNvPr id="43" name="文本框 42"/>
              <p:cNvSpPr txBox="1">
                <a:spLocks noRot="1" noChangeAspect="1" noMove="1" noResize="1" noEditPoints="1" noAdjustHandles="1" noChangeArrowheads="1" noChangeShapeType="1" noTextEdit="1"/>
              </p:cNvSpPr>
              <p:nvPr/>
            </p:nvSpPr>
            <p:spPr>
              <a:xfrm>
                <a:off x="265656" y="2270205"/>
                <a:ext cx="856325" cy="400110"/>
              </a:xfrm>
              <a:prstGeom prst="rect">
                <a:avLst/>
              </a:prstGeom>
              <a:blipFill rotWithShape="1">
                <a:blip r:embed="rId16"/>
                <a:stretch>
                  <a:fillRect l="-26" t="-20" r="67" b="35"/>
                </a:stretch>
              </a:blipFill>
            </p:spPr>
            <p:txBody>
              <a:bodyPr/>
              <a:lstStyle/>
              <a:p>
                <a:r>
                  <a:rPr lang="zh-CN" altLang="en-US">
                    <a:noFill/>
                  </a:rPr>
                  <a:t> </a:t>
                </a:r>
              </a:p>
            </p:txBody>
          </p:sp>
        </mc:Fallback>
      </mc:AlternateContent>
      <p:sp>
        <p:nvSpPr>
          <p:cNvPr id="44" name="文本框 43"/>
          <p:cNvSpPr txBox="1"/>
          <p:nvPr/>
        </p:nvSpPr>
        <p:spPr>
          <a:xfrm>
            <a:off x="840172" y="4923470"/>
            <a:ext cx="700833" cy="400110"/>
          </a:xfrm>
          <a:prstGeom prst="rect">
            <a:avLst/>
          </a:prstGeom>
          <a:noFill/>
        </p:spPr>
        <p:txBody>
          <a:bodyPr wrap="none" rtlCol="0">
            <a:spAutoFit/>
          </a:bodyPr>
          <a:lstStyle/>
          <a:p>
            <a:r>
              <a:rPr lang="zh-CN" altLang="en-US" sz="2000" b="1" dirty="0">
                <a:solidFill>
                  <a:srgbClr val="0070C0"/>
                </a:solidFill>
                <a:latin typeface="Cambria Math" panose="02040503050406030204" pitchFamily="18" charset="0"/>
                <a:ea typeface="黑体" panose="02010609060101010101" pitchFamily="49" charset="-122"/>
              </a:rPr>
              <a:t>策略</a:t>
            </a:r>
            <a:endParaRPr lang="zh-CN" altLang="en-US" sz="2000" b="1" dirty="0">
              <a:solidFill>
                <a:srgbClr val="0070C0"/>
              </a:solidFill>
              <a:latin typeface="Cambria Math" panose="02040503050406030204" pitchFamily="18" charset="0"/>
              <a:ea typeface="黑体" panose="02010609060101010101" pitchFamily="49" charset="-122"/>
            </a:endParaRPr>
          </a:p>
        </p:txBody>
      </p:sp>
      <p:cxnSp>
        <p:nvCxnSpPr>
          <p:cNvPr id="45" name="直接箭头连接符 44"/>
          <p:cNvCxnSpPr/>
          <p:nvPr/>
        </p:nvCxnSpPr>
        <p:spPr>
          <a:xfrm flipV="1">
            <a:off x="2412199" y="5646895"/>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203919" y="4564938"/>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2412199" y="5002564"/>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3072539"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3732909"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3072539"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3732909"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3066598" y="4331025"/>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5607526" y="4331025"/>
            <a:ext cx="1746405" cy="1770469"/>
            <a:chOff x="8158160" y="4067172"/>
            <a:chExt cx="1971676" cy="1971668"/>
          </a:xfrm>
        </p:grpSpPr>
        <p:sp>
          <p:nvSpPr>
            <p:cNvPr id="54" name="矩形 5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矩形 5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矩形 5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矩形 5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矩形 5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矩形 5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矩形 6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63" name="直接箭头连接符 62"/>
          <p:cNvCxnSpPr/>
          <p:nvPr/>
        </p:nvCxnSpPr>
        <p:spPr>
          <a:xfrm flipV="1">
            <a:off x="5937719" y="5646895"/>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729439" y="4564938"/>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5937719" y="5002564"/>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6598059"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7258429"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6598059"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7258429"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6389779" y="4564938"/>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9011132" y="4331024"/>
            <a:ext cx="1783538" cy="1741109"/>
            <a:chOff x="8158160" y="4067172"/>
            <a:chExt cx="1971676" cy="1971668"/>
          </a:xfrm>
        </p:grpSpPr>
        <p:sp>
          <p:nvSpPr>
            <p:cNvPr id="72" name="矩形 71"/>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矩形 72"/>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矩形 73"/>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矩形 74"/>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矩形 75"/>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矩形 76"/>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矩形 77"/>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矩形 78"/>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矩形 79"/>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81" name="直接箭头连接符 80"/>
          <p:cNvCxnSpPr/>
          <p:nvPr/>
        </p:nvCxnSpPr>
        <p:spPr>
          <a:xfrm flipV="1">
            <a:off x="9341325" y="5646895"/>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9133045" y="4564938"/>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341325" y="5002564"/>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001665"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662035" y="5671940"/>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10001665"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10662035" y="500020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9793385" y="4564938"/>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2031778" y="6213540"/>
            <a:ext cx="1800493"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    第一个片段后</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0" name="文本框 89"/>
          <p:cNvSpPr txBox="1"/>
          <p:nvPr/>
        </p:nvSpPr>
        <p:spPr>
          <a:xfrm>
            <a:off x="5784271" y="6213540"/>
            <a:ext cx="1569660"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第二个片段后</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1" name="文本框 90"/>
          <p:cNvSpPr txBox="1"/>
          <p:nvPr/>
        </p:nvSpPr>
        <p:spPr>
          <a:xfrm>
            <a:off x="8986002" y="6213540"/>
            <a:ext cx="1742785"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   第三个片段后</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2" name="直接箭头连接符 91"/>
          <p:cNvCxnSpPr/>
          <p:nvPr/>
        </p:nvCxnSpPr>
        <p:spPr>
          <a:xfrm flipV="1">
            <a:off x="9527855" y="4693821"/>
            <a:ext cx="0" cy="1382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9493084" y="4711367"/>
            <a:ext cx="1163010" cy="11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a:t>
            </a:r>
            <a:r>
              <a:rPr lang="en-US" altLang="zh-CN" dirty="0"/>
              <a:t>Q-learning</a:t>
            </a:r>
            <a:endParaRPr lang="zh-CN" altLang="en-US" dirty="0"/>
          </a:p>
        </p:txBody>
      </p:sp>
      <p:grpSp>
        <p:nvGrpSpPr>
          <p:cNvPr id="3" name="组合 2"/>
          <p:cNvGrpSpPr/>
          <p:nvPr/>
        </p:nvGrpSpPr>
        <p:grpSpPr>
          <a:xfrm>
            <a:off x="1662430" y="1252855"/>
            <a:ext cx="3402330" cy="2802890"/>
            <a:chOff x="8158160" y="4067171"/>
            <a:chExt cx="1971675" cy="1971669"/>
          </a:xfrm>
        </p:grpSpPr>
        <mc:AlternateContent xmlns:mc="http://schemas.openxmlformats.org/markup-compatibility/2006">
          <mc:Choice xmlns:a14="http://schemas.microsoft.com/office/drawing/2010/main" Requires="a14">
            <p:sp>
              <p:nvSpPr>
                <p:cNvPr id="4" name="矩形 3"/>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anose="02010609060101010101" pitchFamily="49" charset="-122"/>
                              </a:rPr>
                            </m:ctrlPr>
                          </m:fPr>
                          <m:num>
                            <m:r>
                              <a:rPr lang="en-US" altLang="zh-CN" sz="1600" b="0" i="0" smtClean="0">
                                <a:solidFill>
                                  <a:schemeClr val="tx1"/>
                                </a:solidFill>
                                <a:latin typeface="Cambria Math" panose="02040503050406030204" pitchFamily="18" charset="0"/>
                                <a:ea typeface="黑体" panose="02010609060101010101" pitchFamily="49" charset="-122"/>
                              </a:rPr>
                              <m:t>1</m:t>
                            </m:r>
                          </m:num>
                          <m:den>
                            <m:r>
                              <a:rPr lang="en-US" altLang="zh-CN" sz="1600" b="0" i="0" smtClean="0">
                                <a:solidFill>
                                  <a:schemeClr val="tx1"/>
                                </a:solidFill>
                                <a:latin typeface="Cambria Math" panose="02040503050406030204" pitchFamily="18" charset="0"/>
                                <a:ea typeface="黑体" panose="02010609060101010101" pitchFamily="49" charset="-122"/>
                              </a:rPr>
                              <m:t>−</m:t>
                            </m:r>
                            <m:r>
                              <a:rPr lang="en-US" altLang="zh-CN" sz="1600" b="0" i="0" smtClean="0">
                                <a:solidFill>
                                  <a:schemeClr val="tx1"/>
                                </a:solidFill>
                                <a:latin typeface="Cambria Math" panose="02040503050406030204" pitchFamily="18" charset="0"/>
                                <a:ea typeface="黑体" panose="02010609060101010101" pitchFamily="49" charset="-122"/>
                              </a:rPr>
                              <m:t>2</m:t>
                            </m:r>
                          </m:den>
                        </m:f>
                      </m:oMath>
                    </m:oMathPara>
                  </a14:m>
                  <a:endParaRPr lang="zh-CN" altLang="en-US" sz="16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0</m:t>
                            </m:r>
                          </m:num>
                          <m:den>
                            <m:r>
                              <a:rPr lang="en-US" altLang="zh-CN" sz="1600">
                                <a:solidFill>
                                  <a:schemeClr val="tx1"/>
                                </a:solidFill>
                                <a:latin typeface="Cambria Math" panose="02040503050406030204"/>
                                <a:ea typeface="黑体" panose="02010609060101010101" pitchFamily="49" charset="-122"/>
                              </a:rPr>
                              <m:t>0</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3" name="文本框 12"/>
              <p:cNvSpPr txBox="1"/>
              <p:nvPr/>
            </p:nvSpPr>
            <p:spPr>
              <a:xfrm>
                <a:off x="688881" y="2456752"/>
                <a:ext cx="846450" cy="400110"/>
              </a:xfrm>
              <a:prstGeom prst="rect">
                <a:avLst/>
              </a:prstGeom>
              <a:noFill/>
            </p:spPr>
            <p:txBody>
              <a:bodyPr wrap="none" rtlCol="0">
                <a:spAutoFit/>
              </a:bodyPr>
              <a:lstStyle/>
              <a:p>
                <a14:m>
                  <m:oMath xmlns:m="http://schemas.openxmlformats.org/officeDocument/2006/math">
                    <m:r>
                      <a:rPr lang="en-US" altLang="zh-CN" sz="2000" b="1">
                        <a:solidFill>
                          <a:srgbClr val="0070C0"/>
                        </a:solidFill>
                        <a:latin typeface="Cambria Math" panose="02040503050406030204" pitchFamily="18" charset="0"/>
                        <a:ea typeface="黑体" panose="02010609060101010101" pitchFamily="49" charset="-122"/>
                      </a:rPr>
                      <m:t>𝑞</m:t>
                    </m:r>
                  </m:oMath>
                </a14:m>
                <a:r>
                  <a:rPr lang="zh-CN" altLang="en-US" sz="2000" b="1" dirty="0">
                    <a:solidFill>
                      <a:srgbClr val="0070C0"/>
                    </a:solidFill>
                    <a:latin typeface="Cambria Math" panose="02040503050406030204" pitchFamily="18" charset="0"/>
                    <a:ea typeface="黑体" panose="02010609060101010101" pitchFamily="49" charset="-122"/>
                  </a:rPr>
                  <a:t>函数</a:t>
                </a:r>
                <a:endParaRPr lang="zh-CN" altLang="en-US" sz="2000" b="1" dirty="0">
                  <a:solidFill>
                    <a:srgbClr val="0070C0"/>
                  </a:solidFill>
                  <a:latin typeface="Cambria Math" panose="02040503050406030204" pitchFamily="18" charset="0"/>
                  <a:ea typeface="黑体" panose="02010609060101010101" pitchFamily="49"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688881" y="2456752"/>
                <a:ext cx="846450" cy="400110"/>
              </a:xfrm>
              <a:prstGeom prst="rect">
                <a:avLst/>
              </a:prstGeom>
              <a:blipFill rotWithShape="1">
                <a:blip r:embed="rId3"/>
                <a:stretch>
                  <a:fillRect l="-64" t="-143" r="63" b="158"/>
                </a:stretch>
              </a:blipFill>
            </p:spPr>
            <p:txBody>
              <a:bodyPr/>
              <a:lstStyle/>
              <a:p>
                <a:r>
                  <a:rPr lang="zh-CN" altLang="en-US">
                    <a:noFill/>
                  </a:rPr>
                  <a:t> </a:t>
                </a:r>
              </a:p>
            </p:txBody>
          </p:sp>
        </mc:Fallback>
      </mc:AlternateContent>
      <p:grpSp>
        <p:nvGrpSpPr>
          <p:cNvPr id="14" name="组合 13"/>
          <p:cNvGrpSpPr/>
          <p:nvPr/>
        </p:nvGrpSpPr>
        <p:grpSpPr>
          <a:xfrm>
            <a:off x="8797382" y="4265613"/>
            <a:ext cx="1981162" cy="1981154"/>
            <a:chOff x="8158160" y="4067172"/>
            <a:chExt cx="1971676" cy="1971668"/>
          </a:xfrm>
        </p:grpSpPr>
        <p:sp>
          <p:nvSpPr>
            <p:cNvPr id="15" name="矩形 14"/>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矩形 15"/>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矩形 16"/>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8" name="矩形 17"/>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9" name="矩形 18"/>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0" name="矩形 19"/>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矩形 20"/>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矩形 21"/>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矩形 22"/>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cxnSp>
        <p:nvCxnSpPr>
          <p:cNvPr id="24" name="直接箭头连接符 23"/>
          <p:cNvCxnSpPr/>
          <p:nvPr/>
        </p:nvCxnSpPr>
        <p:spPr>
          <a:xfrm flipV="1">
            <a:off x="9127575" y="569689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9127575" y="5052568"/>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787915" y="5721944"/>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0448285" y="5721944"/>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9787915" y="5050213"/>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448285" y="5050213"/>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104752" y="6251669"/>
            <a:ext cx="1454244"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a:t>
            </a:r>
            <a:r>
              <a:rPr lang="en-US" altLang="zh-CN" dirty="0">
                <a:latin typeface="Times New Roman" panose="02020603050405020304" pitchFamily="16" charset="0"/>
                <a:ea typeface="黑体" panose="02010609060101010101" pitchFamily="49" charset="-122"/>
                <a:cs typeface="Times New Roman" panose="02020603050405020304" pitchFamily="16" charset="0"/>
              </a:rPr>
              <a:t>n</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个片段后</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30"/>
          <p:cNvSpPr txBox="1"/>
          <p:nvPr/>
        </p:nvSpPr>
        <p:spPr>
          <a:xfrm>
            <a:off x="6272097" y="2276868"/>
            <a:ext cx="611065" cy="461665"/>
          </a:xfrm>
          <a:prstGeom prst="rect">
            <a:avLst/>
          </a:prstGeom>
          <a:noFill/>
        </p:spPr>
        <p:txBody>
          <a:bodyPr wrap="non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grpSp>
        <p:nvGrpSpPr>
          <p:cNvPr id="32" name="组合 31"/>
          <p:cNvGrpSpPr/>
          <p:nvPr/>
        </p:nvGrpSpPr>
        <p:grpSpPr>
          <a:xfrm>
            <a:off x="8171180" y="1247140"/>
            <a:ext cx="3392805" cy="2893695"/>
            <a:chOff x="8158160" y="4067171"/>
            <a:chExt cx="1971675" cy="1971669"/>
          </a:xfrm>
        </p:grpSpPr>
        <mc:AlternateContent xmlns:mc="http://schemas.openxmlformats.org/markup-compatibility/2006">
          <mc:Choice xmlns:a14="http://schemas.microsoft.com/office/drawing/2010/main" Requires="a14">
            <p:sp>
              <p:nvSpPr>
                <p:cNvPr id="33" name="矩形 32"/>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3" name="矩形 32"/>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4" name="矩形 33"/>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0</m:t>
                            </m:r>
                          </m:num>
                          <m:den>
                            <m:r>
                              <a:rPr lang="en-US" altLang="zh-CN" sz="1600">
                                <a:solidFill>
                                  <a:schemeClr val="tx1"/>
                                </a:solidFill>
                                <a:latin typeface="Cambria Math" panose="02040503050406030204"/>
                                <a:ea typeface="黑体" panose="02010609060101010101" pitchFamily="49" charset="-122"/>
                              </a:rPr>
                              <m:t>0</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5" name="矩形 34"/>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0</m:t>
                            </m:r>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990</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6" name="矩形 35"/>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7" name="矩形 36"/>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9472594" y="4719517"/>
                  <a:ext cx="657240"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8" name="矩形 37"/>
                <p:cNvSpPr>
                  <a:spLocks noRot="1" noChangeAspect="1" noMove="1" noResize="1" noEditPoints="1" noAdjustHandles="1" noChangeArrowheads="1" noChangeShapeType="1" noTextEdit="1"/>
                </p:cNvSpPr>
                <p:nvPr/>
              </p:nvSpPr>
              <p:spPr>
                <a:xfrm>
                  <a:off x="9472594" y="4719517"/>
                  <a:ext cx="657240"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0</m:t>
                            </m:r>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980</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9" name="矩形 38"/>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40" name="矩形 39"/>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a:solidFill>
                                  <a:schemeClr val="tx1"/>
                                </a:solidFill>
                                <a:latin typeface="Cambria Math" panose="02040503050406030204"/>
                                <a:ea typeface="黑体" panose="02010609060101010101" pitchFamily="49" charset="-122"/>
                              </a:rPr>
                              <m:t>1</m:t>
                            </m:r>
                          </m:num>
                          <m:den>
                            <m:r>
                              <a:rPr lang="en-US" altLang="zh-CN" sz="1600">
                                <a:solidFill>
                                  <a:schemeClr val="tx1"/>
                                </a:solidFill>
                                <a:latin typeface="Cambria Math" panose="02040503050406030204"/>
                                <a:ea typeface="黑体" panose="02010609060101010101" pitchFamily="49" charset="-122"/>
                              </a:rPr>
                              <m:t>−</m:t>
                            </m:r>
                            <m:r>
                              <a:rPr lang="en-US" altLang="zh-CN" sz="160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41" name="矩形 40"/>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cxnSp>
        <p:nvCxnSpPr>
          <p:cNvPr id="42" name="直接箭头连接符 41"/>
          <p:cNvCxnSpPr/>
          <p:nvPr/>
        </p:nvCxnSpPr>
        <p:spPr>
          <a:xfrm flipV="1">
            <a:off x="9787915" y="438102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9108940" y="4381029"/>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001189" y="4977597"/>
            <a:ext cx="697627" cy="400110"/>
          </a:xfrm>
          <a:prstGeom prst="rect">
            <a:avLst/>
          </a:prstGeom>
          <a:noFill/>
        </p:spPr>
        <p:txBody>
          <a:bodyPr wrap="none" rtlCol="0">
            <a:spAutoFit/>
          </a:bodyPr>
          <a:lstStyle/>
          <a:p>
            <a:r>
              <a:rPr lang="zh-CN" altLang="en-US" sz="2000" b="1" dirty="0">
                <a:solidFill>
                  <a:srgbClr val="0070C0"/>
                </a:solidFill>
                <a:latin typeface="Cambria Math" panose="02040503050406030204" pitchFamily="18" charset="0"/>
                <a:ea typeface="黑体" panose="02010609060101010101" pitchFamily="49" charset="-122"/>
              </a:rPr>
              <a:t>策略</a:t>
            </a:r>
            <a:endParaRPr lang="zh-CN" altLang="en-US" sz="2000" b="1" dirty="0">
              <a:solidFill>
                <a:srgbClr val="0070C0"/>
              </a:solidFill>
              <a:latin typeface="Cambria Math" panose="020405030504060302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45" name="文本框 44"/>
              <p:cNvSpPr txBox="1"/>
              <p:nvPr/>
            </p:nvSpPr>
            <p:spPr>
              <a:xfrm>
                <a:off x="289406" y="4054628"/>
                <a:ext cx="7703923" cy="21698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如果</a:t>
                </a:r>
                <a14:m>
                  <m:oMath xmlns:m="http://schemas.openxmlformats.org/officeDocument/2006/math">
                    <m:r>
                      <a:rPr lang="en-US" altLang="zh-CN" b="1" i="1" smtClean="0">
                        <a:latin typeface="Cambria Math" panose="02040503050406030204" pitchFamily="18" charset="0"/>
                        <a:ea typeface="黑体" panose="02010609060101010101" pitchFamily="49" charset="-122"/>
                      </a:rPr>
                      <m:t>𝒒</m:t>
                    </m:r>
                  </m:oMath>
                </a14:m>
                <a:r>
                  <a:rPr lang="zh-CN" altLang="en-US" b="1" dirty="0">
                    <a:latin typeface="黑体" panose="02010609060101010101" pitchFamily="49" charset="-122"/>
                    <a:ea typeface="黑体" panose="02010609060101010101" pitchFamily="49" charset="-122"/>
                  </a:rPr>
                  <a:t>函数的初始化为</a:t>
                </a:r>
                <a14:m>
                  <m:oMath xmlns:m="http://schemas.openxmlformats.org/officeDocument/2006/math">
                    <m:f>
                      <m:fPr>
                        <m:type m:val="skw"/>
                        <m:ctrlPr>
                          <a:rPr lang="zh-CN" altLang="en-US" b="1" i="1">
                            <a:latin typeface="Cambria Math" panose="02040503050406030204" pitchFamily="18" charset="0"/>
                            <a:ea typeface="黑体" panose="02010609060101010101" pitchFamily="49" charset="-122"/>
                          </a:rPr>
                        </m:ctrlPr>
                      </m:fPr>
                      <m:num>
                        <m:r>
                          <a:rPr lang="en-US" altLang="zh-CN" b="1" i="1">
                            <a:latin typeface="Cambria Math" panose="02040503050406030204" pitchFamily="18" charset="0"/>
                            <a:ea typeface="黑体" panose="02010609060101010101" pitchFamily="49" charset="-122"/>
                          </a:rPr>
                          <m:t>𝟏</m:t>
                        </m:r>
                      </m:num>
                      <m:den>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𝟐</m:t>
                        </m:r>
                      </m:den>
                    </m:f>
                  </m:oMath>
                </a14:m>
                <a:r>
                  <a:rPr lang="zh-CN" altLang="en-US" b="1" dirty="0">
                    <a:latin typeface="黑体" panose="02010609060101010101" pitchFamily="49" charset="-122"/>
                    <a:ea typeface="黑体" panose="02010609060101010101" pitchFamily="49" charset="-122"/>
                  </a:rPr>
                  <a:t>，在模型收敛后，策略仍无法使得智能主体找到目标状态</a:t>
                </a:r>
                <a:endParaRPr lang="en-US" altLang="zh-CN" b="1"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这种情况并非个例，</a:t>
                </a:r>
                <a:r>
                  <a:rPr lang="zh-CN" altLang="en-US" b="1" dirty="0">
                    <a:latin typeface="黑体" panose="02010609060101010101" pitchFamily="49" charset="-122"/>
                    <a:ea typeface="黑体" panose="02010609060101010101" pitchFamily="49" charset="-122"/>
                    <a:cs typeface="Times New Roman" panose="02020603050405020304" pitchFamily="16" charset="0"/>
                  </a:rPr>
                  <a:t>例如</a:t>
                </a:r>
                <a:r>
                  <a:rPr lang="zh-CN" altLang="en-US" b="1"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𝒔</m:t>
                        </m:r>
                      </m:e>
                      <m:sub>
                        <m:r>
                          <a:rPr lang="en-US" altLang="zh-CN" b="1" i="1">
                            <a:latin typeface="Cambria Math" panose="02040503050406030204" pitchFamily="18" charset="0"/>
                            <a:ea typeface="黑体" panose="02010609060101010101" pitchFamily="49" charset="-122"/>
                          </a:rPr>
                          <m:t>𝟕</m:t>
                        </m:r>
                      </m:sub>
                    </m:sSub>
                  </m:oMath>
                </a14:m>
                <a:r>
                  <a:rPr lang="zh-CN" altLang="en-US" b="1" dirty="0">
                    <a:latin typeface="黑体" panose="02010609060101010101" pitchFamily="49" charset="-122"/>
                    <a:ea typeface="黑体" panose="02010609060101010101" pitchFamily="49" charset="-122"/>
                  </a:rPr>
                  <a:t>往上走的期望反馈保持</a:t>
                </a:r>
                <a:r>
                  <a:rPr lang="en-US" altLang="zh-CN" b="1" dirty="0">
                    <a:latin typeface="黑体" panose="02010609060101010101" pitchFamily="49" charset="-122"/>
                    <a:ea typeface="黑体" panose="02010609060101010101" pitchFamily="49" charset="-122"/>
                  </a:rPr>
                  <a:t>0.2</a:t>
                </a:r>
                <a:r>
                  <a:rPr lang="zh-CN" altLang="en-US" b="1" dirty="0">
                    <a:latin typeface="黑体" panose="02010609060101010101" pitchFamily="49" charset="-122"/>
                    <a:ea typeface="黑体" panose="02010609060101010101" pitchFamily="49" charset="-122"/>
                  </a:rPr>
                  <a:t>、往右走的期望反馈保持</a:t>
                </a:r>
                <a:r>
                  <a:rPr lang="en-US" altLang="zh-CN" b="1"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的条件下，将</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𝒔</m:t>
                        </m:r>
                      </m:e>
                      <m:sub>
                        <m:r>
                          <a:rPr lang="en-US" altLang="zh-CN" b="1" i="1">
                            <a:latin typeface="Cambria Math" panose="02040503050406030204" pitchFamily="18" charset="0"/>
                            <a:ea typeface="黑体" panose="02010609060101010101" pitchFamily="49" charset="-122"/>
                          </a:rPr>
                          <m:t>𝟕</m:t>
                        </m:r>
                      </m:sub>
                    </m:sSub>
                  </m:oMath>
                </a14:m>
                <a:r>
                  <a:rPr lang="zh-CN" altLang="en-US" b="1" dirty="0">
                    <a:latin typeface="黑体" panose="02010609060101010101" pitchFamily="49" charset="-122"/>
                    <a:ea typeface="黑体" panose="02010609060101010101" pitchFamily="49" charset="-122"/>
                  </a:rPr>
                  <a:t>往上走的惩罚值适当减少</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在先前例子中，该惩罚值为</a:t>
                </a: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，会得到类似的效果</a:t>
                </a:r>
                <a:endParaRPr lang="en-US" altLang="zh-CN" b="1" dirty="0">
                  <a:latin typeface="黑体" panose="02010609060101010101" pitchFamily="49" charset="-122"/>
                  <a:ea typeface="黑体" panose="02010609060101010101" pitchFamily="49" charset="-122"/>
                </a:endParaRPr>
              </a:p>
            </p:txBody>
          </p:sp>
        </mc:Choice>
        <mc:Fallback>
          <p:sp>
            <p:nvSpPr>
              <p:cNvPr id="45" name="文本框 44"/>
              <p:cNvSpPr txBox="1">
                <a:spLocks noRot="1" noChangeAspect="1" noMove="1" noResize="1" noEditPoints="1" noAdjustHandles="1" noChangeArrowheads="1" noChangeShapeType="1" noTextEdit="1"/>
              </p:cNvSpPr>
              <p:nvPr/>
            </p:nvSpPr>
            <p:spPr>
              <a:xfrm>
                <a:off x="289406" y="4054628"/>
                <a:ext cx="7703923" cy="2169825"/>
              </a:xfrm>
              <a:prstGeom prst="rect">
                <a:avLst/>
              </a:prstGeom>
              <a:blipFill rotWithShape="1">
                <a:blip r:embed="rId9"/>
                <a:stretch>
                  <a:fillRect l="-6" t="-7" r="-1039" b="-2245"/>
                </a:stretch>
              </a:blipFill>
            </p:spPr>
            <p:txBody>
              <a:bodyPr/>
              <a:lstStyle/>
              <a:p>
                <a:r>
                  <a:rPr lang="zh-CN" altLang="en-US">
                    <a:noFill/>
                  </a:rPr>
                  <a:t> </a:t>
                </a:r>
              </a:p>
            </p:txBody>
          </p:sp>
        </mc:Fallback>
      </mc:AlternateContent>
      <p:cxnSp>
        <p:nvCxnSpPr>
          <p:cNvPr id="46" name="直接箭头连接符 45"/>
          <p:cNvCxnSpPr/>
          <p:nvPr/>
        </p:nvCxnSpPr>
        <p:spPr>
          <a:xfrm flipV="1">
            <a:off x="9314105" y="4143750"/>
            <a:ext cx="0" cy="1982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43898" y="6172448"/>
            <a:ext cx="7540823" cy="400110"/>
          </a:xfrm>
          <a:prstGeom prst="rect">
            <a:avLst/>
          </a:prstGeom>
          <a:noFill/>
        </p:spPr>
        <p:txBody>
          <a:bodyPr wrap="square" rtlCol="0">
            <a:spAutoFit/>
          </a:bodyPr>
          <a:lstStyle/>
          <a:p>
            <a:r>
              <a:rPr lang="zh-CN" altLang="en-US" sz="2000" b="1" dirty="0">
                <a:ea typeface="黑体" panose="02010609060101010101" pitchFamily="49" charset="-122"/>
              </a:rPr>
              <a:t>问题：这种情况出现的原因为何？</a:t>
            </a:r>
            <a:endParaRPr lang="en-US" altLang="zh-CN" sz="2000" b="1" dirty="0">
              <a:ea typeface="黑体" panose="02010609060101010101" pitchFamily="49" charset="-122"/>
            </a:endParaRPr>
          </a:p>
        </p:txBody>
      </p:sp>
      <p:sp>
        <p:nvSpPr>
          <p:cNvPr id="48" name="矩形 47"/>
          <p:cNvSpPr/>
          <p:nvPr/>
        </p:nvSpPr>
        <p:spPr>
          <a:xfrm>
            <a:off x="8653778" y="685775"/>
            <a:ext cx="2031325"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行百里者半于九十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策略学习中探索</a:t>
            </a:r>
            <a:r>
              <a:rPr lang="en-US" altLang="zh-CN" sz="3200" dirty="0"/>
              <a:t>(exploration)</a:t>
            </a:r>
            <a:r>
              <a:rPr lang="zh-CN" altLang="en-US" sz="3200" dirty="0"/>
              <a:t>与利用</a:t>
            </a:r>
            <a:r>
              <a:rPr lang="en-US" altLang="zh-CN" sz="3200" dirty="0"/>
              <a:t>(exploitation)</a:t>
            </a:r>
            <a:r>
              <a:rPr lang="zh-CN" altLang="en-US" sz="3200" dirty="0"/>
              <a:t>的平衡</a:t>
            </a:r>
            <a:endParaRPr lang="zh-CN" altLang="en-US" sz="3200" dirty="0"/>
          </a:p>
        </p:txBody>
      </p:sp>
      <p:sp>
        <p:nvSpPr>
          <p:cNvPr id="3" name="内容占位符 2"/>
          <p:cNvSpPr>
            <a:spLocks noGrp="1"/>
          </p:cNvSpPr>
          <p:nvPr>
            <p:ph idx="1"/>
          </p:nvPr>
        </p:nvSpPr>
        <p:spPr>
          <a:xfrm>
            <a:off x="394447" y="789710"/>
            <a:ext cx="11355295" cy="669129"/>
          </a:xfrm>
        </p:spPr>
        <p:txBody>
          <a:bodyPr>
            <a:normAutofit/>
          </a:bodyPr>
          <a:lstStyle/>
          <a:p>
            <a:r>
              <a:rPr lang="zh-CN" altLang="en-US" sz="2800" dirty="0"/>
              <a:t>问题：为何</a:t>
            </a:r>
            <a:r>
              <a:rPr lang="en-US" altLang="zh-CN" sz="2800" dirty="0"/>
              <a:t>Q</a:t>
            </a:r>
            <a:r>
              <a:rPr lang="zh-CN" altLang="en-US" sz="2800" dirty="0"/>
              <a:t>学习收敛到非最优策略？</a:t>
            </a:r>
            <a:endParaRPr lang="zh-CN" altLang="en-US" sz="2800" dirty="0"/>
          </a:p>
          <a:p>
            <a:endParaRPr lang="zh-CN" altLang="en-US" sz="2800"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 name="文本框 5"/>
              <p:cNvSpPr txBox="1"/>
              <p:nvPr/>
            </p:nvSpPr>
            <p:spPr>
              <a:xfrm>
                <a:off x="627659" y="1350774"/>
                <a:ext cx="3626976" cy="1938992"/>
              </a:xfrm>
              <a:prstGeom prst="rect">
                <a:avLst/>
              </a:prstGeom>
              <a:noFill/>
            </p:spPr>
            <p:txBody>
              <a:bodyPr wrap="square" rtlCol="0">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观察每个片段的轨迹</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14:m>
                  <m:oMath xmlns:m="http://schemas.openxmlformats.org/officeDocument/2006/math">
                    <m:d>
                      <m:dPr>
                        <m:ctrlPr>
                          <a:rPr lang="en-US" altLang="zh-CN" sz="2400" b="0" i="1" smtClean="0">
                            <a:latin typeface="Cambria Math" panose="02040503050406030204" pitchFamily="18" charset="0"/>
                            <a:ea typeface="黑体" panose="02010609060101010101" pitchFamily="49" charset="-122"/>
                          </a:rPr>
                        </m:ctrlPr>
                      </m:dPr>
                      <m:e>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1</m:t>
                            </m:r>
                          </m:sub>
                        </m:sSub>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4</m:t>
                            </m:r>
                          </m:sub>
                        </m:sSub>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7</m:t>
                            </m:r>
                          </m:sub>
                        </m:sSub>
                        <m:r>
                          <a:rPr lang="en-US" altLang="zh-CN" sz="2400" b="0" i="1" smtClean="0">
                            <a:latin typeface="Cambria Math" panose="02040503050406030204" pitchFamily="18" charset="0"/>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𝑠</m:t>
                            </m:r>
                          </m:e>
                          <m:sub>
                            <m:r>
                              <a:rPr lang="en-US" altLang="zh-CN" sz="2400" b="0" i="1" smtClean="0">
                                <a:latin typeface="Cambria Math" panose="02040503050406030204" pitchFamily="18" charset="0"/>
                                <a:ea typeface="黑体" panose="02010609060101010101" pitchFamily="49" charset="-122"/>
                              </a:rPr>
                              <m:t>𝑑</m:t>
                            </m:r>
                          </m:sub>
                        </m:sSub>
                      </m:e>
                    </m:d>
                  </m:oMath>
                </a14:m>
                <a:endParaRPr lang="en-US" altLang="zh-CN" sz="2400" b="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14:m>
                  <m:oMath xmlns:m="http://schemas.openxmlformats.org/officeDocument/2006/math">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7</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14:m>
                  <m:oMath xmlns:m="http://schemas.openxmlformats.org/officeDocument/2006/math">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1</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4</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7</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𝑑</m:t>
                            </m:r>
                          </m:sub>
                        </m:sSub>
                      </m:e>
                    </m:d>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627659" y="1350774"/>
                <a:ext cx="3626976" cy="1938992"/>
              </a:xfrm>
              <a:prstGeom prst="rect">
                <a:avLst/>
              </a:prstGeom>
              <a:blipFill rotWithShape="1">
                <a:blip r:embed="rId1"/>
                <a:stretch>
                  <a:fillRect l="-8" t="-7" r="4" b="24"/>
                </a:stretch>
              </a:blipFill>
            </p:spPr>
            <p:txBody>
              <a:bodyPr/>
              <a:lstStyle/>
              <a:p>
                <a:r>
                  <a:rPr lang="zh-CN" altLang="en-US">
                    <a:noFill/>
                  </a:rPr>
                  <a:t> </a:t>
                </a:r>
              </a:p>
            </p:txBody>
          </p:sp>
        </mc:Fallback>
      </mc:AlternateContent>
      <p:grpSp>
        <p:nvGrpSpPr>
          <p:cNvPr id="7" name="组合 6"/>
          <p:cNvGrpSpPr/>
          <p:nvPr/>
        </p:nvGrpSpPr>
        <p:grpSpPr>
          <a:xfrm>
            <a:off x="8277840" y="1455279"/>
            <a:ext cx="3233891" cy="3357564"/>
            <a:chOff x="8158160" y="4067171"/>
            <a:chExt cx="1971675" cy="1971669"/>
          </a:xfrm>
        </p:grpSpPr>
        <mc:AlternateContent xmlns:mc="http://schemas.openxmlformats.org/markup-compatibility/2006">
          <mc:Choice xmlns:a14="http://schemas.microsoft.com/office/drawing/2010/main" Requires="a14">
            <p:sp>
              <p:nvSpPr>
                <p:cNvPr id="8" name="矩形 7"/>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0</m:t>
                            </m:r>
                          </m:num>
                          <m:den>
                            <m:r>
                              <a:rPr lang="en-US" altLang="zh-CN" i="1">
                                <a:solidFill>
                                  <a:schemeClr val="tx1"/>
                                </a:solidFill>
                                <a:latin typeface="Cambria Math" panose="02040503050406030204" pitchFamily="18" charset="0"/>
                                <a:ea typeface="黑体" panose="02010609060101010101" pitchFamily="49" charset="-122"/>
                              </a:rPr>
                              <m:t>0</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0</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990</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3" name="矩形 12"/>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0</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980</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矩形 13"/>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矩形 15"/>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7" name="文本框 16"/>
              <p:cNvSpPr txBox="1"/>
              <p:nvPr/>
            </p:nvSpPr>
            <p:spPr>
              <a:xfrm>
                <a:off x="484224" y="3337411"/>
                <a:ext cx="7793535" cy="1774525"/>
              </a:xfrm>
              <a:prstGeom prst="rect">
                <a:avLst/>
              </a:prstGeom>
              <a:noFill/>
            </p:spPr>
            <p:txBody>
              <a:bodyPr wrap="square" rtlCol="0">
                <a:spAutoFit/>
              </a:bodyPr>
              <a:lstStyle/>
              <a:p>
                <a:pPr>
                  <a:lnSpc>
                    <a:spcPct val="150000"/>
                  </a:lnSpc>
                </a:pPr>
                <a:r>
                  <a:rPr lang="zh-CN" altLang="en-US" b="1" dirty="0">
                    <a:latin typeface="黑体" panose="02010609060101010101" pitchFamily="49" charset="-122"/>
                    <a:ea typeface="黑体" panose="02010609060101010101" pitchFamily="49" charset="-122"/>
                    <a:cs typeface="Times New Roman" panose="02020603050405020304" pitchFamily="16" charset="0"/>
                  </a:rPr>
                  <a:t>智能主体的策略</a:t>
                </a:r>
                <a:r>
                  <a:rPr lang="en-US" altLang="zh-CN" b="1" dirty="0">
                    <a:latin typeface="黑体" panose="02010609060101010101" pitchFamily="49" charset="-122"/>
                    <a:ea typeface="黑体" panose="02010609060101010101" pitchFamily="49" charset="-122"/>
                    <a:cs typeface="Times New Roman" panose="02020603050405020304" pitchFamily="16" charset="0"/>
                  </a:rPr>
                  <a:t>(</a:t>
                </a:r>
                <a:r>
                  <a:rPr lang="zh-CN" altLang="en-US" b="1" dirty="0">
                    <a:latin typeface="黑体" panose="02010609060101010101" pitchFamily="49" charset="-122"/>
                    <a:ea typeface="黑体" panose="02010609060101010101" pitchFamily="49" charset="-122"/>
                    <a:cs typeface="Times New Roman" panose="02020603050405020304" pitchFamily="16" charset="0"/>
                  </a:rPr>
                  <a:t>即按照动作</a:t>
                </a:r>
                <a:r>
                  <a:rPr lang="en-US" altLang="zh-CN" b="1" dirty="0">
                    <a:latin typeface="黑体" panose="02010609060101010101" pitchFamily="49" charset="-122"/>
                    <a:ea typeface="黑体" panose="02010609060101010101" pitchFamily="49" charset="-122"/>
                    <a:cs typeface="Times New Roman" panose="02020603050405020304" pitchFamily="16" charset="0"/>
                  </a:rPr>
                  <a:t>-</a:t>
                </a:r>
                <a:r>
                  <a:rPr lang="zh-CN" altLang="en-US" b="1" dirty="0">
                    <a:latin typeface="黑体" panose="02010609060101010101" pitchFamily="49" charset="-122"/>
                    <a:ea typeface="黑体" panose="02010609060101010101" pitchFamily="49" charset="-122"/>
                    <a:cs typeface="Times New Roman" panose="02020603050405020304" pitchFamily="16" charset="0"/>
                  </a:rPr>
                  <a:t>价值函数选择反馈最大的行为</a:t>
                </a:r>
                <a:r>
                  <a:rPr lang="en-US" altLang="zh-CN" b="1" dirty="0">
                    <a:latin typeface="黑体" panose="02010609060101010101" pitchFamily="49" charset="-122"/>
                    <a:ea typeface="黑体" panose="02010609060101010101" pitchFamily="49" charset="-122"/>
                    <a:cs typeface="Times New Roman" panose="02020603050405020304" pitchFamily="16" charset="0"/>
                  </a:rPr>
                  <a:t>)</a:t>
                </a:r>
                <a:r>
                  <a:rPr lang="zh-CN" altLang="en-US" b="1" dirty="0">
                    <a:latin typeface="黑体" panose="02010609060101010101" pitchFamily="49" charset="-122"/>
                    <a:ea typeface="黑体" panose="02010609060101010101" pitchFamily="49" charset="-122"/>
                    <a:cs typeface="Times New Roman" panose="02020603050405020304" pitchFamily="16" charset="0"/>
                  </a:rPr>
                  <a:t>始终不变，因此与环境交互的轨迹是固定的，过程中没有得到任何有关目标</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𝟗</m:t>
                        </m:r>
                      </m:sub>
                    </m:sSub>
                  </m:oMath>
                </a14:m>
                <a:r>
                  <a:rPr lang="zh-CN" altLang="en-US" b="1" dirty="0">
                    <a:latin typeface="黑体" panose="02010609060101010101" pitchFamily="49" charset="-122"/>
                    <a:ea typeface="黑体" panose="02010609060101010101" pitchFamily="49" charset="-122"/>
                    <a:cs typeface="Times New Roman" panose="02020603050405020304" pitchFamily="16" charset="0"/>
                  </a:rPr>
                  <a:t>的信息</a:t>
                </a:r>
                <a:endParaRPr lang="en-US" altLang="zh-CN"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外力：缺乏推动智能主体改变策略的外在因素</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内因：智能主体缺乏从内部改变策略的动力</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84224" y="3337411"/>
                <a:ext cx="7793535" cy="1774525"/>
              </a:xfrm>
              <a:prstGeom prst="rect">
                <a:avLst/>
              </a:prstGeom>
              <a:blipFill rotWithShape="1">
                <a:blip r:embed="rId7"/>
                <a:stretch>
                  <a:fillRect l="-5" t="-27" r="7" b="-455"/>
                </a:stretch>
              </a:blipFill>
            </p:spPr>
            <p:txBody>
              <a:bodyPr/>
              <a:lstStyle/>
              <a:p>
                <a:r>
                  <a:rPr lang="zh-CN" altLang="en-US">
                    <a:noFill/>
                  </a:rPr>
                  <a:t> </a:t>
                </a:r>
              </a:p>
            </p:txBody>
          </p:sp>
        </mc:Fallback>
      </mc:AlternateContent>
      <p:cxnSp>
        <p:nvCxnSpPr>
          <p:cNvPr id="18" name="直接箭头连接符 17"/>
          <p:cNvCxnSpPr/>
          <p:nvPr/>
        </p:nvCxnSpPr>
        <p:spPr>
          <a:xfrm flipV="1">
            <a:off x="8839952" y="1085693"/>
            <a:ext cx="0" cy="3471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9221" y="5135463"/>
            <a:ext cx="9745120" cy="1418915"/>
          </a:xfrm>
          <a:prstGeom prst="rect">
            <a:avLst/>
          </a:prstGeom>
          <a:noFill/>
        </p:spPr>
        <p:txBody>
          <a:bodyPr wrap="square" rtlCol="0">
            <a:spAutoFit/>
          </a:bodyPr>
          <a:lstStyle/>
          <a:p>
            <a:pPr>
              <a:lnSpc>
                <a:spcPct val="150000"/>
              </a:lnSpc>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智能主体的“创新精神”：</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根据目前已知的最优策略来选择动作，被称为</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rPr>
              <a:t>利用</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rPr>
              <a:t>(exploitation)</a:t>
            </a:r>
            <a:endPar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不根据当前策略而去尝试未知的动作被称为</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rPr>
              <a:t>探索</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rPr>
              <a:t>(exploration)</a:t>
            </a:r>
            <a:endPar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策略学习中探索</a:t>
            </a:r>
            <a:r>
              <a:rPr lang="en-US" altLang="zh-CN" sz="3200" dirty="0"/>
              <a:t>(exploration)</a:t>
            </a:r>
            <a:r>
              <a:rPr lang="zh-CN" altLang="en-US" sz="3200" dirty="0"/>
              <a:t>与利用</a:t>
            </a:r>
            <a:r>
              <a:rPr lang="en-US" altLang="zh-CN" sz="3200" dirty="0"/>
              <a:t>(exploitation)</a:t>
            </a:r>
            <a:r>
              <a:rPr lang="zh-CN" altLang="en-US" sz="3200" dirty="0"/>
              <a:t>的平衡</a:t>
            </a:r>
            <a:endParaRPr lang="zh-CN" altLang="en-US" sz="3200" dirty="0"/>
          </a:p>
        </p:txBody>
      </p:sp>
      <p:sp>
        <p:nvSpPr>
          <p:cNvPr id="3" name="内容占位符 2"/>
          <p:cNvSpPr>
            <a:spLocks noGrp="1"/>
          </p:cNvSpPr>
          <p:nvPr>
            <p:ph idx="1"/>
          </p:nvPr>
        </p:nvSpPr>
        <p:spPr>
          <a:xfrm>
            <a:off x="394447" y="789710"/>
            <a:ext cx="11355295" cy="1055132"/>
          </a:xfrm>
        </p:spPr>
        <p:txBody>
          <a:bodyPr>
            <a:normAutofit lnSpcReduction="10000"/>
          </a:bodyPr>
          <a:lstStyle/>
          <a:p>
            <a:r>
              <a:rPr lang="zh-CN" altLang="en-US" sz="2400" dirty="0"/>
              <a:t>问题：为何</a:t>
            </a:r>
            <a:r>
              <a:rPr lang="en-US" altLang="zh-CN" sz="2400" dirty="0"/>
              <a:t>Q</a:t>
            </a:r>
            <a:r>
              <a:rPr lang="zh-CN" altLang="en-US" sz="2400" dirty="0"/>
              <a:t>学习收敛到非最优策略？</a:t>
            </a:r>
            <a:endParaRPr lang="zh-CN" altLang="en-US" sz="2400" dirty="0"/>
          </a:p>
          <a:p>
            <a:r>
              <a:rPr lang="zh-CN" altLang="en-US" sz="2400" dirty="0"/>
              <a:t>回答：算法中只有利用没有探索</a:t>
            </a:r>
            <a:endParaRPr lang="zh-CN" altLang="en-US" sz="2400" dirty="0"/>
          </a:p>
          <a:p>
            <a:endParaRPr lang="zh-CN" altLang="en-US" sz="2400"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p:grpSp>
        <p:nvGrpSpPr>
          <p:cNvPr id="6" name="组合 5"/>
          <p:cNvGrpSpPr/>
          <p:nvPr/>
        </p:nvGrpSpPr>
        <p:grpSpPr>
          <a:xfrm>
            <a:off x="8384718" y="1316011"/>
            <a:ext cx="3233891" cy="3357564"/>
            <a:chOff x="8158160" y="4067171"/>
            <a:chExt cx="1971675" cy="1971669"/>
          </a:xfrm>
        </p:grpSpPr>
        <mc:AlternateContent xmlns:mc="http://schemas.openxmlformats.org/markup-compatibility/2006">
          <mc:Choice xmlns:a14="http://schemas.microsoft.com/office/drawing/2010/main" Requires="a14">
            <p:sp>
              <p:nvSpPr>
                <p:cNvPr id="7" name="矩形 6"/>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0</m:t>
                            </m:r>
                          </m:num>
                          <m:den>
                            <m:r>
                              <a:rPr lang="en-US" altLang="zh-CN" i="1">
                                <a:solidFill>
                                  <a:schemeClr val="tx1"/>
                                </a:solidFill>
                                <a:latin typeface="Cambria Math" panose="02040503050406030204" pitchFamily="18" charset="0"/>
                                <a:ea typeface="黑体" panose="02010609060101010101" pitchFamily="49" charset="-122"/>
                              </a:rPr>
                              <m:t>0</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0</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990</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i="1">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0</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980</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3" name="矩形 12"/>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矩形 13"/>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i="1" smtClean="0">
                                <a:solidFill>
                                  <a:schemeClr val="tx1"/>
                                </a:solidFill>
                                <a:latin typeface="Cambria Math" panose="02040503050406030204" pitchFamily="18" charset="0"/>
                                <a:ea typeface="黑体" panose="02010609060101010101" pitchFamily="49" charset="-122"/>
                              </a:rPr>
                            </m:ctrlPr>
                          </m:fPr>
                          <m:num>
                            <m:r>
                              <a:rPr lang="en-US" altLang="zh-CN" b="0" i="1" smtClean="0">
                                <a:solidFill>
                                  <a:schemeClr val="tx1"/>
                                </a:solidFill>
                                <a:latin typeface="Cambria Math" panose="02040503050406030204" pitchFamily="18" charset="0"/>
                                <a:ea typeface="黑体" panose="02010609060101010101" pitchFamily="49" charset="-122"/>
                              </a:rPr>
                              <m:t>1</m:t>
                            </m:r>
                          </m:num>
                          <m:den>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cxnSp>
        <p:nvCxnSpPr>
          <p:cNvPr id="16" name="直接箭头连接符 15"/>
          <p:cNvCxnSpPr/>
          <p:nvPr/>
        </p:nvCxnSpPr>
        <p:spPr>
          <a:xfrm flipV="1">
            <a:off x="8946830" y="946425"/>
            <a:ext cx="0" cy="3471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9221" y="2632061"/>
            <a:ext cx="7540823" cy="1323439"/>
          </a:xfrm>
          <a:prstGeom prst="rect">
            <a:avLst/>
          </a:prstGeom>
          <a:noFill/>
        </p:spPr>
        <p:txBody>
          <a:bodyPr wrap="square" rtlCol="0">
            <a:spAutoFit/>
          </a:bodyPr>
          <a:lstStyle>
            <a:defPPr>
              <a:defRPr lang="zh-CN"/>
            </a:defPPr>
            <a:lvl1pPr>
              <a:defRPr sz="2400" b="1">
                <a:ea typeface="黑体" panose="02010609060101010101" pitchFamily="49" charset="-122"/>
              </a:defRPr>
            </a:lvl1pPr>
          </a:lstStyle>
          <a:p>
            <a:r>
              <a:rPr lang="zh-CN" altLang="en-US" sz="2000" b="0" dirty="0">
                <a:latin typeface="Times New Roman" panose="02020603050405020304" pitchFamily="16" charset="0"/>
                <a:cs typeface="Times New Roman" panose="02020603050405020304" pitchFamily="16" charset="0"/>
              </a:rPr>
              <a:t>探索与利用之间如何取得平衡</a:t>
            </a:r>
            <a:endParaRPr lang="en-US" altLang="zh-CN" sz="2000" b="0" dirty="0">
              <a:latin typeface="Times New Roman" panose="02020603050405020304" pitchFamily="16" charset="0"/>
              <a:cs typeface="Times New Roman" panose="02020603050405020304" pitchFamily="16" charset="0"/>
            </a:endParaRPr>
          </a:p>
          <a:p>
            <a:pPr marL="342900" indent="-342900">
              <a:buFont typeface="Arial" panose="020B0604020202020204" pitchFamily="34" charset="0"/>
              <a:buChar char="•"/>
            </a:pPr>
            <a:r>
              <a:rPr lang="zh-CN" altLang="en-US" sz="2000" b="0" dirty="0">
                <a:latin typeface="Times New Roman" panose="02020603050405020304" pitchFamily="16" charset="0"/>
                <a:cs typeface="Times New Roman" panose="02020603050405020304" pitchFamily="16" charset="0"/>
              </a:rPr>
              <a:t>只利用而不探索</a:t>
            </a:r>
            <a:endParaRPr lang="en-US" altLang="zh-CN" sz="2000" b="0" dirty="0">
              <a:latin typeface="Times New Roman" panose="02020603050405020304" pitchFamily="16" charset="0"/>
              <a:cs typeface="Times New Roman" panose="02020603050405020304" pitchFamily="16" charset="0"/>
            </a:endParaRPr>
          </a:p>
          <a:p>
            <a:pPr marL="342900" indent="-342900">
              <a:buFont typeface="Arial" panose="020B0604020202020204" pitchFamily="34" charset="0"/>
              <a:buChar char="•"/>
            </a:pPr>
            <a:r>
              <a:rPr lang="zh-CN" altLang="en-US" sz="2000" b="0" dirty="0">
                <a:latin typeface="Times New Roman" panose="02020603050405020304" pitchFamily="16" charset="0"/>
                <a:cs typeface="Times New Roman" panose="02020603050405020304" pitchFamily="16" charset="0"/>
              </a:rPr>
              <a:t>只探索而不利用</a:t>
            </a:r>
            <a:r>
              <a:rPr lang="en-US" altLang="zh-CN" sz="2000" b="0" dirty="0">
                <a:latin typeface="Times New Roman" panose="02020603050405020304" pitchFamily="16" charset="0"/>
                <a:cs typeface="Times New Roman" panose="02020603050405020304" pitchFamily="16" charset="0"/>
              </a:rPr>
              <a:t>(</a:t>
            </a:r>
            <a:r>
              <a:rPr lang="zh-CN" altLang="en-US" sz="2000" b="0" dirty="0">
                <a:latin typeface="Times New Roman" panose="02020603050405020304" pitchFamily="16" charset="0"/>
                <a:cs typeface="Times New Roman" panose="02020603050405020304" pitchFamily="16" charset="0"/>
              </a:rPr>
              <a:t>则训练过程完全没有意义 </a:t>
            </a:r>
            <a:r>
              <a:rPr lang="en-US" altLang="zh-CN" sz="2000" b="0" dirty="0">
                <a:latin typeface="Times New Roman" panose="02020603050405020304" pitchFamily="16" charset="0"/>
                <a:cs typeface="Times New Roman" panose="02020603050405020304" pitchFamily="16" charset="0"/>
              </a:rPr>
              <a:t>)</a:t>
            </a:r>
            <a:r>
              <a:rPr lang="zh-CN" altLang="en-US" sz="2000" b="0" dirty="0">
                <a:latin typeface="Times New Roman" panose="02020603050405020304" pitchFamily="16" charset="0"/>
                <a:cs typeface="Times New Roman" panose="02020603050405020304" pitchFamily="16" charset="0"/>
              </a:rPr>
              <a:t> </a:t>
            </a:r>
            <a:endParaRPr lang="en-US" altLang="zh-CN" sz="2000" b="0" dirty="0">
              <a:latin typeface="Times New Roman" panose="02020603050405020304" pitchFamily="16" charset="0"/>
              <a:cs typeface="Times New Roman" panose="02020603050405020304" pitchFamily="16" charset="0"/>
            </a:endParaRPr>
          </a:p>
          <a:p>
            <a:pPr marL="342900" indent="-342900">
              <a:buFont typeface="Arial" panose="020B0604020202020204" pitchFamily="34" charset="0"/>
              <a:buChar char="•"/>
            </a:pPr>
            <a:r>
              <a:rPr lang="zh-CN" altLang="en-US" sz="2000" b="0" dirty="0">
                <a:latin typeface="Times New Roman" panose="02020603050405020304" pitchFamily="16" charset="0"/>
                <a:cs typeface="Times New Roman" panose="02020603050405020304" pitchFamily="16" charset="0"/>
              </a:rPr>
              <a:t>大体上利用，偶尔探索</a:t>
            </a:r>
            <a:endParaRPr lang="en-US" altLang="zh-CN" sz="2000" b="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文本框 18"/>
              <p:cNvSpPr txBox="1"/>
              <p:nvPr/>
            </p:nvSpPr>
            <p:spPr>
              <a:xfrm>
                <a:off x="389219" y="4211142"/>
                <a:ext cx="7540823" cy="2009974"/>
              </a:xfrm>
              <a:prstGeom prst="rect">
                <a:avLst/>
              </a:prstGeom>
              <a:noFill/>
            </p:spPr>
            <p:txBody>
              <a:bodyPr wrap="square" rtlCol="0">
                <a:spAutoFit/>
              </a:bodyPr>
              <a:lstStyle>
                <a:defPPr>
                  <a:defRPr lang="zh-CN"/>
                </a:defPPr>
                <a:lvl1pPr>
                  <a:defRPr sz="2400" b="1">
                    <a:ea typeface="黑体" panose="02010609060101010101" pitchFamily="49" charset="-122"/>
                  </a:defRPr>
                </a:lvl1pPr>
              </a:lstStyle>
              <a:p>
                <a14:m>
                  <m:oMath xmlns:m="http://schemas.openxmlformats.org/officeDocument/2006/math">
                    <m:r>
                      <a:rPr lang="en-US" altLang="zh-CN" sz="2000" b="0" i="1" smtClean="0">
                        <a:latin typeface="Cambria Math" panose="02040503050406030204" pitchFamily="18" charset="0"/>
                      </a:rPr>
                      <m:t>𝜖</m:t>
                    </m:r>
                  </m:oMath>
                </a14:m>
                <a:r>
                  <a:rPr lang="zh-CN" altLang="en-US" sz="2000" b="0" dirty="0">
                    <a:latin typeface="Times New Roman" panose="02020603050405020304" pitchFamily="16" charset="0"/>
                    <a:cs typeface="Times New Roman" panose="02020603050405020304" pitchFamily="16" charset="0"/>
                  </a:rPr>
                  <a:t>贪心</a:t>
                </a:r>
                <a:r>
                  <a:rPr lang="en-US" altLang="zh-CN" sz="2000" b="0" dirty="0">
                    <a:latin typeface="Times New Roman" panose="02020603050405020304" pitchFamily="16" charset="0"/>
                    <a:cs typeface="Times New Roman" panose="02020603050405020304" pitchFamily="16" charset="0"/>
                  </a:rPr>
                  <a:t>(</a:t>
                </a:r>
                <a14:m>
                  <m:oMath xmlns:m="http://schemas.openxmlformats.org/officeDocument/2006/math">
                    <m:r>
                      <a:rPr lang="en-US" altLang="zh-CN" sz="2000" b="0" i="1" smtClean="0">
                        <a:latin typeface="Cambria Math" panose="02040503050406030204" pitchFamily="18" charset="0"/>
                      </a:rPr>
                      <m:t>𝜖</m:t>
                    </m:r>
                  </m:oMath>
                </a14:m>
                <a:r>
                  <a:rPr lang="en-US" altLang="zh-CN" sz="2000" b="0" dirty="0">
                    <a:latin typeface="Times New Roman" panose="02020603050405020304" pitchFamily="16" charset="0"/>
                    <a:cs typeface="Times New Roman" panose="02020603050405020304" pitchFamily="16" charset="0"/>
                  </a:rPr>
                  <a:t>-greedy)</a:t>
                </a:r>
                <a:r>
                  <a:rPr lang="zh-CN" altLang="en-US" sz="2000" b="0" dirty="0">
                    <a:latin typeface="Times New Roman" panose="02020603050405020304" pitchFamily="16" charset="0"/>
                    <a:cs typeface="Times New Roman" panose="02020603050405020304" pitchFamily="16" charset="0"/>
                  </a:rPr>
                  <a:t>策略</a:t>
                </a:r>
                <a:endParaRPr lang="en-US" altLang="zh-CN" sz="2000" b="0" dirty="0">
                  <a:latin typeface="Times New Roman" panose="02020603050405020304" pitchFamily="16"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rPr>
                        <m:t>𝜖</m:t>
                      </m:r>
                      <m:r>
                        <m:rPr>
                          <m:nor/>
                        </m:rPr>
                        <a:rPr lang="en-US" altLang="zh-CN" sz="2000" b="0" dirty="0">
                          <a:latin typeface="Times New Roman" panose="02020603050405020304" pitchFamily="16" charset="0"/>
                          <a:cs typeface="Times New Roman" panose="02020603050405020304" pitchFamily="16" charset="0"/>
                        </a:rPr>
                        <m:t>−</m:t>
                      </m:r>
                      <m:r>
                        <a:rPr lang="en-US" altLang="zh-CN" sz="2000" b="0" i="1">
                          <a:latin typeface="Cambria Math" panose="02040503050406030204" pitchFamily="18" charset="0"/>
                        </a:rPr>
                        <m:t>𝑔𝑟𝑒𝑒𝑑</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𝑦</m:t>
                          </m:r>
                        </m:e>
                        <m:sub>
                          <m:r>
                            <a:rPr lang="en-US" altLang="zh-CN" sz="2000" b="0" i="1">
                              <a:latin typeface="Cambria Math" panose="02040503050406030204" pitchFamily="18" charset="0"/>
                            </a:rPr>
                            <m:t>𝜋</m:t>
                          </m:r>
                        </m:sub>
                      </m:sSub>
                      <m:d>
                        <m:dPr>
                          <m:ctrlPr>
                            <a:rPr lang="en-US" altLang="zh-CN" sz="2000" b="0" i="1">
                              <a:latin typeface="Cambria Math" panose="02040503050406030204" pitchFamily="18" charset="0"/>
                            </a:rPr>
                          </m:ctrlPr>
                        </m:dPr>
                        <m:e>
                          <m:r>
                            <a:rPr lang="en-US" altLang="zh-CN" sz="2000" b="0" i="1">
                              <a:latin typeface="Cambria Math" panose="02040503050406030204" pitchFamily="18" charset="0"/>
                            </a:rPr>
                            <m:t>𝑠</m:t>
                          </m:r>
                        </m:e>
                      </m:d>
                      <m:r>
                        <a:rPr lang="en-US" altLang="zh-CN" sz="2000" b="0" i="1">
                          <a:latin typeface="Cambria Math" panose="02040503050406030204" pitchFamily="18" charset="0"/>
                        </a:rPr>
                        <m:t>=</m:t>
                      </m:r>
                      <m:d>
                        <m:dPr>
                          <m:begChr m:val="{"/>
                          <m:endChr m:val=""/>
                          <m:ctrlPr>
                            <a:rPr lang="en-US" altLang="zh-CN" sz="2000" b="0" i="1">
                              <a:latin typeface="Cambria Math" panose="02040503050406030204" pitchFamily="18" charset="0"/>
                            </a:rPr>
                          </m:ctrlPr>
                        </m:dPr>
                        <m:e>
                          <m:eqArr>
                            <m:eqArrPr>
                              <m:ctrlPr>
                                <a:rPr lang="en-US" altLang="zh-CN" sz="2000" b="0" i="1">
                                  <a:latin typeface="Cambria Math" panose="02040503050406030204" pitchFamily="18" charset="0"/>
                                </a:rPr>
                              </m:ctrlPr>
                            </m:eqArrPr>
                            <m:e>
                              <m:sSub>
                                <m:sSubPr>
                                  <m:ctrlPr>
                                    <a:rPr lang="en-US" altLang="zh-CN" sz="2000" b="0" i="1">
                                      <a:latin typeface="Cambria Math" panose="02040503050406030204" pitchFamily="18" charset="0"/>
                                    </a:rPr>
                                  </m:ctrlPr>
                                </m:sSubPr>
                                <m:e>
                                  <m:r>
                                    <m:rPr>
                                      <m:sty m:val="p"/>
                                    </m:rPr>
                                    <a:rPr lang="en-US" altLang="zh-CN" sz="2000" b="0">
                                      <a:latin typeface="Cambria Math" panose="02040503050406030204" pitchFamily="18" charset="0"/>
                                    </a:rPr>
                                    <m:t>argmax</m:t>
                                  </m:r>
                                </m:e>
                                <m:sub>
                                  <m:r>
                                    <a:rPr lang="en-US" altLang="zh-CN" sz="2000" b="0" i="1">
                                      <a:latin typeface="Cambria Math" panose="02040503050406030204" pitchFamily="18" charset="0"/>
                                    </a:rPr>
                                    <m:t>𝑎</m:t>
                                  </m:r>
                                </m:sub>
                              </m:sSub>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𝑞</m:t>
                                  </m:r>
                                </m:e>
                                <m:sub>
                                  <m:r>
                                    <a:rPr lang="en-US" altLang="zh-CN" sz="2000" b="0" i="1">
                                      <a:latin typeface="Cambria Math" panose="02040503050406030204" pitchFamily="18" charset="0"/>
                                    </a:rPr>
                                    <m:t>𝜋</m:t>
                                  </m:r>
                                </m:sub>
                              </m:sSub>
                              <m:r>
                                <a:rPr lang="en-US" altLang="zh-CN" sz="2000" b="0" i="1" smtClean="0">
                                  <a:latin typeface="Cambria Math" panose="02040503050406030204" pitchFamily="18" charset="0"/>
                                </a:rPr>
                                <m:t>(</m:t>
                              </m:r>
                              <m:r>
                                <a:rPr lang="en-US" altLang="zh-CN" sz="2000" b="0" i="1">
                                  <a:latin typeface="Cambria Math" panose="02040503050406030204" pitchFamily="18" charset="0"/>
                                </a:rPr>
                                <m:t>𝑠</m:t>
                              </m:r>
                              <m:r>
                                <a:rPr lang="en-US" altLang="zh-CN" sz="2000" b="0" i="1">
                                  <a:latin typeface="Cambria Math" panose="02040503050406030204" pitchFamily="18" charset="0"/>
                                </a:rPr>
                                <m:t>,</m:t>
                              </m:r>
                              <m:r>
                                <a:rPr lang="en-US" altLang="zh-CN" sz="2000" b="0" i="1">
                                  <a:latin typeface="Cambria Math" panose="02040503050406030204" pitchFamily="18" charset="0"/>
                                </a:rPr>
                                <m:t>𝑎</m:t>
                              </m:r>
                              <m:r>
                                <a:rPr lang="en-US" altLang="zh-CN" sz="2000" b="0" i="1" smtClean="0">
                                  <a:latin typeface="Cambria Math" panose="02040503050406030204" pitchFamily="18" charset="0"/>
                                </a:rPr>
                                <m:t>)</m:t>
                              </m:r>
                            </m:e>
                            <m:e>
                              <m:r>
                                <a:rPr lang="zh-CN" altLang="en-US" sz="2000" b="0" i="1">
                                  <a:latin typeface="Cambria Math" panose="02040503050406030204" pitchFamily="18" charset="0"/>
                                </a:rPr>
                                <m:t>随机的</m:t>
                              </m:r>
                              <m:r>
                                <a:rPr lang="en-US" altLang="zh-CN" sz="2000" b="0" i="1">
                                  <a:latin typeface="Cambria Math" panose="02040503050406030204" pitchFamily="18" charset="0"/>
                                </a:rPr>
                                <m:t>𝑎</m:t>
                              </m:r>
                              <m:r>
                                <a:rPr lang="en-US" altLang="zh-CN" sz="2000" b="0" i="1">
                                  <a:latin typeface="Cambria Math" panose="02040503050406030204" pitchFamily="18" charset="0"/>
                                </a:rPr>
                                <m:t>∈</m:t>
                              </m:r>
                              <m:r>
                                <a:rPr lang="en-US" altLang="zh-CN" sz="2000" b="0" i="1">
                                  <a:latin typeface="Cambria Math" panose="02040503050406030204" pitchFamily="18" charset="0"/>
                                </a:rPr>
                                <m:t>𝐴</m:t>
                              </m:r>
                            </m:e>
                          </m:eqArr>
                          <m:m>
                            <m:mPr>
                              <m:mcs>
                                <m:mc>
                                  <m:mcPr>
                                    <m:count m:val="1"/>
                                    <m:mcJc m:val="center"/>
                                  </m:mcPr>
                                </m:mc>
                              </m:mcs>
                              <m:ctrlPr>
                                <a:rPr lang="en-US" altLang="zh-CN" sz="2000" b="0" i="1">
                                  <a:latin typeface="Cambria Math" panose="02040503050406030204" pitchFamily="18" charset="0"/>
                                </a:rPr>
                              </m:ctrlPr>
                            </m:mPr>
                            <m:mr>
                              <m:e>
                                <m:r>
                                  <m:rPr>
                                    <m:brk m:alnAt="7"/>
                                  </m:rPr>
                                  <a:rPr lang="en-US" altLang="zh-CN" sz="2000" b="0" i="1">
                                    <a:latin typeface="Cambria Math" panose="02040503050406030204" pitchFamily="18" charset="0"/>
                                  </a:rPr>
                                  <m:t>,</m:t>
                                </m:r>
                                <m:r>
                                  <a:rPr lang="en-US" altLang="zh-CN" sz="2000" b="0" i="1">
                                    <a:latin typeface="Cambria Math" panose="02040503050406030204" pitchFamily="18" charset="0"/>
                                  </a:rPr>
                                  <m:t>  </m:t>
                                </m:r>
                                <m:r>
                                  <m:rPr>
                                    <m:brk m:alnAt="7"/>
                                  </m:rPr>
                                  <a:rPr lang="zh-CN" altLang="en-US" sz="2000" b="0" i="1">
                                    <a:latin typeface="Cambria Math" panose="02040503050406030204" pitchFamily="18" charset="0"/>
                                  </a:rPr>
                                  <m:t>以</m:t>
                                </m:r>
                                <m:r>
                                  <m:rPr>
                                    <m:brk m:alnAt="7"/>
                                  </m:rPr>
                                  <a:rPr lang="en-US" altLang="zh-CN" sz="2000" b="0" i="1">
                                    <a:latin typeface="Cambria Math" panose="02040503050406030204" pitchFamily="18" charset="0"/>
                                  </a:rPr>
                                  <m:t>1</m:t>
                                </m:r>
                                <m:r>
                                  <a:rPr lang="en-US" altLang="zh-CN" sz="2000" b="0" i="1">
                                    <a:latin typeface="Cambria Math" panose="02040503050406030204" pitchFamily="18" charset="0"/>
                                  </a:rPr>
                                  <m:t>−</m:t>
                                </m:r>
                                <m:r>
                                  <a:rPr lang="en-US" altLang="zh-CN" sz="2000" b="0" i="1">
                                    <a:latin typeface="Cambria Math" panose="02040503050406030204" pitchFamily="18" charset="0"/>
                                  </a:rPr>
                                  <m:t>𝜖</m:t>
                                </m:r>
                                <m:r>
                                  <a:rPr lang="zh-CN" altLang="en-US" sz="2000" b="0" i="1">
                                    <a:latin typeface="Cambria Math" panose="02040503050406030204" pitchFamily="18" charset="0"/>
                                  </a:rPr>
                                  <m:t>的概率</m:t>
                                </m:r>
                              </m:e>
                            </m:mr>
                            <m:mr>
                              <m:e>
                                <m:r>
                                  <a:rPr lang="en-US" altLang="zh-CN" sz="2000" b="0" i="1">
                                    <a:latin typeface="Cambria Math" panose="02040503050406030204" pitchFamily="18" charset="0"/>
                                  </a:rPr>
                                  <m:t>,  </m:t>
                                </m:r>
                                <m:r>
                                  <a:rPr lang="zh-CN" altLang="en-US" sz="2000" b="0" i="1">
                                    <a:latin typeface="Cambria Math" panose="02040503050406030204" pitchFamily="18" charset="0"/>
                                  </a:rPr>
                                  <m:t>以</m:t>
                                </m:r>
                                <m:r>
                                  <a:rPr lang="en-US" altLang="zh-CN" sz="2000" b="0" i="1">
                                    <a:latin typeface="Cambria Math" panose="02040503050406030204" pitchFamily="18" charset="0"/>
                                  </a:rPr>
                                  <m:t>𝜖</m:t>
                                </m:r>
                                <m:r>
                                  <a:rPr lang="zh-CN" altLang="en-US" sz="2000" b="0" i="1">
                                    <a:latin typeface="Cambria Math" panose="02040503050406030204" pitchFamily="18" charset="0"/>
                                  </a:rPr>
                                  <m:t>的概率</m:t>
                                </m:r>
                                <m:r>
                                  <a:rPr lang="en-US" altLang="zh-CN" sz="2000" b="0" i="1">
                                    <a:latin typeface="Cambria Math" panose="02040503050406030204" pitchFamily="18" charset="0"/>
                                  </a:rPr>
                                  <m:t>        </m:t>
                                </m:r>
                              </m:e>
                            </m:mr>
                          </m:m>
                        </m:e>
                      </m:d>
                    </m:oMath>
                  </m:oMathPara>
                </a14:m>
                <a:endParaRPr lang="en-US" altLang="zh-CN" sz="2000" b="0" dirty="0">
                  <a:latin typeface="Times New Roman" panose="02020603050405020304" pitchFamily="16" charset="0"/>
                  <a:cs typeface="Times New Roman" panose="02020603050405020304" pitchFamily="16" charset="0"/>
                </a:endParaRPr>
              </a:p>
              <a:p>
                <a:endParaRPr lang="en-US" altLang="zh-CN" sz="2000" b="0" i="1" dirty="0">
                  <a:latin typeface="Times New Roman" panose="02020603050405020304" pitchFamily="16" charset="0"/>
                  <a:cs typeface="Times New Roman" panose="02020603050405020304" pitchFamily="16" charset="0"/>
                </a:endParaRPr>
              </a:p>
              <a:p>
                <a14:m>
                  <m:oMath xmlns:m="http://schemas.openxmlformats.org/officeDocument/2006/math">
                    <m:r>
                      <a:rPr lang="en-US" altLang="zh-CN" sz="2000" b="0" i="1">
                        <a:latin typeface="Cambria Math" panose="02040503050406030204" pitchFamily="18" charset="0"/>
                      </a:rPr>
                      <m:t>𝜖</m:t>
                    </m:r>
                    <m:r>
                      <m:rPr>
                        <m:nor/>
                      </m:rPr>
                      <a:rPr lang="en-US" altLang="zh-CN" sz="2000" b="0" dirty="0">
                        <a:latin typeface="Times New Roman" panose="02020603050405020304" pitchFamily="16" charset="0"/>
                        <a:cs typeface="Times New Roman" panose="02020603050405020304" pitchFamily="16" charset="0"/>
                      </a:rPr>
                      <m:t>−</m:t>
                    </m:r>
                    <m:r>
                      <a:rPr lang="en-US" altLang="zh-CN" sz="2000" b="0" i="1">
                        <a:latin typeface="Cambria Math" panose="02040503050406030204" pitchFamily="18" charset="0"/>
                      </a:rPr>
                      <m:t>𝑔𝑟𝑒𝑒𝑑</m:t>
                    </m:r>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𝑦</m:t>
                        </m:r>
                      </m:e>
                      <m:sub>
                        <m:r>
                          <a:rPr lang="en-US" altLang="zh-CN" sz="2000" b="0" i="1">
                            <a:latin typeface="Cambria Math" panose="02040503050406030204" pitchFamily="18" charset="0"/>
                          </a:rPr>
                          <m:t>𝜋</m:t>
                        </m:r>
                      </m:sub>
                    </m:sSub>
                  </m:oMath>
                </a14:m>
                <a:r>
                  <a:rPr lang="zh-CN" altLang="en-US" sz="2000" b="0" dirty="0">
                    <a:latin typeface="Times New Roman" panose="02020603050405020304" pitchFamily="16" charset="0"/>
                    <a:cs typeface="Times New Roman" panose="02020603050405020304" pitchFamily="16" charset="0"/>
                  </a:rPr>
                  <a:t>策略是非确定的策略，严格来说应该写成概率形式，此处用了其简化表达</a:t>
                </a:r>
                <a:endParaRPr lang="en-US" altLang="zh-CN" sz="2000" b="0" dirty="0">
                  <a:latin typeface="Times New Roman" panose="02020603050405020304" pitchFamily="16" charset="0"/>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389219" y="4211142"/>
                <a:ext cx="7540823" cy="2009974"/>
              </a:xfrm>
              <a:prstGeom prst="rect">
                <a:avLst/>
              </a:prstGeom>
              <a:blipFill rotWithShape="1">
                <a:blip r:embed="rId6"/>
                <a:stretch>
                  <a:fillRect l="-8" t="-23" r="2"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8292378" y="4918772"/>
                <a:ext cx="3683925" cy="1015663"/>
              </a:xfrm>
              <a:prstGeom prst="rect">
                <a:avLst/>
              </a:prstGeom>
              <a:noFill/>
              <a:ln>
                <a:solidFill>
                  <a:schemeClr val="accent1"/>
                </a:solidFill>
              </a:ln>
            </p:spPr>
            <p:txBody>
              <a:bodyPr wrap="square" rtlCol="0">
                <a:spAutoFit/>
              </a:bodyPr>
              <a:lstStyle/>
              <a:p>
                <a14:m>
                  <m:oMath xmlns:m="http://schemas.openxmlformats.org/officeDocument/2006/math">
                    <m:r>
                      <a:rPr lang="en-US" altLang="zh-CN" sz="2000" b="1" i="1" smtClean="0">
                        <a:latin typeface="Cambria Math" panose="02040503050406030204" pitchFamily="18" charset="0"/>
                      </a:rPr>
                      <m:t>𝝐</m:t>
                    </m:r>
                  </m:oMath>
                </a14:m>
                <a:r>
                  <a:rPr lang="zh-CN" altLang="en-US" sz="2000" b="1" dirty="0">
                    <a:latin typeface="黑体" panose="02010609060101010101" pitchFamily="49" charset="-122"/>
                    <a:ea typeface="黑体" panose="02010609060101010101" pitchFamily="49" charset="-122"/>
                    <a:cs typeface="Times New Roman" panose="02020603050405020304" pitchFamily="16" charset="0"/>
                  </a:rPr>
                  <a:t>贪心策略的解释：大体上遵循最优策略的决定，偶尔</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以</a:t>
                </a:r>
                <a14:m>
                  <m:oMath xmlns:m="http://schemas.openxmlformats.org/officeDocument/2006/math">
                    <m:r>
                      <a:rPr lang="en-US" altLang="zh-CN" sz="2000" b="1" i="1" smtClean="0">
                        <a:latin typeface="Cambria Math" panose="02040503050406030204" pitchFamily="18" charset="0"/>
                      </a:rPr>
                      <m:t>𝝐</m:t>
                    </m:r>
                  </m:oMath>
                </a14:m>
                <a:r>
                  <a:rPr lang="zh-CN" altLang="en-US" sz="2000" b="1" dirty="0">
                    <a:latin typeface="黑体" panose="02010609060101010101" pitchFamily="49" charset="-122"/>
                    <a:ea typeface="黑体" panose="02010609060101010101" pitchFamily="49" charset="-122"/>
                    <a:cs typeface="Times New Roman" panose="02020603050405020304" pitchFamily="16" charset="0"/>
                  </a:rPr>
                  <a:t>的小概率</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进行探索</a:t>
                </a:r>
                <a:endParaRPr lang="zh-CN" altLang="en-US" sz="20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8292378" y="4918772"/>
                <a:ext cx="3683925" cy="1015663"/>
              </a:xfrm>
              <a:prstGeom prst="rect">
                <a:avLst/>
              </a:prstGeom>
              <a:blipFill rotWithShape="1">
                <a:blip r:embed="rId7"/>
                <a:stretch>
                  <a:fillRect l="-136" t="-506" r="-115" b="-465"/>
                </a:stretch>
              </a:blipFill>
              <a:ln>
                <a:solidFill>
                  <a:schemeClr val="accent1"/>
                </a:solidFill>
              </a:ln>
            </p:spPr>
            <p:txBody>
              <a:bodyPr/>
              <a:lstStyle/>
              <a:p>
                <a:r>
                  <a:rPr lang="zh-CN" altLang="en-US">
                    <a:noFill/>
                  </a:rPr>
                  <a:t> </a:t>
                </a:r>
              </a:p>
            </p:txBody>
          </p:sp>
        </mc:Fallback>
      </mc:AlternateContent>
      <p:pic>
        <p:nvPicPr>
          <p:cNvPr id="21"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76692" y="3063860"/>
            <a:ext cx="204928" cy="206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99804" y="3348223"/>
            <a:ext cx="204928" cy="206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32433" y="3645481"/>
            <a:ext cx="333171"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策略学习中探索</a:t>
            </a:r>
            <a:r>
              <a:rPr lang="en-US" altLang="zh-CN" sz="3200" dirty="0"/>
              <a:t>(exploration)</a:t>
            </a:r>
            <a:r>
              <a:rPr lang="zh-CN" altLang="en-US" sz="3200" dirty="0"/>
              <a:t>与利用</a:t>
            </a:r>
            <a:r>
              <a:rPr lang="en-US" altLang="zh-CN" sz="3200" dirty="0"/>
              <a:t>(exploitation)</a:t>
            </a:r>
            <a:r>
              <a:rPr lang="zh-CN" altLang="en-US" sz="3200" dirty="0"/>
              <a:t>的平衡</a:t>
            </a:r>
            <a:endParaRPr lang="zh-CN" altLang="en-US" sz="3200" dirty="0"/>
          </a:p>
        </p:txBody>
      </p:sp>
      <p:sp>
        <p:nvSpPr>
          <p:cNvPr id="3" name="内容占位符 2"/>
          <p:cNvSpPr>
            <a:spLocks noGrp="1"/>
          </p:cNvSpPr>
          <p:nvPr>
            <p:ph idx="1"/>
          </p:nvPr>
        </p:nvSpPr>
        <p:spPr>
          <a:xfrm>
            <a:off x="394447" y="789710"/>
            <a:ext cx="11355295" cy="669129"/>
          </a:xfrm>
        </p:spPr>
        <p:txBody>
          <a:bodyPr>
            <a:normAutofit/>
          </a:bodyPr>
          <a:lstStyle/>
          <a:p>
            <a:r>
              <a:rPr lang="zh-CN" altLang="en-US" sz="2800" dirty="0"/>
              <a:t>使用𝝐贪心策略的</a:t>
            </a:r>
            <a:r>
              <a:rPr lang="en-US" altLang="zh-CN" sz="2800" dirty="0"/>
              <a:t>Q</a:t>
            </a:r>
            <a:r>
              <a:rPr lang="zh-CN" altLang="en-US" sz="2800" dirty="0"/>
              <a:t>学习</a:t>
            </a:r>
            <a:endParaRPr lang="zh-CN" altLang="en-US" sz="2800" dirty="0"/>
          </a:p>
          <a:p>
            <a:endParaRPr lang="zh-CN" altLang="en-US" sz="2800" dirty="0"/>
          </a:p>
        </p:txBody>
      </p:sp>
      <p:sp>
        <p:nvSpPr>
          <p:cNvPr id="13" name="矩形 12"/>
          <p:cNvSpPr/>
          <p:nvPr/>
        </p:nvSpPr>
        <p:spPr>
          <a:xfrm>
            <a:off x="2148739" y="3547486"/>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4" name="文本框 13"/>
              <p:cNvSpPr txBox="1"/>
              <p:nvPr/>
            </p:nvSpPr>
            <p:spPr>
              <a:xfrm>
                <a:off x="1754435" y="1778946"/>
                <a:ext cx="8351466" cy="3060453"/>
              </a:xfrm>
              <a:prstGeom prst="rect">
                <a:avLst/>
              </a:prstGeom>
              <a:noFill/>
              <a:ln>
                <a:solidFill>
                  <a:schemeClr val="tx1"/>
                </a:solidFill>
              </a:ln>
            </p:spPr>
            <p:txBody>
              <a:bodyPr wrap="square" rtlCol="0">
                <a:spAutoFit/>
              </a:bodyPr>
              <a:lstStyle/>
              <a:p>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a:t>
                </a:r>
                <a:endPar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循环</a:t>
                </a:r>
                <a:endPar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初始化</a:t>
                </a:r>
                <a:r>
                  <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s</a:t>
                </a:r>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为初始状态</a:t>
                </a:r>
                <a:endPar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循环</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b="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b="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采样</a:t>
                </a:r>
                <a14:m>
                  <m:oMath xmlns:m="http://schemas.openxmlformats.org/officeDocument/2006/math">
                    <m:r>
                      <a:rPr lang="en-US" altLang="zh-CN" b="0" i="1" dirty="0" smtClean="0">
                        <a:solidFill>
                          <a:srgbClr val="FF0000"/>
                        </a:solidFill>
                        <a:latin typeface="Cambria Math" panose="02040503050406030204" pitchFamily="18" charset="0"/>
                        <a:ea typeface="黑体" panose="02010609060101010101" pitchFamily="49" charset="-122"/>
                      </a:rPr>
                      <m:t>𝑎</m:t>
                    </m:r>
                    <m:r>
                      <a:rPr lang="en-US" altLang="zh-CN" b="0" i="1" dirty="0" smtClean="0">
                        <a:solidFill>
                          <a:srgbClr val="FF0000"/>
                        </a:solidFill>
                        <a:latin typeface="Cambria Math" panose="02040503050406030204" pitchFamily="18" charset="0"/>
                        <a:ea typeface="黑体" panose="02010609060101010101" pitchFamily="49" charset="-122"/>
                      </a:rPr>
                      <m:t>∼</m:t>
                    </m:r>
                    <m:r>
                      <a:rPr lang="en-US" altLang="zh-CN" i="1">
                        <a:solidFill>
                          <a:srgbClr val="FF0000"/>
                        </a:solidFill>
                        <a:latin typeface="Cambria Math" panose="02040503050406030204" pitchFamily="18" charset="0"/>
                      </a:rPr>
                      <m:t>𝜖</m:t>
                    </m:r>
                    <m:r>
                      <m:rPr>
                        <m:lit/>
                      </m:rPr>
                      <a:rPr lang="en-US" altLang="zh-CN" b="0" i="1" smtClean="0">
                        <a:solidFill>
                          <a:srgbClr val="FF0000"/>
                        </a:solidFill>
                        <a:latin typeface="Cambria Math" panose="02040503050406030204"/>
                      </a:rPr>
                      <m:t>−</m:t>
                    </m:r>
                    <m:r>
                      <a:rPr lang="en-US" altLang="zh-CN" i="1">
                        <a:solidFill>
                          <a:srgbClr val="FF0000"/>
                        </a:solidFill>
                        <a:latin typeface="Cambria Math" panose="02040503050406030204" pitchFamily="18" charset="0"/>
                      </a:rPr>
                      <m:t>𝑔𝑟𝑒𝑒𝑑</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𝜋</m:t>
                        </m:r>
                      </m:sub>
                    </m:sSub>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𝑠</m:t>
                        </m:r>
                      </m:e>
                    </m:d>
                  </m:oMath>
                </a14:m>
                <a:endParaRPr lang="en-US" altLang="zh-CN"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执行动作</a:t>
                </a:r>
                <a14:m>
                  <m:oMath xmlns:m="http://schemas.openxmlformats.org/officeDocument/2006/math">
                    <m:r>
                      <a:rPr lang="en-US" altLang="zh-CN" b="0" i="1" smtClean="0">
                        <a:latin typeface="Cambria Math" panose="02040503050406030204" pitchFamily="18" charset="0"/>
                        <a:ea typeface="黑体" panose="02010609060101010101" pitchFamily="49" charset="-122"/>
                      </a:rPr>
                      <m:t>𝑎</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，观察奖励</a:t>
                </a:r>
                <a14:m>
                  <m:oMath xmlns:m="http://schemas.openxmlformats.org/officeDocument/2006/math">
                    <m:r>
                      <a:rPr lang="en-US" altLang="zh-CN" b="0" i="1" smtClean="0">
                        <a:latin typeface="Cambria Math" panose="02040503050406030204" pitchFamily="18" charset="0"/>
                        <a:ea typeface="黑体" panose="02010609060101010101" pitchFamily="49" charset="-122"/>
                      </a:rPr>
                      <m:t>𝑅</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和下一个状态</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更新</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𝛼</m:t>
                    </m:r>
                    <m:d>
                      <m:dPr>
                        <m:begChr m:val="["/>
                        <m:endChr m:val="]"/>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𝑅</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𝛾</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 </m:t>
                            </m:r>
                            <m:limLow>
                              <m:limLowPr>
                                <m:ctrlPr>
                                  <a:rPr lang="en-US" altLang="zh-CN" b="0" i="1" smtClean="0">
                                    <a:solidFill>
                                      <a:schemeClr val="tx1"/>
                                    </a:solidFill>
                                    <a:latin typeface="Cambria Math" panose="02040503050406030204" pitchFamily="18" charset="0"/>
                                    <a:ea typeface="黑体" panose="02010609060101010101" pitchFamily="49" charset="-122"/>
                                  </a:rPr>
                                </m:ctrlPr>
                              </m:limLowPr>
                              <m:e>
                                <m:r>
                                  <m:rPr>
                                    <m:sty m:val="p"/>
                                  </m:rPr>
                                  <a:rPr lang="en-US" altLang="zh-CN" b="0" i="0" smtClean="0">
                                    <a:solidFill>
                                      <a:schemeClr val="tx1"/>
                                    </a:solidFill>
                                    <a:latin typeface="Cambria Math" panose="02040503050406030204" pitchFamily="18" charset="0"/>
                                    <a:ea typeface="黑体" panose="02010609060101010101" pitchFamily="49" charset="-122"/>
                                  </a:rPr>
                                  <m:t>max</m:t>
                                </m:r>
                              </m:e>
                              <m:lim>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𝑎</m:t>
                                    </m:r>
                                  </m:e>
                                  <m:sup>
                                    <m:r>
                                      <a:rPr lang="en-US" altLang="zh-CN" b="0" i="1" smtClean="0">
                                        <a:solidFill>
                                          <a:schemeClr val="tx1"/>
                                        </a:solidFill>
                                        <a:latin typeface="Cambria Math" panose="02040503050406030204" pitchFamily="18" charset="0"/>
                                        <a:ea typeface="黑体" panose="02010609060101010101" pitchFamily="49" charset="-122"/>
                                      </a:rPr>
                                      <m:t>′</m:t>
                                    </m:r>
                                  </m:sup>
                                </m:sSup>
                              </m:lim>
                            </m:limLow>
                            <m:r>
                              <a:rPr lang="en-US" altLang="zh-CN" b="0" i="1" smtClean="0">
                                <a:solidFill>
                                  <a:schemeClr val="tx1"/>
                                </a:solidFill>
                                <a:latin typeface="Cambria Math" panose="02040503050406030204" pitchFamily="18" charset="0"/>
                                <a:ea typeface="黑体" panose="02010609060101010101" pitchFamily="49" charset="-122"/>
                              </a:rPr>
                              <m:t> </m:t>
                            </m:r>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𝑠</m:t>
                                </m:r>
                              </m:e>
                              <m:sup>
                                <m:r>
                                  <a:rPr lang="en-US" altLang="zh-CN" b="0" i="1" smtClean="0">
                                    <a:solidFill>
                                      <a:schemeClr val="tx1"/>
                                    </a:solidFill>
                                    <a:latin typeface="Cambria Math" panose="02040503050406030204" pitchFamily="18" charset="0"/>
                                    <a:ea typeface="黑体" panose="02010609060101010101" pitchFamily="49" charset="-122"/>
                                  </a:rPr>
                                  <m:t>′</m:t>
                                </m:r>
                              </m:sup>
                            </m:sSup>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r>
                              <a:rPr lang="en-US" altLang="zh-CN" b="0" i="1" smtClean="0">
                                <a:solidFill>
                                  <a:schemeClr val="tx1"/>
                                </a:solidFill>
                                <a:latin typeface="Cambria Math" panose="02040503050406030204" pitchFamily="18" charset="0"/>
                                <a:ea typeface="黑体" panose="02010609060101010101" pitchFamily="49" charset="-122"/>
                              </a:rPr>
                              <m:t>′</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e>
                    </m:d>
                  </m:oMath>
                </a14:m>
                <a:endParaRPr lang="en-US" altLang="zh-CN"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latin typeface="Times New Roman" panose="02020603050405020304" pitchFamily="16" charset="0"/>
                    <a:ea typeface="黑体" panose="02010609060101010101" pitchFamily="49" charset="-122"/>
                    <a:cs typeface="Times New Roman" panose="02020603050405020304" pitchFamily="16" charset="0"/>
                  </a:rPr>
                  <a:t>是终止状态</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latin typeface="Times New Roman" panose="02020603050405020304" pitchFamily="16" charset="0"/>
                    <a:ea typeface="黑体" panose="02010609060101010101" pitchFamily="49" charset="-122"/>
                    <a:cs typeface="Times New Roman" panose="02020603050405020304" pitchFamily="16" charset="0"/>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754435" y="1778946"/>
                <a:ext cx="8351466" cy="3060453"/>
              </a:xfrm>
              <a:prstGeom prst="rect">
                <a:avLst/>
              </a:prstGeom>
              <a:blipFill rotWithShape="1">
                <a:blip r:embed="rId1"/>
                <a:stretch>
                  <a:fillRect l="-60" t="-176" r="-55" b="-143"/>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56877" y="5127460"/>
                <a:ext cx="10792865" cy="14189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将动作采样从“确定地选取最优动作”改为“按照</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𝝐</m:t>
                    </m:r>
                  </m:oMath>
                </a14:m>
                <a:r>
                  <a:rPr lang="zh-CN" altLang="en-US" sz="2000" b="1" dirty="0">
                    <a:latin typeface="黑体" panose="02010609060101010101" pitchFamily="49" charset="-122"/>
                    <a:ea typeface="黑体" panose="02010609060101010101" pitchFamily="49" charset="-122"/>
                    <a:cs typeface="Times New Roman" panose="02020603050405020304" pitchFamily="16" charset="0"/>
                  </a:rPr>
                  <a:t>贪心策略选取动作”</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更新时仍保持用</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max</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操作选取最佳策略。像这样更新时的目标策略与采样策略不同的方法，叫做离策略</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(off-policy)</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方法</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956877" y="5127460"/>
                <a:ext cx="10792865" cy="1418915"/>
              </a:xfrm>
              <a:prstGeom prst="rect">
                <a:avLst/>
              </a:prstGeom>
              <a:blipFill rotWithShape="1">
                <a:blip r:embed="rId2"/>
                <a:stretch>
                  <a:fillRect l="-5" t="-33" r="3" b="11"/>
                </a:stretch>
              </a:blipFill>
            </p:spPr>
            <p:txBody>
              <a:bodyPr/>
              <a:lstStyle/>
              <a:p>
                <a:r>
                  <a:rPr lang="zh-CN" altLang="en-US">
                    <a:noFill/>
                  </a:rPr>
                  <a:t> </a:t>
                </a:r>
              </a:p>
            </p:txBody>
          </p:sp>
        </mc:Fallback>
      </mc:AlternateContent>
      <p:sp>
        <p:nvSpPr>
          <p:cNvPr id="16" name="矩形 15"/>
          <p:cNvSpPr/>
          <p:nvPr/>
        </p:nvSpPr>
        <p:spPr>
          <a:xfrm>
            <a:off x="3499860" y="2917891"/>
            <a:ext cx="1603875" cy="329431"/>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矩形 16"/>
          <p:cNvSpPr/>
          <p:nvPr/>
        </p:nvSpPr>
        <p:spPr>
          <a:xfrm>
            <a:off x="6118693" y="3547486"/>
            <a:ext cx="1333500" cy="36075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8" name="直接箭头连接符 17"/>
          <p:cNvCxnSpPr/>
          <p:nvPr/>
        </p:nvCxnSpPr>
        <p:spPr>
          <a:xfrm flipV="1">
            <a:off x="4225149" y="2459204"/>
            <a:ext cx="1757174" cy="45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6807367" y="2658445"/>
            <a:ext cx="482901" cy="86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2323" y="2289113"/>
            <a:ext cx="2729141" cy="369332"/>
          </a:xfrm>
          <a:prstGeom prst="rect">
            <a:avLst/>
          </a:prstGeom>
          <a:ln w="25400">
            <a:solidFill>
              <a:schemeClr val="tx1"/>
            </a:solidFill>
          </a:ln>
        </p:spPr>
        <p:txBody>
          <a:bodyPr wrap="square">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采样策略与更新策略不同</a:t>
            </a:r>
            <a:endParaRPr lang="zh-CN" altLang="en-US"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强化学习中的策略评估：使用𝝐贪心策略的</a:t>
            </a:r>
            <a:r>
              <a:rPr lang="en-US" altLang="zh-CN" dirty="0"/>
              <a:t>Q</a:t>
            </a:r>
            <a:r>
              <a:rPr lang="zh-CN" altLang="en-US" dirty="0"/>
              <a:t>学习</a:t>
            </a:r>
            <a:endParaRPr lang="zh-CN" altLang="en-US" dirty="0"/>
          </a:p>
        </p:txBody>
      </p:sp>
      <p:grpSp>
        <p:nvGrpSpPr>
          <p:cNvPr id="4" name="组合 3"/>
          <p:cNvGrpSpPr/>
          <p:nvPr/>
        </p:nvGrpSpPr>
        <p:grpSpPr>
          <a:xfrm>
            <a:off x="2051525" y="1658662"/>
            <a:ext cx="2694909" cy="2533752"/>
            <a:chOff x="8158160" y="4067171"/>
            <a:chExt cx="1971675" cy="1971669"/>
          </a:xfrm>
        </p:grpSpPr>
        <mc:AlternateContent xmlns:mc="http://schemas.openxmlformats.org/markup-compatibility/2006">
          <mc:Choice xmlns:a14="http://schemas.microsoft.com/office/drawing/2010/main" Requires="a14">
            <p:sp>
              <p:nvSpPr>
                <p:cNvPr id="5" name="矩形 4"/>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anose="02010609060101010101" pitchFamily="49" charset="-122"/>
                              </a:rPr>
                            </m:ctrlPr>
                          </m:fPr>
                          <m:num>
                            <m:r>
                              <a:rPr lang="en-US" altLang="zh-CN" sz="1600" b="0" i="1" smtClean="0">
                                <a:solidFill>
                                  <a:schemeClr val="tx1"/>
                                </a:solidFill>
                                <a:latin typeface="Cambria Math" panose="02040503050406030204" pitchFamily="18" charset="0"/>
                                <a:ea typeface="黑体" panose="02010609060101010101" pitchFamily="49" charset="-122"/>
                              </a:rPr>
                              <m:t>1</m:t>
                            </m:r>
                          </m:num>
                          <m:den>
                            <m:r>
                              <a:rPr lang="en-US" altLang="zh-CN" sz="1600" b="0" i="1" smtClean="0">
                                <a:solidFill>
                                  <a:schemeClr val="tx1"/>
                                </a:solidFill>
                                <a:latin typeface="Cambria Math" panose="02040503050406030204" pitchFamily="18" charset="0"/>
                                <a:ea typeface="黑体" panose="02010609060101010101" pitchFamily="49" charset="-122"/>
                              </a:rPr>
                              <m:t>−</m:t>
                            </m:r>
                            <m:r>
                              <a:rPr lang="en-US" altLang="zh-CN" sz="1600" b="0" i="1" smtClean="0">
                                <a:solidFill>
                                  <a:schemeClr val="tx1"/>
                                </a:solidFill>
                                <a:latin typeface="Cambria Math" panose="02040503050406030204" pitchFamily="18" charset="0"/>
                                <a:ea typeface="黑体" panose="02010609060101010101" pitchFamily="49" charset="-122"/>
                              </a:rPr>
                              <m:t>2</m:t>
                            </m:r>
                          </m:den>
                        </m:f>
                      </m:oMath>
                    </m:oMathPara>
                  </a14:m>
                  <a:endParaRPr lang="zh-CN" altLang="en-US" sz="16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1</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4" name="文本框 13"/>
              <p:cNvSpPr txBox="1"/>
              <p:nvPr/>
            </p:nvSpPr>
            <p:spPr>
              <a:xfrm>
                <a:off x="942549" y="2507700"/>
                <a:ext cx="856325" cy="400110"/>
              </a:xfrm>
              <a:prstGeom prst="rect">
                <a:avLst/>
              </a:prstGeom>
              <a:noFill/>
            </p:spPr>
            <p:txBody>
              <a:bodyPr wrap="none" rtlCol="0">
                <a:spAutoFit/>
              </a:bodyPr>
              <a:lstStyle/>
              <a:p>
                <a14:m>
                  <m:oMath xmlns:m="http://schemas.openxmlformats.org/officeDocument/2006/math">
                    <m:r>
                      <a:rPr lang="en-US" altLang="zh-CN" sz="2000" b="1" i="1" smtClean="0">
                        <a:solidFill>
                          <a:srgbClr val="0070C0"/>
                        </a:solidFill>
                        <a:latin typeface="Cambria Math" panose="02040503050406030204" pitchFamily="18" charset="0"/>
                        <a:ea typeface="黑体" panose="02010609060101010101" pitchFamily="49" charset="-122"/>
                      </a:rPr>
                      <m:t>𝒒</m:t>
                    </m:r>
                  </m:oMath>
                </a14:m>
                <a:r>
                  <a:rPr lang="zh-CN" altLang="en-US" sz="2000" b="1" dirty="0">
                    <a:solidFill>
                      <a:srgbClr val="0070C0"/>
                    </a:solidFill>
                    <a:ea typeface="黑体" panose="02010609060101010101" pitchFamily="49" charset="-122"/>
                  </a:rPr>
                  <a:t>函数</a:t>
                </a:r>
                <a:endParaRPr lang="zh-CN" altLang="en-US" sz="2000" b="1" dirty="0">
                  <a:solidFill>
                    <a:srgbClr val="0070C0"/>
                  </a:solidFill>
                  <a:ea typeface="黑体" panose="02010609060101010101" pitchFamily="49"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942549" y="2507700"/>
                <a:ext cx="856325" cy="400110"/>
              </a:xfrm>
              <a:prstGeom prst="rect">
                <a:avLst/>
              </a:prstGeom>
              <a:blipFill rotWithShape="1">
                <a:blip r:embed="rId3"/>
                <a:stretch>
                  <a:fillRect l="-24" t="-21" r="65" b="36"/>
                </a:stretch>
              </a:blipFill>
            </p:spPr>
            <p:txBody>
              <a:bodyPr/>
              <a:lstStyle/>
              <a:p>
                <a:r>
                  <a:rPr lang="zh-CN" altLang="en-US">
                    <a:noFill/>
                  </a:rPr>
                  <a:t> </a:t>
                </a:r>
              </a:p>
            </p:txBody>
          </p:sp>
        </mc:Fallback>
      </mc:AlternateContent>
      <p:grpSp>
        <p:nvGrpSpPr>
          <p:cNvPr id="15" name="组合 14"/>
          <p:cNvGrpSpPr/>
          <p:nvPr/>
        </p:nvGrpSpPr>
        <p:grpSpPr>
          <a:xfrm>
            <a:off x="8427834" y="4340236"/>
            <a:ext cx="1981162" cy="1981154"/>
            <a:chOff x="8158160" y="4067172"/>
            <a:chExt cx="1971676" cy="1971668"/>
          </a:xfrm>
        </p:grpSpPr>
        <p:sp>
          <p:nvSpPr>
            <p:cNvPr id="16" name="矩形 15"/>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矩形 16"/>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8" name="矩形 17"/>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9" name="矩形 18"/>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0" name="矩形 19"/>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矩形 20"/>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矩形 21"/>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矩形 22"/>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4" name="矩形 23"/>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cxnSp>
        <p:nvCxnSpPr>
          <p:cNvPr id="25" name="直接箭头连接符 24"/>
          <p:cNvCxnSpPr/>
          <p:nvPr/>
        </p:nvCxnSpPr>
        <p:spPr>
          <a:xfrm flipV="1">
            <a:off x="8758027" y="5771522"/>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418367" y="5796567"/>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0078737" y="5796567"/>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9418367" y="5124836"/>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78737" y="5124836"/>
            <a:ext cx="0" cy="42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635507" y="6348782"/>
            <a:ext cx="1685077" cy="369332"/>
          </a:xfrm>
          <a:prstGeom prst="rect">
            <a:avLst/>
          </a:prstGeom>
          <a:noFill/>
        </p:spPr>
        <p:txBody>
          <a:bodyPr wrap="none" rtlCol="0">
            <a:spAutoFit/>
          </a:bodyPr>
          <a:lstStyle/>
          <a:p>
            <a:pPr algn="ctr"/>
            <a:r>
              <a:rPr lang="zh-CN" altLang="en-US" dirty="0">
                <a:latin typeface="Times New Roman" panose="02020603050405020304" pitchFamily="16" charset="0"/>
                <a:ea typeface="黑体" panose="02010609060101010101" pitchFamily="49" charset="-122"/>
                <a:cs typeface="Times New Roman" panose="02020603050405020304" pitchFamily="16" charset="0"/>
              </a:rPr>
              <a:t>第</a:t>
            </a: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个片段后</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30"/>
          <p:cNvSpPr txBox="1"/>
          <p:nvPr/>
        </p:nvSpPr>
        <p:spPr>
          <a:xfrm>
            <a:off x="6272097" y="2276868"/>
            <a:ext cx="611065" cy="461665"/>
          </a:xfrm>
          <a:prstGeom prst="rect">
            <a:avLst/>
          </a:prstGeom>
          <a:noFill/>
        </p:spPr>
        <p:txBody>
          <a:bodyPr wrap="non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grpSp>
        <p:nvGrpSpPr>
          <p:cNvPr id="32" name="组合 31"/>
          <p:cNvGrpSpPr/>
          <p:nvPr/>
        </p:nvGrpSpPr>
        <p:grpSpPr>
          <a:xfrm>
            <a:off x="7950144" y="1199404"/>
            <a:ext cx="2941863" cy="2873829"/>
            <a:chOff x="8158160" y="4067171"/>
            <a:chExt cx="1971675" cy="1971669"/>
          </a:xfrm>
        </p:grpSpPr>
        <mc:AlternateContent xmlns:mc="http://schemas.openxmlformats.org/markup-compatibility/2006">
          <mc:Choice xmlns:a14="http://schemas.microsoft.com/office/drawing/2010/main" Requires="a14">
            <p:sp>
              <p:nvSpPr>
                <p:cNvPr id="33" name="矩形 32"/>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99</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78</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3" name="矩形 32"/>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00</m:t>
                            </m:r>
                          </m:num>
                          <m:den>
                            <m:r>
                              <a:rPr lang="en-US" altLang="zh-CN" sz="1600" i="1">
                                <a:solidFill>
                                  <a:schemeClr val="tx1"/>
                                </a:solidFill>
                                <a:latin typeface="Cambria Math" panose="02040503050406030204"/>
                                <a:ea typeface="黑体" panose="02010609060101010101" pitchFamily="49" charset="-122"/>
                              </a:rPr>
                              <m:t>1</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4" name="矩形 33"/>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num>
                          <m:den>
                            <m:r>
                              <a:rPr lang="en-US" altLang="zh-CN" sz="1600" i="1">
                                <a:solidFill>
                                  <a:schemeClr val="tx1"/>
                                </a:solidFill>
                                <a:latin typeface="Cambria Math" panose="02040503050406030204"/>
                                <a:ea typeface="黑体" panose="02010609060101010101" pitchFamily="49" charset="-122"/>
                              </a:rPr>
                              <m:t>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5" name="矩形 34"/>
                <p:cNvSpPr>
                  <a:spLocks noRot="1" noChangeAspect="1" noMove="1" noResize="1" noEditPoints="1" noAdjustHandles="1" noChangeArrowheads="1" noChangeShapeType="1" noTextEdit="1"/>
                </p:cNvSpPr>
                <p:nvPr/>
              </p:nvSpPr>
              <p:spPr>
                <a:xfrm>
                  <a:off x="9472610" y="4067171"/>
                  <a:ext cx="657225" cy="657225"/>
                </a:xfrm>
                <a:prstGeom prst="rect">
                  <a:avLst/>
                </a:prstGeom>
                <a:blipFill rotWithShape="1">
                  <a:blip r:embed="rId6"/>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12</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98</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6" name="矩形 35"/>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7"/>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99</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80</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7" name="矩形 36"/>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8"/>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b="0" i="0">
                                <a:solidFill>
                                  <a:schemeClr val="tx1"/>
                                </a:solidFill>
                                <a:latin typeface="Cambria Math" panose="02040503050406030204"/>
                                <a:ea typeface="黑体" panose="02010609060101010101" pitchFamily="49" charset="-122"/>
                              </a:rPr>
                              <m:t>1</m:t>
                            </m:r>
                          </m:num>
                          <m:den>
                            <m:r>
                              <a:rPr lang="en-US" altLang="zh-CN" sz="1600" b="0" i="0">
                                <a:solidFill>
                                  <a:schemeClr val="tx1"/>
                                </a:solidFill>
                                <a:latin typeface="Cambria Math" panose="02040503050406030204"/>
                                <a:ea typeface="黑体" panose="02010609060101010101" pitchFamily="49" charset="-122"/>
                              </a:rPr>
                              <m:t>−</m:t>
                            </m:r>
                            <m:r>
                              <a:rPr lang="en-US" altLang="zh-CN" sz="1600" b="0" i="0">
                                <a:solidFill>
                                  <a:schemeClr val="tx1"/>
                                </a:solidFill>
                                <a:latin typeface="Cambria Math" panose="02040503050406030204"/>
                                <a:ea typeface="黑体" panose="02010609060101010101" pitchFamily="49" charset="-122"/>
                              </a:rPr>
                              <m:t>2</m:t>
                            </m:r>
                          </m:den>
                        </m:f>
                      </m:oMath>
                    </m:oMathPara>
                  </a14:m>
                  <a:endParaRPr lang="zh-CN" altLang="en-US" sz="1600" dirty="0">
                    <a:solidFill>
                      <a:schemeClr val="tx1"/>
                    </a:solidFill>
                    <a:latin typeface="Cambria Math" panose="02040503050406030204"/>
                    <a:ea typeface="黑体" panose="02010609060101010101" pitchFamily="49" charset="-122"/>
                  </a:endParaRPr>
                </a:p>
              </p:txBody>
            </p:sp>
          </mc:Choice>
          <mc:Fallback>
            <p:sp>
              <p:nvSpPr>
                <p:cNvPr id="38" name="矩形 37"/>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9"/>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97</m:t>
                            </m:r>
                          </m:num>
                          <m:den>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24</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39" name="矩形 38"/>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10"/>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solidFill>
                                  <a:schemeClr val="tx1"/>
                                </a:solidFill>
                                <a:latin typeface="Cambria Math" panose="02040503050406030204" pitchFamily="18" charset="0"/>
                                <a:ea typeface="黑体" panose="02010609060101010101" pitchFamily="49" charset="-122"/>
                              </a:rPr>
                            </m:ctrlPr>
                          </m:fPr>
                          <m:num>
                            <m:r>
                              <a:rPr lang="en-US" altLang="zh-CN" sz="1600" i="1">
                                <a:solidFill>
                                  <a:schemeClr val="tx1"/>
                                </a:solidFill>
                                <a:latin typeface="Cambria Math" panose="02040503050406030204"/>
                                <a:ea typeface="黑体" panose="02010609060101010101" pitchFamily="49" charset="-122"/>
                              </a:rPr>
                              <m:t>0</m:t>
                            </m:r>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98</m:t>
                            </m:r>
                          </m:num>
                          <m:den>
                            <m:r>
                              <a:rPr lang="en-US" altLang="zh-CN" sz="1600" i="1">
                                <a:solidFill>
                                  <a:schemeClr val="tx1"/>
                                </a:solidFill>
                                <a:latin typeface="Cambria Math" panose="02040503050406030204"/>
                                <a:ea typeface="黑体" panose="02010609060101010101" pitchFamily="49" charset="-122"/>
                              </a:rPr>
                              <m:t>−</m:t>
                            </m:r>
                            <m:r>
                              <a:rPr lang="en-US" altLang="zh-CN" sz="1600" i="1">
                                <a:solidFill>
                                  <a:schemeClr val="tx1"/>
                                </a:solidFill>
                                <a:latin typeface="Cambria Math" panose="02040503050406030204"/>
                                <a:ea typeface="黑体" panose="02010609060101010101" pitchFamily="49" charset="-122"/>
                              </a:rPr>
                              <m:t>2</m:t>
                            </m:r>
                          </m:den>
                        </m:f>
                      </m:oMath>
                    </m:oMathPara>
                  </a14:m>
                  <a:endParaRPr lang="zh-CN" altLang="en-US" sz="1600" i="1" dirty="0">
                    <a:solidFill>
                      <a:schemeClr val="tx1"/>
                    </a:solidFill>
                    <a:latin typeface="Cambria Math" panose="02040503050406030204"/>
                    <a:ea typeface="黑体" panose="02010609060101010101" pitchFamily="49" charset="-122"/>
                  </a:endParaRPr>
                </a:p>
              </p:txBody>
            </p:sp>
          </mc:Choice>
          <mc:Fallback>
            <p:sp>
              <p:nvSpPr>
                <p:cNvPr id="40" name="矩形 39"/>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b="1" i="1" smtClean="0">
                                <a:solidFill>
                                  <a:srgbClr val="C00000"/>
                                </a:solidFill>
                                <a:latin typeface="Cambria Math" panose="02040503050406030204" pitchFamily="18" charset="0"/>
                                <a:ea typeface="黑体" panose="02010609060101010101" pitchFamily="49" charset="-122"/>
                              </a:rPr>
                            </m:ctrlPr>
                          </m:fPr>
                          <m:num>
                            <m:r>
                              <a:rPr lang="en-US" altLang="zh-CN" sz="1600" b="1" i="0">
                                <a:solidFill>
                                  <a:srgbClr val="C00000"/>
                                </a:solidFill>
                                <a:latin typeface="Cambria Math" panose="02040503050406030204"/>
                                <a:ea typeface="黑体" panose="02010609060101010101" pitchFamily="49" charset="-122"/>
                              </a:rPr>
                              <m:t>𝟏</m:t>
                            </m:r>
                          </m:num>
                          <m:den>
                            <m:r>
                              <a:rPr lang="en-US" altLang="zh-CN" sz="1600" b="1" i="0">
                                <a:solidFill>
                                  <a:srgbClr val="C00000"/>
                                </a:solidFill>
                                <a:latin typeface="Cambria Math" panose="02040503050406030204"/>
                                <a:ea typeface="黑体" panose="02010609060101010101" pitchFamily="49" charset="-122"/>
                              </a:rPr>
                              <m:t>−</m:t>
                            </m:r>
                            <m:r>
                              <a:rPr lang="en-US" altLang="zh-CN" sz="1600" b="1" i="0">
                                <a:solidFill>
                                  <a:srgbClr val="C00000"/>
                                </a:solidFill>
                                <a:latin typeface="Cambria Math" panose="02040503050406030204"/>
                                <a:ea typeface="黑体" panose="02010609060101010101" pitchFamily="49" charset="-122"/>
                              </a:rPr>
                              <m:t>𝟐</m:t>
                            </m:r>
                          </m:den>
                        </m:f>
                      </m:oMath>
                    </m:oMathPara>
                  </a14:m>
                  <a:endParaRPr lang="zh-CN" altLang="en-US" sz="1600" b="1" dirty="0">
                    <a:solidFill>
                      <a:schemeClr val="tx1"/>
                    </a:solidFill>
                    <a:latin typeface="Cambria Math" panose="02040503050406030204"/>
                    <a:ea typeface="黑体" panose="02010609060101010101" pitchFamily="49" charset="-122"/>
                  </a:endParaRPr>
                </a:p>
              </p:txBody>
            </p:sp>
          </mc:Choice>
          <mc:Fallback>
            <p:sp>
              <p:nvSpPr>
                <p:cNvPr id="41" name="矩形 40"/>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42" name="文本框 41"/>
          <p:cNvSpPr txBox="1"/>
          <p:nvPr/>
        </p:nvSpPr>
        <p:spPr>
          <a:xfrm>
            <a:off x="6733322" y="5124950"/>
            <a:ext cx="1946217" cy="707886"/>
          </a:xfrm>
          <a:prstGeom prst="rect">
            <a:avLst/>
          </a:prstGeom>
          <a:noFill/>
        </p:spPr>
        <p:txBody>
          <a:bodyPr wrap="square" rtlCol="0">
            <a:spAutoFit/>
          </a:bodyPr>
          <a:lstStyle/>
          <a:p>
            <a:r>
              <a:rPr lang="zh-CN" altLang="en-US" sz="2000" b="1" dirty="0">
                <a:solidFill>
                  <a:srgbClr val="0070C0"/>
                </a:solidFill>
                <a:ea typeface="黑体" panose="02010609060101010101" pitchFamily="49" charset="-122"/>
              </a:rPr>
              <a:t>  探索与利用</a:t>
            </a:r>
            <a:endParaRPr lang="en-US" altLang="zh-CN" sz="2000" b="1" dirty="0">
              <a:solidFill>
                <a:srgbClr val="0070C0"/>
              </a:solidFill>
              <a:ea typeface="黑体" panose="02010609060101010101" pitchFamily="49" charset="-122"/>
            </a:endParaRPr>
          </a:p>
          <a:p>
            <a:r>
              <a:rPr lang="zh-CN" altLang="en-US" sz="2000" b="1" dirty="0">
                <a:solidFill>
                  <a:srgbClr val="0070C0"/>
                </a:solidFill>
                <a:ea typeface="黑体" panose="02010609060101010101" pitchFamily="49" charset="-122"/>
              </a:rPr>
              <a:t>相互平衡策略</a:t>
            </a:r>
            <a:endParaRPr lang="zh-CN" altLang="en-US" sz="2000" b="1" dirty="0">
              <a:solidFill>
                <a:srgbClr val="0070C0"/>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43" name="文本框 42"/>
              <p:cNvSpPr txBox="1"/>
              <p:nvPr/>
            </p:nvSpPr>
            <p:spPr>
              <a:xfrm>
                <a:off x="448687" y="4572652"/>
                <a:ext cx="6420024" cy="1878143"/>
              </a:xfrm>
              <a:prstGeom prst="rect">
                <a:avLst/>
              </a:prstGeom>
              <a:noFill/>
            </p:spPr>
            <p:txBody>
              <a:bodyPr wrap="square" rtlCol="0">
                <a:spAutoFit/>
              </a:bodyPr>
              <a:lstStyle/>
              <a:p>
                <a:pPr>
                  <a:lnSpc>
                    <a:spcPct val="150000"/>
                  </a:lnSpc>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令</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𝝐</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𝟎</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oMath>
                </a14:m>
                <a:r>
                  <a:rPr lang="zh-CN" altLang="en-US" sz="2000" b="1" dirty="0">
                    <a:latin typeface="黑体" panose="02010609060101010101" pitchFamily="49" charset="-122"/>
                    <a:ea typeface="黑体" panose="02010609060101010101" pitchFamily="49" charset="-122"/>
                    <a:cs typeface="Times New Roman" panose="02020603050405020304" pitchFamily="16" charset="0"/>
                  </a:rPr>
                  <a:t>，采用探索策略的</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Q</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学习，执行了</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100</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个片段后</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学习得到的策略能够将智能主体导向目标</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𝟗</m:t>
                        </m:r>
                      </m:sub>
                    </m:sSub>
                  </m:oMath>
                </a14:m>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仍有部分状态是没有被探索过的</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𝟑</m:t>
                        </m:r>
                      </m:sub>
                    </m:sSub>
                  </m:oMath>
                </a14:m>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增大</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𝝐</m:t>
                    </m:r>
                  </m:oMath>
                </a14:m>
                <a:r>
                  <a:rPr lang="zh-CN" altLang="en-US" sz="2000" b="1" dirty="0">
                    <a:latin typeface="黑体" panose="02010609060101010101" pitchFamily="49" charset="-122"/>
                    <a:ea typeface="黑体" panose="02010609060101010101" pitchFamily="49" charset="-122"/>
                    <a:cs typeface="Times New Roman" panose="02020603050405020304" pitchFamily="16" charset="0"/>
                  </a:rPr>
                  <a:t>值有助于算法去探索这些未知状态</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43" name="文本框 42"/>
              <p:cNvSpPr txBox="1">
                <a:spLocks noRot="1" noChangeAspect="1" noMove="1" noResize="1" noEditPoints="1" noAdjustHandles="1" noChangeArrowheads="1" noChangeShapeType="1" noTextEdit="1"/>
              </p:cNvSpPr>
              <p:nvPr/>
            </p:nvSpPr>
            <p:spPr>
              <a:xfrm>
                <a:off x="448687" y="4572652"/>
                <a:ext cx="6420024" cy="1878143"/>
              </a:xfrm>
              <a:prstGeom prst="rect">
                <a:avLst/>
              </a:prstGeom>
              <a:blipFill rotWithShape="1">
                <a:blip r:embed="rId13"/>
                <a:stretch>
                  <a:fillRect l="-6" t="-1" r="9" b="25"/>
                </a:stretch>
              </a:blipFill>
            </p:spPr>
            <p:txBody>
              <a:bodyPr/>
              <a:lstStyle/>
              <a:p>
                <a:r>
                  <a:rPr lang="zh-CN" altLang="en-US">
                    <a:noFill/>
                  </a:rPr>
                  <a:t> </a:t>
                </a:r>
              </a:p>
            </p:txBody>
          </p:sp>
        </mc:Fallback>
      </mc:AlternateContent>
      <p:cxnSp>
        <p:nvCxnSpPr>
          <p:cNvPr id="44" name="直接箭头连接符 43"/>
          <p:cNvCxnSpPr/>
          <p:nvPr/>
        </p:nvCxnSpPr>
        <p:spPr>
          <a:xfrm>
            <a:off x="8549747" y="5356315"/>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549747" y="4670515"/>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9210087" y="4670515"/>
            <a:ext cx="41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898650" y="476250"/>
            <a:ext cx="7795260" cy="2143125"/>
          </a:xfrm>
          <a:prstGeom prst="rect">
            <a:avLst/>
          </a:prstGeom>
          <a:noFill/>
        </p:spPr>
        <p:txBody>
          <a:bodyPr vert="horz" wrap="square" rtlCol="0" anchor="ctr" anchorCtr="0">
            <a:noAutofit/>
          </a:bodyPr>
          <a:lstStyle/>
          <a:p>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你有一个</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31x31x16</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的输入，有</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个过滤器进行卷积，每个过滤器的大小为</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5x5</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，步幅为</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，你想要使用“</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same”</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的卷积方式，请问</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pad</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的值是多少？</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EB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用神经网络拟合</a:t>
            </a:r>
            <a:r>
              <a:rPr lang="en-US" altLang="zh-CN" dirty="0"/>
              <a:t>(</a:t>
            </a:r>
            <a:r>
              <a:rPr lang="zh-CN" altLang="en-US" dirty="0"/>
              <a:t>行动</a:t>
            </a:r>
            <a:r>
              <a:rPr lang="en-US" altLang="zh-CN" dirty="0"/>
              <a:t>)</a:t>
            </a:r>
            <a:r>
              <a:rPr lang="zh-CN" altLang="en-US" dirty="0"/>
              <a:t>价值函数：</a:t>
            </a:r>
            <a:r>
              <a:rPr lang="en-US" altLang="zh-CN" dirty="0"/>
              <a:t>Deep Q-learning</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4651177" y="824153"/>
                <a:ext cx="7540823" cy="400110"/>
              </a:xfrm>
              <a:prstGeom prst="rect">
                <a:avLst/>
              </a:prstGeom>
              <a:noFill/>
            </p:spPr>
            <p:txBody>
              <a:bodyPr wrap="square" rtlCol="0">
                <a:spAutoFit/>
              </a:bodyPr>
              <a:lstStyle>
                <a:defPPr>
                  <a:defRPr lang="zh-CN"/>
                </a:defPPr>
                <a:lvl1pPr>
                  <a:defRPr sz="2400" b="1">
                    <a:ea typeface="黑体" panose="02010609060101010101" pitchFamily="49" charset="-122"/>
                  </a:defRPr>
                </a:lvl1pPr>
              </a:lstStyle>
              <a:p>
                <a:pPr algn="ctr"/>
                <a:r>
                  <a:rPr lang="zh-CN" altLang="en-US" sz="2000" b="0" dirty="0">
                    <a:latin typeface="Times New Roman" panose="02020603050405020304" pitchFamily="16" charset="0"/>
                    <a:cs typeface="Times New Roman" panose="02020603050405020304" pitchFamily="16" charset="0"/>
                  </a:rPr>
                  <a:t>使用</a:t>
                </a:r>
                <a14:m>
                  <m:oMath xmlns:m="http://schemas.openxmlformats.org/officeDocument/2006/math">
                    <m:r>
                      <a:rPr lang="en-US" altLang="zh-CN" sz="2000" b="0" i="1" smtClean="0">
                        <a:latin typeface="Cambria Math" panose="02040503050406030204" pitchFamily="18" charset="0"/>
                      </a:rPr>
                      <m:t>𝜖</m:t>
                    </m:r>
                  </m:oMath>
                </a14:m>
                <a:r>
                  <a:rPr lang="zh-CN" altLang="en-US" sz="2000" b="0" dirty="0">
                    <a:latin typeface="Times New Roman" panose="02020603050405020304" pitchFamily="16" charset="0"/>
                    <a:cs typeface="Times New Roman" panose="02020603050405020304" pitchFamily="16" charset="0"/>
                  </a:rPr>
                  <a:t>贪心策略的</a:t>
                </a:r>
                <a:r>
                  <a:rPr lang="en-US" altLang="zh-CN" sz="2000" b="0" dirty="0">
                    <a:latin typeface="Times New Roman" panose="02020603050405020304" pitchFamily="16" charset="0"/>
                    <a:cs typeface="Times New Roman" panose="02020603050405020304" pitchFamily="16" charset="0"/>
                  </a:rPr>
                  <a:t>Q</a:t>
                </a:r>
                <a:r>
                  <a:rPr lang="zh-CN" altLang="en-US" sz="2000" b="0" dirty="0">
                    <a:latin typeface="Times New Roman" panose="02020603050405020304" pitchFamily="16" charset="0"/>
                    <a:cs typeface="Times New Roman" panose="02020603050405020304" pitchFamily="16" charset="0"/>
                  </a:rPr>
                  <a:t>学习</a:t>
                </a:r>
                <a:endParaRPr lang="en-US" altLang="zh-CN" sz="2000" b="0" dirty="0">
                  <a:latin typeface="Times New Roman" panose="02020603050405020304" pitchFamily="16" charset="0"/>
                  <a:cs typeface="Times New Roman" panose="02020603050405020304" pitchFamily="16"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651177" y="824153"/>
                <a:ext cx="7540823" cy="400110"/>
              </a:xfrm>
              <a:prstGeom prst="rect">
                <a:avLst/>
              </a:prstGeom>
              <a:blipFill rotWithShape="1">
                <a:blip r:embed="rId1"/>
                <a:stretch>
                  <a:fillRect l="-6" t="-139"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745925" y="1254601"/>
                <a:ext cx="7351329" cy="3060453"/>
              </a:xfrm>
              <a:prstGeom prst="rect">
                <a:avLst/>
              </a:prstGeom>
              <a:noFill/>
              <a:ln>
                <a:solidFill>
                  <a:schemeClr val="tx1"/>
                </a:solidFill>
              </a:ln>
            </p:spPr>
            <p:txBody>
              <a:bodyPr wrap="square" rtlCol="0">
                <a:spAutoFit/>
              </a:bodyPr>
              <a:lstStyle/>
              <a:p>
                <a:r>
                  <a:rPr lang="zh-CN" altLang="en-US" dirty="0">
                    <a:solidFill>
                      <a:schemeClr val="tx1"/>
                    </a:solidFill>
                    <a:ea typeface="黑体" panose="02010609060101010101" pitchFamily="49" charset="-122"/>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ea typeface="黑体" panose="02010609060101010101" pitchFamily="49" charset="-122"/>
                  </a:rPr>
                  <a:t>函数</a:t>
                </a:r>
                <a:endParaRPr lang="en-US" altLang="zh-CN" dirty="0">
                  <a:solidFill>
                    <a:schemeClr val="tx1"/>
                  </a:solidFill>
                  <a:ea typeface="黑体" panose="02010609060101010101" pitchFamily="49" charset="-122"/>
                </a:endParaRPr>
              </a:p>
              <a:p>
                <a:r>
                  <a:rPr lang="zh-CN" altLang="en-US" dirty="0">
                    <a:solidFill>
                      <a:schemeClr val="tx1"/>
                    </a:solidFill>
                    <a:ea typeface="黑体" panose="02010609060101010101" pitchFamily="49" charset="-122"/>
                  </a:rPr>
                  <a:t>循环</a:t>
                </a:r>
                <a:endParaRPr lang="en-US" altLang="zh-CN" dirty="0">
                  <a:solidFill>
                    <a:schemeClr val="tx1"/>
                  </a:solidFill>
                  <a:ea typeface="黑体" panose="02010609060101010101" pitchFamily="49" charset="-122"/>
                </a:endParaRPr>
              </a:p>
              <a:p>
                <a:r>
                  <a:rPr lang="en-US" altLang="zh-CN" dirty="0">
                    <a:solidFill>
                      <a:schemeClr val="tx1"/>
                    </a:solidFill>
                    <a:ea typeface="黑体" panose="02010609060101010101" pitchFamily="49" charset="-122"/>
                  </a:rPr>
                  <a:t>        </a:t>
                </a:r>
                <a:r>
                  <a:rPr lang="zh-CN" altLang="en-US" dirty="0">
                    <a:solidFill>
                      <a:schemeClr val="tx1"/>
                    </a:solidFill>
                    <a:ea typeface="黑体" panose="02010609060101010101" pitchFamily="49" charset="-122"/>
                  </a:rPr>
                  <a:t>初始化</a:t>
                </a:r>
                <a:r>
                  <a:rPr lang="en-US" altLang="zh-CN" dirty="0">
                    <a:solidFill>
                      <a:schemeClr val="tx1"/>
                    </a:solidFill>
                    <a:ea typeface="黑体" panose="02010609060101010101" pitchFamily="49" charset="-122"/>
                  </a:rPr>
                  <a:t>s</a:t>
                </a:r>
                <a:r>
                  <a:rPr lang="zh-CN" altLang="en-US" dirty="0">
                    <a:solidFill>
                      <a:schemeClr val="tx1"/>
                    </a:solidFill>
                    <a:ea typeface="黑体" panose="02010609060101010101" pitchFamily="49" charset="-122"/>
                  </a:rPr>
                  <a:t>为初始状态</a:t>
                </a:r>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r>
                  <a:rPr lang="zh-CN" altLang="en-US" b="0" dirty="0">
                    <a:solidFill>
                      <a:schemeClr val="tx1"/>
                    </a:solidFill>
                    <a:ea typeface="黑体" panose="02010609060101010101" pitchFamily="49" charset="-122"/>
                  </a:rPr>
                  <a:t>采样</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r>
                      <a:rPr lang="en-US" altLang="zh-CN" b="0" i="1" dirty="0" smtClean="0">
                        <a:solidFill>
                          <a:schemeClr val="tx1"/>
                        </a:solidFill>
                        <a:latin typeface="Cambria Math" panose="02040503050406030204" pitchFamily="18" charset="0"/>
                        <a:ea typeface="黑体" panose="02010609060101010101" pitchFamily="49" charset="-122"/>
                      </a:rPr>
                      <m:t>∼</m:t>
                    </m:r>
                    <m:r>
                      <a:rPr lang="en-US" altLang="zh-CN" i="1">
                        <a:solidFill>
                          <a:schemeClr val="tx1"/>
                        </a:solidFill>
                        <a:latin typeface="Cambria Math" panose="02040503050406030204" pitchFamily="18" charset="0"/>
                      </a:rPr>
                      <m:t>𝜖</m:t>
                    </m:r>
                    <m:r>
                      <m:rPr>
                        <m:nor/>
                      </m:rPr>
                      <a:rPr lang="en-US" altLang="zh-CN" dirty="0">
                        <a:latin typeface="Times New Roman" panose="02020603050405020304" pitchFamily="16" charset="0"/>
                        <a:cs typeface="Times New Roman" panose="02020603050405020304" pitchFamily="16" charset="0"/>
                      </a:rPr>
                      <m:t>−</m:t>
                    </m:r>
                    <m:r>
                      <a:rPr lang="en-US" altLang="zh-CN" i="1">
                        <a:solidFill>
                          <a:schemeClr val="tx1"/>
                        </a:solidFill>
                        <a:latin typeface="Cambria Math" panose="02040503050406030204" pitchFamily="18" charset="0"/>
                      </a:rPr>
                      <m:t>𝑔𝑟𝑒𝑒𝑑</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𝑠</m:t>
                        </m:r>
                      </m:e>
                    </m:d>
                  </m:oMath>
                </a14:m>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执行动作</a:t>
                </a:r>
                <a14:m>
                  <m:oMath xmlns:m="http://schemas.openxmlformats.org/officeDocument/2006/math">
                    <m:r>
                      <a:rPr lang="en-US" altLang="zh-CN" b="0" i="1" smtClean="0">
                        <a:latin typeface="Cambria Math" panose="02040503050406030204" pitchFamily="18" charset="0"/>
                        <a:ea typeface="黑体" panose="02010609060101010101" pitchFamily="49" charset="-122"/>
                      </a:rPr>
                      <m:t>𝑎</m:t>
                    </m:r>
                  </m:oMath>
                </a14:m>
                <a:r>
                  <a:rPr lang="zh-CN" altLang="en-US" dirty="0">
                    <a:ea typeface="黑体" panose="02010609060101010101" pitchFamily="49" charset="-122"/>
                  </a:rPr>
                  <a:t>，观察奖励</a:t>
                </a:r>
                <a14:m>
                  <m:oMath xmlns:m="http://schemas.openxmlformats.org/officeDocument/2006/math">
                    <m:r>
                      <a:rPr lang="en-US" altLang="zh-CN" b="0" i="1" smtClean="0">
                        <a:latin typeface="Cambria Math" panose="02040503050406030204" pitchFamily="18" charset="0"/>
                        <a:ea typeface="黑体" panose="02010609060101010101" pitchFamily="49" charset="-122"/>
                      </a:rPr>
                      <m:t>𝑅</m:t>
                    </m:r>
                  </m:oMath>
                </a14:m>
                <a:r>
                  <a:rPr lang="zh-CN" altLang="en-US" dirty="0">
                    <a:ea typeface="黑体" panose="02010609060101010101" pitchFamily="49" charset="-122"/>
                  </a:rPr>
                  <a:t>和下一个状态</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zh-CN" altLang="en-US" dirty="0">
                    <a:solidFill>
                      <a:srgbClr val="FF0000"/>
                    </a:solidFill>
                    <a:ea typeface="黑体" panose="02010609060101010101" pitchFamily="49" charset="-122"/>
                  </a:rPr>
                  <a:t>                </a:t>
                </a:r>
                <a:r>
                  <a:rPr lang="zh-CN" altLang="en-US" dirty="0">
                    <a:solidFill>
                      <a:schemeClr val="tx1"/>
                    </a:solidFill>
                    <a:ea typeface="黑体" panose="02010609060101010101" pitchFamily="49" charset="-122"/>
                  </a:rPr>
                  <a:t>更新</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𝛼</m:t>
                    </m:r>
                    <m:d>
                      <m:dPr>
                        <m:begChr m:val="["/>
                        <m:endChr m:val="]"/>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𝑅</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𝛾</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 </m:t>
                            </m:r>
                            <m:limLow>
                              <m:limLowPr>
                                <m:ctrlPr>
                                  <a:rPr lang="en-US" altLang="zh-CN" b="0" i="1" smtClean="0">
                                    <a:solidFill>
                                      <a:schemeClr val="tx1"/>
                                    </a:solidFill>
                                    <a:latin typeface="Cambria Math" panose="02040503050406030204" pitchFamily="18" charset="0"/>
                                    <a:ea typeface="黑体" panose="02010609060101010101" pitchFamily="49" charset="-122"/>
                                  </a:rPr>
                                </m:ctrlPr>
                              </m:limLowPr>
                              <m:e>
                                <m:r>
                                  <m:rPr>
                                    <m:sty m:val="p"/>
                                  </m:rPr>
                                  <a:rPr lang="en-US" altLang="zh-CN" b="0" i="0" smtClean="0">
                                    <a:solidFill>
                                      <a:schemeClr val="tx1"/>
                                    </a:solidFill>
                                    <a:latin typeface="Cambria Math" panose="02040503050406030204" pitchFamily="18" charset="0"/>
                                    <a:ea typeface="黑体" panose="02010609060101010101" pitchFamily="49" charset="-122"/>
                                  </a:rPr>
                                  <m:t>max</m:t>
                                </m:r>
                              </m:e>
                              <m:lim>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𝑎</m:t>
                                    </m:r>
                                  </m:e>
                                  <m:sup>
                                    <m:r>
                                      <a:rPr lang="en-US" altLang="zh-CN" b="0" i="1" smtClean="0">
                                        <a:solidFill>
                                          <a:schemeClr val="tx1"/>
                                        </a:solidFill>
                                        <a:latin typeface="Cambria Math" panose="02040503050406030204" pitchFamily="18" charset="0"/>
                                        <a:ea typeface="黑体" panose="02010609060101010101" pitchFamily="49" charset="-122"/>
                                      </a:rPr>
                                      <m:t>′</m:t>
                                    </m:r>
                                  </m:sup>
                                </m:sSup>
                              </m:lim>
                            </m:limLow>
                            <m:r>
                              <a:rPr lang="en-US" altLang="zh-CN" b="0" i="1" smtClean="0">
                                <a:solidFill>
                                  <a:schemeClr val="tx1"/>
                                </a:solidFill>
                                <a:latin typeface="Cambria Math" panose="02040503050406030204" pitchFamily="18" charset="0"/>
                                <a:ea typeface="黑体" panose="02010609060101010101" pitchFamily="49" charset="-122"/>
                              </a:rPr>
                              <m:t> </m:t>
                            </m:r>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𝑠</m:t>
                                </m:r>
                              </m:e>
                              <m:sup>
                                <m:r>
                                  <a:rPr lang="en-US" altLang="zh-CN" b="0" i="1" smtClean="0">
                                    <a:solidFill>
                                      <a:schemeClr val="tx1"/>
                                    </a:solidFill>
                                    <a:latin typeface="Cambria Math" panose="02040503050406030204" pitchFamily="18" charset="0"/>
                                    <a:ea typeface="黑体" panose="02010609060101010101" pitchFamily="49" charset="-122"/>
                                  </a:rPr>
                                  <m:t>′</m:t>
                                </m:r>
                              </m:sup>
                            </m:sSup>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r>
                              <a:rPr lang="en-US" altLang="zh-CN" b="0" i="1" smtClean="0">
                                <a:solidFill>
                                  <a:schemeClr val="tx1"/>
                                </a:solidFill>
                                <a:latin typeface="Cambria Math" panose="02040503050406030204" pitchFamily="18" charset="0"/>
                                <a:ea typeface="黑体" panose="02010609060101010101" pitchFamily="49" charset="-122"/>
                              </a:rPr>
                              <m:t>′</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e>
                    </m:d>
                  </m:oMath>
                </a14:m>
                <a:endParaRPr lang="en-US" altLang="zh-CN" b="0" dirty="0">
                  <a:solidFill>
                    <a:schemeClr val="tx1"/>
                  </a:solidFill>
                  <a:ea typeface="黑体" panose="02010609060101010101" pitchFamily="49" charset="-122"/>
                </a:endParaRPr>
              </a:p>
              <a:p>
                <a:r>
                  <a:rPr lang="en-US" altLang="zh-CN" dirty="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ea typeface="黑体" panose="02010609060101010101" pitchFamily="49" charset="-122"/>
                  </a:rPr>
                  <a:t>是终止状态</a:t>
                </a:r>
                <a:endParaRPr lang="en-US" altLang="zh-CN" dirty="0">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745925" y="1254601"/>
                <a:ext cx="7351329" cy="3060453"/>
              </a:xfrm>
              <a:prstGeom prst="rect">
                <a:avLst/>
              </a:prstGeom>
              <a:blipFill rotWithShape="1">
                <a:blip r:embed="rId2"/>
                <a:stretch>
                  <a:fillRect l="-68" t="-161" r="-62" b="-13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73132" y="1224263"/>
                <a:ext cx="4377264" cy="307353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b="1" dirty="0">
                    <a:latin typeface="黑体" panose="02010609060101010101" pitchFamily="49" charset="-122"/>
                    <a:ea typeface="黑体" panose="02010609060101010101" pitchFamily="49" charset="-122"/>
                  </a:rPr>
                  <a:t>状态数量太多时，有些状态可能始终无法采样到，因此对这些状态的</a:t>
                </a:r>
                <a14:m>
                  <m:oMath xmlns:m="http://schemas.openxmlformats.org/officeDocument/2006/math">
                    <m:r>
                      <a:rPr lang="en-US" altLang="zh-CN" sz="2200" b="1" i="1" smtClean="0">
                        <a:latin typeface="Cambria Math" panose="02040503050406030204" pitchFamily="18" charset="0"/>
                        <a:ea typeface="黑体" panose="02010609060101010101" pitchFamily="49" charset="-122"/>
                      </a:rPr>
                      <m:t>𝒒</m:t>
                    </m:r>
                  </m:oMath>
                </a14:m>
                <a:r>
                  <a:rPr lang="zh-CN" altLang="en-US" sz="2200" b="1" dirty="0">
                    <a:latin typeface="黑体" panose="02010609060101010101" pitchFamily="49" charset="-122"/>
                    <a:ea typeface="黑体" panose="02010609060101010101" pitchFamily="49" charset="-122"/>
                  </a:rPr>
                  <a:t>函数进行估计是很困难的</a:t>
                </a:r>
                <a:endParaRPr lang="en-US" altLang="zh-CN" sz="2200" b="1"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b="1" dirty="0">
                    <a:latin typeface="黑体" panose="02010609060101010101" pitchFamily="49" charset="-122"/>
                    <a:ea typeface="黑体" panose="02010609060101010101" pitchFamily="49" charset="-122"/>
                  </a:rPr>
                  <a:t>状态数量无限时，不可能用一张表</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数组</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来记录</a:t>
                </a:r>
                <a14:m>
                  <m:oMath xmlns:m="http://schemas.openxmlformats.org/officeDocument/2006/math">
                    <m:r>
                      <a:rPr lang="en-US" altLang="zh-CN" sz="2200" b="1" i="1" smtClean="0">
                        <a:latin typeface="Cambria Math" panose="02040503050406030204" pitchFamily="18" charset="0"/>
                        <a:ea typeface="黑体" panose="02010609060101010101" pitchFamily="49" charset="-122"/>
                      </a:rPr>
                      <m:t>𝒒</m:t>
                    </m:r>
                  </m:oMath>
                </a14:m>
                <a:r>
                  <a:rPr lang="zh-CN" altLang="en-US" sz="2200" b="1" dirty="0">
                    <a:latin typeface="黑体" panose="02010609060101010101" pitchFamily="49" charset="-122"/>
                    <a:ea typeface="黑体" panose="02010609060101010101" pitchFamily="49" charset="-122"/>
                  </a:rPr>
                  <a:t>函数的值</a:t>
                </a:r>
                <a:endParaRPr lang="en-US" altLang="zh-CN" sz="2200" b="1" dirty="0">
                  <a:latin typeface="黑体" panose="02010609060101010101" pitchFamily="49" charset="-122"/>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273132" y="1224263"/>
                <a:ext cx="4377264" cy="3073534"/>
              </a:xfrm>
              <a:prstGeom prst="rect">
                <a:avLst/>
              </a:prstGeom>
              <a:blipFill rotWithShape="1">
                <a:blip r:embed="rId3"/>
                <a:stretch>
                  <a:fillRect l="-2" t="-20" r="7"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73132" y="4615476"/>
                <a:ext cx="11625447" cy="1821011"/>
              </a:xfrm>
              <a:prstGeom prst="rect">
                <a:avLst/>
              </a:prstGeom>
            </p:spPr>
            <p:txBody>
              <a:bodyPr wrap="square">
                <a:spAutoFit/>
              </a:bodyPr>
              <a:lstStyle/>
              <a:p>
                <a:pPr>
                  <a:lnSpc>
                    <a:spcPct val="120000"/>
                  </a:lnSpc>
                </a:pPr>
                <a:r>
                  <a:rPr lang="zh-CN" altLang="en-US" sz="2400" b="1" dirty="0">
                    <a:latin typeface="黑体" panose="02010609060101010101" pitchFamily="49" charset="-122"/>
                    <a:ea typeface="黑体" panose="02010609060101010101" pitchFamily="49" charset="-122"/>
                  </a:rPr>
                  <a:t>思路：将</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rPr>
                  <a:t>函数参数化</a:t>
                </a:r>
                <a:r>
                  <a:rPr lang="en-US" altLang="zh-CN" sz="2400" b="1" dirty="0">
                    <a:latin typeface="黑体" panose="02010609060101010101" pitchFamily="49" charset="-122"/>
                    <a:ea typeface="黑体" panose="02010609060101010101" pitchFamily="49" charset="-122"/>
                  </a:rPr>
                  <a:t>(parametrize)</a:t>
                </a:r>
                <a:r>
                  <a:rPr lang="zh-CN" altLang="en-US" sz="2400" b="1" dirty="0">
                    <a:latin typeface="黑体" panose="02010609060101010101" pitchFamily="49" charset="-122"/>
                    <a:ea typeface="黑体" panose="02010609060101010101" pitchFamily="49" charset="-122"/>
                  </a:rPr>
                  <a:t>，用一个非线性回归模型来拟合</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rPr>
                  <a:t>函数，例如</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深度</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神经网络</a:t>
                </a:r>
                <a:endParaRPr lang="en-US" altLang="zh-CN" sz="2400" b="1"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能够用有限的参数刻画无限的状态</a:t>
                </a:r>
                <a:endParaRPr lang="en-US" altLang="zh-CN" sz="2400" b="1"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由于回归函数的连续性，没有探索过的状态也可通过周围的状态来估计</a:t>
                </a:r>
                <a:endParaRPr lang="en-US" altLang="zh-CN" sz="2400" b="1"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273132" y="4615476"/>
                <a:ext cx="11625447" cy="1821011"/>
              </a:xfrm>
              <a:prstGeom prst="rect">
                <a:avLst/>
              </a:prstGeom>
              <a:blipFill rotWithShape="1">
                <a:blip r:embed="rId4"/>
                <a:stretch>
                  <a:fillRect l="-1" t="-16" r="5" b="7"/>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用神经网络拟合</a:t>
            </a:r>
            <a:r>
              <a:rPr lang="en-US" altLang="zh-CN" dirty="0"/>
              <a:t>(</a:t>
            </a:r>
            <a:r>
              <a:rPr lang="zh-CN" altLang="en-US" dirty="0"/>
              <a:t>行动</a:t>
            </a:r>
            <a:r>
              <a:rPr lang="en-US" altLang="zh-CN" dirty="0"/>
              <a:t>)</a:t>
            </a:r>
            <a:r>
              <a:rPr lang="zh-CN" altLang="en-US" dirty="0"/>
              <a:t>价值函数：</a:t>
            </a:r>
            <a:r>
              <a:rPr lang="en-US" altLang="zh-CN" dirty="0"/>
              <a:t>Deep Q-learning</a:t>
            </a:r>
            <a:endParaRPr lang="zh-CN" altLang="en-US" dirty="0"/>
          </a:p>
        </p:txBody>
      </p:sp>
      <p:sp>
        <p:nvSpPr>
          <p:cNvPr id="3" name="内容占位符 2"/>
          <p:cNvSpPr>
            <a:spLocks noGrp="1"/>
          </p:cNvSpPr>
          <p:nvPr>
            <p:ph idx="1"/>
          </p:nvPr>
        </p:nvSpPr>
        <p:spPr>
          <a:xfrm>
            <a:off x="394447" y="789710"/>
            <a:ext cx="11355295" cy="669129"/>
          </a:xfrm>
        </p:spPr>
        <p:txBody>
          <a:bodyPr>
            <a:normAutofit/>
          </a:bodyPr>
          <a:lstStyle/>
          <a:p>
            <a:r>
              <a:rPr lang="zh-CN" altLang="en-US" sz="2800" dirty="0"/>
              <a:t>用深度神经网络拟合𝑞函数</a:t>
            </a:r>
            <a:endParaRPr lang="zh-CN" altLang="en-US" sz="2800" dirty="0"/>
          </a:p>
          <a:p>
            <a:endParaRPr lang="zh-CN" altLang="en-US" sz="2800" dirty="0"/>
          </a:p>
        </p:txBody>
      </p:sp>
      <p:sp>
        <p:nvSpPr>
          <p:cNvPr id="5" name="矩形 4"/>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mc:Choice xmlns:a14="http://schemas.microsoft.com/office/drawing/2010/main" Requires="a14">
          <p:sp>
            <p:nvSpPr>
              <p:cNvPr id="6" name="文本框 5"/>
              <p:cNvSpPr txBox="1"/>
              <p:nvPr/>
            </p:nvSpPr>
            <p:spPr>
              <a:xfrm>
                <a:off x="729765" y="1370567"/>
                <a:ext cx="10034488" cy="3729162"/>
              </a:xfrm>
              <a:prstGeom prst="rect">
                <a:avLst/>
              </a:prstGeom>
              <a:noFill/>
              <a:ln>
                <a:solidFill>
                  <a:schemeClr val="tx1"/>
                </a:solidFill>
              </a:ln>
            </p:spPr>
            <p:txBody>
              <a:bodyPr wrap="square" rtlCol="0">
                <a:spAutoFit/>
              </a:bodyPr>
              <a:lstStyle/>
              <a:p>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初始化</a:t>
                </a:r>
                <a14:m>
                  <m:oMath xmlns:m="http://schemas.openxmlformats.org/officeDocument/2006/math">
                    <m:sSub>
                      <m:sSubPr>
                        <m:ctrlPr>
                          <a:rPr lang="en-US" altLang="zh-CN" sz="2000" b="1"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panose="02040503050406030204" pitchFamily="18" charset="0"/>
                            <a:ea typeface="黑体" panose="02010609060101010101" pitchFamily="49" charset="-122"/>
                          </a:rPr>
                          <m:t>𝒒</m:t>
                        </m:r>
                      </m:e>
                      <m:sub>
                        <m:r>
                          <a:rPr lang="en-US" altLang="zh-CN" sz="2000" b="1" i="1">
                            <a:solidFill>
                              <a:schemeClr val="tx1"/>
                            </a:solidFill>
                            <a:latin typeface="Cambria Math" panose="02040503050406030204" pitchFamily="18" charset="0"/>
                            <a:ea typeface="黑体" panose="02010609060101010101" pitchFamily="49" charset="-122"/>
                          </a:rPr>
                          <m:t>𝝅</m:t>
                        </m:r>
                      </m:sub>
                    </m:sSub>
                  </m:oMath>
                </a14:m>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函数的参数</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𝜽</m:t>
                    </m:r>
                  </m:oMath>
                </a14:m>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初始化</a:t>
                </a:r>
                <a:r>
                  <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s</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为初始状态</a:t>
                </a:r>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采样</a:t>
                </a:r>
                <a14:m>
                  <m:oMath xmlns:m="http://schemas.openxmlformats.org/officeDocument/2006/math">
                    <m:r>
                      <a:rPr lang="en-US" altLang="zh-CN" sz="2000" b="1" i="1" dirty="0" smtClean="0">
                        <a:solidFill>
                          <a:schemeClr val="tx1"/>
                        </a:solidFill>
                        <a:latin typeface="Cambria Math" panose="02040503050406030204" pitchFamily="18" charset="0"/>
                        <a:ea typeface="黑体" panose="02010609060101010101" pitchFamily="49" charset="-122"/>
                      </a:rPr>
                      <m:t>𝒂</m:t>
                    </m:r>
                    <m:r>
                      <a:rPr lang="en-US" altLang="zh-CN" sz="2000" b="1" i="1" dirty="0" smtClean="0">
                        <a:solidFill>
                          <a:schemeClr val="tx1"/>
                        </a:solidFill>
                        <a:latin typeface="Cambria Math" panose="02040503050406030204" pitchFamily="18" charset="0"/>
                        <a:ea typeface="黑体" panose="02010609060101010101" pitchFamily="49" charset="-122"/>
                      </a:rPr>
                      <m:t>∼</m:t>
                    </m:r>
                    <m:r>
                      <a:rPr lang="en-US" altLang="zh-CN" sz="2000" b="1" i="1">
                        <a:solidFill>
                          <a:schemeClr val="tx1"/>
                        </a:solidFill>
                        <a:latin typeface="Cambria Math" panose="02040503050406030204" pitchFamily="18" charset="0"/>
                      </a:rPr>
                      <m:t>𝝐</m:t>
                    </m:r>
                    <m:r>
                      <m:rPr>
                        <m:nor/>
                      </m:rP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m:t>−</m:t>
                    </m:r>
                    <m:r>
                      <a:rPr lang="en-US" altLang="zh-CN" sz="2000" b="1" i="1">
                        <a:solidFill>
                          <a:schemeClr val="tx1"/>
                        </a:solidFill>
                        <a:latin typeface="Cambria Math" panose="02040503050406030204" pitchFamily="18" charset="0"/>
                      </a:rPr>
                      <m:t>𝒈𝒓𝒆𝒆𝒅</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a:rPr lang="en-US" altLang="zh-CN" sz="2000" b="1" i="1">
                            <a:solidFill>
                              <a:schemeClr val="tx1"/>
                            </a:solidFill>
                            <a:latin typeface="Cambria Math" panose="02040503050406030204" pitchFamily="18" charset="0"/>
                          </a:rPr>
                          <m:t>𝝅</m:t>
                        </m:r>
                      </m:sub>
                    </m:sSub>
                    <m:d>
                      <m:dPr>
                        <m:ctrlPr>
                          <a:rPr lang="en-US" altLang="zh-CN" sz="2000" b="1"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𝒔</m:t>
                        </m:r>
                        <m:r>
                          <a:rPr lang="en-US" altLang="zh-CN" sz="2000" b="1" i="1" smtClean="0">
                            <a:solidFill>
                              <a:schemeClr val="tx1"/>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𝜽</m:t>
                        </m:r>
                      </m:e>
                    </m:d>
                  </m:oMath>
                </a14:m>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执行动作</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𝒂</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，观察奖励</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𝑹</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和下一个状态</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损失函数</a:t>
                </a:r>
                <a14:m>
                  <m:oMath xmlns:m="http://schemas.openxmlformats.org/officeDocument/2006/math">
                    <m:r>
                      <a:rPr lang="en-US" altLang="zh-CN" sz="2000" b="1" i="0" smtClean="0">
                        <a:solidFill>
                          <a:srgbClr val="FF0000"/>
                        </a:solidFill>
                        <a:latin typeface="Cambria Math" panose="02040503050406030204" pitchFamily="18" charset="0"/>
                        <a:ea typeface="黑体" panose="02010609060101010101" pitchFamily="49" charset="-122"/>
                      </a:rPr>
                      <m:t>𝐋</m:t>
                    </m:r>
                    <m:d>
                      <m:dPr>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𝜽</m:t>
                        </m:r>
                      </m:e>
                    </m:d>
                    <m:r>
                      <a:rPr lang="en-US" altLang="zh-CN" sz="2000" b="1" i="1" smtClean="0">
                        <a:solidFill>
                          <a:srgbClr val="FF0000"/>
                        </a:solidFill>
                        <a:latin typeface="Cambria Math" panose="02040503050406030204" pitchFamily="18" charset="0"/>
                        <a:ea typeface="黑体" panose="02010609060101010101" pitchFamily="49" charset="-122"/>
                      </a:rPr>
                      <m:t>=</m:t>
                    </m:r>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f>
                          <m:fPr>
                            <m:ctrlPr>
                              <a:rPr lang="en-US" altLang="zh-CN" sz="2000" b="1" i="1" smtClean="0">
                                <a:solidFill>
                                  <a:srgbClr val="FF0000"/>
                                </a:solidFill>
                                <a:latin typeface="Cambria Math" panose="02040503050406030204" pitchFamily="18" charset="0"/>
                                <a:ea typeface="黑体" panose="02010609060101010101" pitchFamily="49" charset="-122"/>
                              </a:rPr>
                            </m:ctrlPr>
                          </m:fPr>
                          <m:num>
                            <m:r>
                              <a:rPr lang="en-US" altLang="zh-CN" sz="2000" b="1" i="1" smtClean="0">
                                <a:solidFill>
                                  <a:srgbClr val="FF0000"/>
                                </a:solidFill>
                                <a:latin typeface="Cambria Math" panose="02040503050406030204" pitchFamily="18" charset="0"/>
                                <a:ea typeface="黑体" panose="02010609060101010101" pitchFamily="49" charset="-122"/>
                              </a:rPr>
                              <m:t>𝟏</m:t>
                            </m:r>
                          </m:num>
                          <m:den>
                            <m:r>
                              <a:rPr lang="en-US" altLang="zh-CN" sz="2000" b="1" i="1" smtClean="0">
                                <a:solidFill>
                                  <a:srgbClr val="FF0000"/>
                                </a:solidFill>
                                <a:latin typeface="Cambria Math" panose="02040503050406030204" pitchFamily="18" charset="0"/>
                                <a:ea typeface="黑体" panose="02010609060101010101" pitchFamily="49" charset="-122"/>
                              </a:rPr>
                              <m:t>𝟐</m:t>
                            </m:r>
                          </m:den>
                        </m:f>
                        <m:d>
                          <m:dPr>
                            <m:begChr m:val="["/>
                            <m:endChr m:val="]"/>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𝑹</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𝜸</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 </m:t>
                                </m:r>
                                <m:limLow>
                                  <m:limLowPr>
                                    <m:ctrlPr>
                                      <a:rPr lang="en-US" altLang="zh-CN" sz="2000" b="1" i="1" smtClean="0">
                                        <a:solidFill>
                                          <a:srgbClr val="FF0000"/>
                                        </a:solidFill>
                                        <a:latin typeface="Cambria Math" panose="02040503050406030204" pitchFamily="18" charset="0"/>
                                        <a:ea typeface="黑体" panose="02010609060101010101" pitchFamily="49" charset="-122"/>
                                      </a:rPr>
                                    </m:ctrlPr>
                                  </m:limLowPr>
                                  <m:e>
                                    <m:r>
                                      <a:rPr lang="en-US" altLang="zh-CN" sz="2000" b="1" i="0" smtClean="0">
                                        <a:solidFill>
                                          <a:srgbClr val="FF0000"/>
                                        </a:solidFill>
                                        <a:latin typeface="Cambria Math" panose="02040503050406030204" pitchFamily="18" charset="0"/>
                                        <a:ea typeface="黑体" panose="02010609060101010101" pitchFamily="49" charset="-122"/>
                                      </a:rPr>
                                      <m:t>𝐦𝐚𝐱</m:t>
                                    </m:r>
                                  </m:e>
                                  <m:lim>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𝒂</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lim>
                                </m:limLow>
                                <m:r>
                                  <a:rPr lang="en-US" altLang="zh-CN" sz="2000" b="1" i="1" smtClean="0">
                                    <a:solidFill>
                                      <a:srgbClr val="FF0000"/>
                                    </a:solidFill>
                                    <a:latin typeface="Cambria Math" panose="02040503050406030204" pitchFamily="18" charset="0"/>
                                    <a:ea typeface="黑体" panose="02010609060101010101" pitchFamily="49" charset="-122"/>
                                  </a:rPr>
                                  <m:t> </m:t>
                                </m:r>
                                <m:r>
                                  <a:rPr lang="en-US" altLang="zh-CN" sz="2000" b="1" i="1" smtClean="0">
                                    <a:solidFill>
                                      <a:srgbClr val="FF0000"/>
                                    </a:solidFill>
                                    <a:latin typeface="Cambria Math" panose="02040503050406030204" pitchFamily="18" charset="0"/>
                                    <a:ea typeface="黑体" panose="02010609060101010101" pitchFamily="49" charset="-122"/>
                                  </a:rPr>
                                  <m:t>𝒒</m:t>
                                </m:r>
                              </m:e>
                              <m:sub>
                                <m:r>
                                  <a:rPr lang="en-US" altLang="zh-CN" sz="2000" b="1" i="1" smtClean="0">
                                    <a:solidFill>
                                      <a:srgbClr val="FF0000"/>
                                    </a:solidFill>
                                    <a:latin typeface="Cambria Math" panose="02040503050406030204" pitchFamily="18" charset="0"/>
                                    <a:ea typeface="黑体" panose="02010609060101010101" pitchFamily="49" charset="-122"/>
                                  </a:rPr>
                                  <m:t>𝝅</m:t>
                                </m:r>
                              </m:sub>
                            </m:sSub>
                            <m:d>
                              <m:dPr>
                                <m:ctrlPr>
                                  <a:rPr lang="en-US" altLang="zh-CN" sz="2000" b="1" i="1" smtClean="0">
                                    <a:solidFill>
                                      <a:srgbClr val="FF0000"/>
                                    </a:solidFill>
                                    <a:latin typeface="Cambria Math" panose="02040503050406030204" pitchFamily="18" charset="0"/>
                                    <a:ea typeface="黑体" panose="02010609060101010101" pitchFamily="49" charset="-122"/>
                                  </a:rPr>
                                </m:ctrlPr>
                              </m:dPr>
                              <m:e>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𝒔</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r>
                                  <a:rPr lang="en-US" altLang="zh-CN" sz="2000" b="1" i="1" smtClean="0">
                                    <a:solidFill>
                                      <a:srgbClr val="FF0000"/>
                                    </a:solidFill>
                                    <a:latin typeface="Cambria Math" panose="02040503050406030204" pitchFamily="18" charset="0"/>
                                    <a:ea typeface="黑体" panose="02010609060101010101" pitchFamily="49" charset="-122"/>
                                  </a:rPr>
                                  <m:t>,</m:t>
                                </m:r>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𝒂</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e>
                            </m:d>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𝒒</m:t>
                                </m:r>
                              </m:e>
                              <m:sub>
                                <m:r>
                                  <a:rPr lang="en-US" altLang="zh-CN" sz="2000" b="1" i="1" smtClean="0">
                                    <a:solidFill>
                                      <a:srgbClr val="FF0000"/>
                                    </a:solidFill>
                                    <a:latin typeface="Cambria Math" panose="02040503050406030204" pitchFamily="18" charset="0"/>
                                    <a:ea typeface="黑体" panose="02010609060101010101" pitchFamily="49" charset="-122"/>
                                  </a:rPr>
                                  <m:t>𝝅</m:t>
                                </m:r>
                              </m:sub>
                            </m:sSub>
                            <m:d>
                              <m:dPr>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𝒔</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𝒂</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e>
                            </m:d>
                          </m:e>
                        </m:d>
                      </m:e>
                      <m:sup>
                        <m:r>
                          <a:rPr lang="en-US" altLang="zh-CN" sz="2000" b="1" i="1" smtClean="0">
                            <a:solidFill>
                              <a:srgbClr val="FF0000"/>
                            </a:solidFill>
                            <a:latin typeface="Cambria Math" panose="02040503050406030204" pitchFamily="18" charset="0"/>
                            <a:ea typeface="黑体" panose="02010609060101010101" pitchFamily="49" charset="-122"/>
                          </a:rPr>
                          <m:t>𝟐</m:t>
                        </m:r>
                      </m:sup>
                    </m:sSup>
                  </m:oMath>
                </a14:m>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根据梯度</a:t>
                </a:r>
                <a14:m>
                  <m:oMath xmlns:m="http://schemas.openxmlformats.org/officeDocument/2006/math">
                    <m:f>
                      <m:fPr>
                        <m:type m:val="lin"/>
                        <m:ctrlPr>
                          <a:rPr lang="zh-CN" altLang="en-US" sz="2000" b="1" i="1" smtClean="0">
                            <a:solidFill>
                              <a:srgbClr val="FF0000"/>
                            </a:solidFill>
                            <a:latin typeface="Cambria Math" panose="02040503050406030204" pitchFamily="18" charset="0"/>
                            <a:ea typeface="黑体" panose="02010609060101010101" pitchFamily="49" charset="-122"/>
                          </a:rPr>
                        </m:ctrlPr>
                      </m:fPr>
                      <m:num>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𝑳</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r>
                          <a:rPr lang="en-US" altLang="zh-CN" sz="2000" b="1" i="1" smtClean="0">
                            <a:solidFill>
                              <a:srgbClr val="FF0000"/>
                            </a:solidFill>
                            <a:latin typeface="Cambria Math" panose="02040503050406030204" pitchFamily="18" charset="0"/>
                            <a:ea typeface="黑体" panose="02010609060101010101" pitchFamily="49" charset="-122"/>
                          </a:rPr>
                          <m:t>)</m:t>
                        </m:r>
                      </m:num>
                      <m:den>
                        <m:r>
                          <a:rPr lang="en-US" altLang="zh-CN" sz="2000" b="1" i="1" smtClean="0">
                            <a:solidFill>
                              <a:srgbClr val="FF0000"/>
                            </a:solidFill>
                            <a:latin typeface="Cambria Math" panose="02040503050406030204"/>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den>
                    </m:f>
                  </m:oMath>
                </a14:m>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更新参数</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𝜽</m:t>
                    </m:r>
                  </m:oMath>
                </a14:m>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是终止状态</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a:ea typeface="黑体" panose="02010609060101010101" pitchFamily="49" charset="-122"/>
                          </a:rPr>
                          <m:t>𝒒</m:t>
                        </m:r>
                      </m:e>
                      <m:sub>
                        <m:r>
                          <a:rPr lang="en-US" altLang="zh-CN" sz="2000" b="1" i="1" smtClean="0">
                            <a:latin typeface="Cambria Math" panose="02040503050406030204" pitchFamily="18" charset="0"/>
                            <a:ea typeface="黑体" panose="02010609060101010101" pitchFamily="49" charset="-122"/>
                          </a:rPr>
                          <m:t>𝝅</m:t>
                        </m:r>
                      </m:sub>
                    </m:sSub>
                    <m:r>
                      <a:rPr lang="zh-CN" altLang="en-US" sz="2000" b="1" i="1">
                        <a:latin typeface="Cambria Math" panose="02040503050406030204" pitchFamily="18" charset="0"/>
                        <a:ea typeface="黑体" panose="02010609060101010101" pitchFamily="49" charset="-122"/>
                      </a:rPr>
                      <m:t>收敛</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729765" y="1370567"/>
                <a:ext cx="10034488" cy="3729162"/>
              </a:xfrm>
              <a:prstGeom prst="rect">
                <a:avLst/>
              </a:prstGeom>
              <a:blipFill rotWithShape="1">
                <a:blip r:embed="rId1"/>
                <a:stretch>
                  <a:fillRect l="-52" t="-143" r="-47" b="-11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27618" y="5176586"/>
                <a:ext cx="10438782" cy="1303114"/>
              </a:xfrm>
              <a:prstGeom prst="rect">
                <a:avLst/>
              </a:prstGeom>
            </p:spPr>
            <p:txBody>
              <a:bodyPr wrap="square">
                <a:spAutoFit/>
              </a:bodyPr>
              <a:lstStyle/>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损失函数刻画了</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的估计值</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𝑅</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 </m:t>
                        </m:r>
                        <m:limLow>
                          <m:limLow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limLowPr>
                          <m:e>
                            <m:r>
                              <m:rPr>
                                <m:sty m:val="p"/>
                              </m:rPr>
                              <a:rPr lang="en-US" altLang="zh-CN" sz="2000" b="1">
                                <a:latin typeface="Cambria Math" panose="02040503050406030204" pitchFamily="18" charset="0"/>
                                <a:ea typeface="华文楷体" panose="02010600040101010101" pitchFamily="2" charset="-122"/>
                                <a:cs typeface="Times New Roman" panose="02020603050405020304" pitchFamily="16" charset="0"/>
                              </a:rPr>
                              <m:t>max</m:t>
                            </m:r>
                          </m:e>
                          <m:lim>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lim>
                        </m:limLow>
                        <m:r>
                          <a:rPr lang="en-US" altLang="zh-CN" sz="2000" b="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𝜃</m:t>
                        </m:r>
                      </m:e>
                    </m:d>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与当前值的平方误差</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利用梯度下降法优化参数</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𝜃</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如果用深度神经网络来拟合</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函数，</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则算法称为深度</a:t>
                </a:r>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Q</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学习或者深度强化学习</a:t>
                </a:r>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527618" y="5176586"/>
                <a:ext cx="10438782" cy="1303114"/>
              </a:xfrm>
              <a:prstGeom prst="rect">
                <a:avLst/>
              </a:prstGeom>
              <a:blipFill rotWithShape="1">
                <a:blip r:embed="rId2"/>
                <a:stretch>
                  <a:fillRect l="-5" t="-5" r="6" b="-231"/>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学习的两个不稳定因素</a:t>
            </a:r>
            <a:endParaRPr lang="zh-CN" altLang="en-US"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p:sp>
        <p:nvSpPr>
          <p:cNvPr id="5" name="矩形 4"/>
          <p:cNvSpPr/>
          <p:nvPr/>
        </p:nvSpPr>
        <p:spPr>
          <a:xfrm>
            <a:off x="394447" y="921096"/>
            <a:ext cx="11377187" cy="830997"/>
          </a:xfrm>
          <a:prstGeom prst="rect">
            <a:avLst/>
          </a:prstGeom>
        </p:spPr>
        <p:txBody>
          <a:bodyPr wrap="square">
            <a:spAutoFit/>
          </a:bodyPr>
          <a:lstStyle/>
          <a:p>
            <a:pPr marL="457200" indent="-457200">
              <a:buFont typeface="+mj-lt"/>
              <a:buAutoNum type="arabicPeriod"/>
            </a:pPr>
            <a:r>
              <a:rPr lang="zh-CN" altLang="en-US" sz="2400" b="1" dirty="0">
                <a:latin typeface="Cambria Math" panose="02040503050406030204" pitchFamily="18" charset="0"/>
                <a:ea typeface="黑体" panose="02010609060101010101" pitchFamily="49" charset="-122"/>
              </a:rPr>
              <a:t>相邻的样本来自同一条轨迹，样本之间相关性太强，集中优化相关性强的样本可能导致神经网络在其他样本上效果下降。</a:t>
            </a:r>
            <a:endParaRPr lang="en-US" altLang="zh-CN" sz="2400" b="1" dirty="0">
              <a:latin typeface="Cambria Math" panose="020405030504060302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489323" y="4306937"/>
                <a:ext cx="10409032" cy="830997"/>
              </a:xfrm>
              <a:prstGeom prst="rect">
                <a:avLst/>
              </a:prstGeom>
            </p:spPr>
            <p:txBody>
              <a:bodyPr wrap="square">
                <a:spAutoFit/>
              </a:bodyPr>
              <a:lstStyle/>
              <a:p>
                <a:pPr marL="457200" indent="-457200">
                  <a:buFont typeface="+mj-lt"/>
                  <a:buAutoNum type="arabicPeriod" startAt="2"/>
                </a:pPr>
                <a:r>
                  <a:rPr lang="zh-CN" altLang="en-US" sz="2400" b="1" dirty="0">
                    <a:latin typeface="Cambria Math" panose="02040503050406030204" pitchFamily="18" charset="0"/>
                    <a:ea typeface="黑体" panose="02010609060101010101" pitchFamily="49" charset="-122"/>
                  </a:rPr>
                  <a:t>在损失函数中，</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Cambria Math" panose="02040503050406030204" pitchFamily="18" charset="0"/>
                    <a:ea typeface="黑体" panose="02010609060101010101" pitchFamily="49" charset="-122"/>
                  </a:rPr>
                  <a:t>函数的值既用来估计目标值，又用来计算当前值。现在这两处的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Cambria Math" panose="02040503050406030204" pitchFamily="18" charset="0"/>
                    <a:ea typeface="黑体" panose="02010609060101010101" pitchFamily="49" charset="-122"/>
                  </a:rPr>
                  <a:t>函数通过</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Cambria Math" panose="02040503050406030204" pitchFamily="18" charset="0"/>
                    <a:ea typeface="黑体" panose="02010609060101010101" pitchFamily="49" charset="-122"/>
                  </a:rPr>
                  <a:t>有所关联，可能导致优化时不稳定</a:t>
                </a:r>
                <a:endParaRPr lang="en-US" altLang="zh-CN" sz="2400" b="1" dirty="0">
                  <a:latin typeface="Cambria Math" panose="02040503050406030204" pitchFamily="18" charset="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489323" y="4306937"/>
                <a:ext cx="10409032" cy="830997"/>
              </a:xfrm>
              <a:prstGeom prst="rect">
                <a:avLst/>
              </a:prstGeom>
              <a:blipFill rotWithShape="1">
                <a:blip r:embed="rId1"/>
                <a:stretch>
                  <a:fillRect l="-4" t="-44" r="5"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121586" y="5218670"/>
                <a:ext cx="5504840" cy="8567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ea typeface="黑体" panose="02010609060101010101" pitchFamily="49" charset="-122"/>
                            </a:rPr>
                          </m:ctrlPr>
                        </m:sSupPr>
                        <m:e>
                          <m:f>
                            <m:fPr>
                              <m:ctrlPr>
                                <a:rPr lang="en-US" altLang="zh-CN" sz="2400" i="1">
                                  <a:solidFill>
                                    <a:schemeClr val="tx1"/>
                                  </a:solidFill>
                                  <a:latin typeface="Cambria Math" panose="02040503050406030204" pitchFamily="18" charset="0"/>
                                  <a:ea typeface="黑体" panose="02010609060101010101" pitchFamily="49" charset="-122"/>
                                </a:rPr>
                              </m:ctrlPr>
                            </m:fPr>
                            <m:num>
                              <m:r>
                                <a:rPr lang="en-US" altLang="zh-CN" sz="2400" i="1">
                                  <a:solidFill>
                                    <a:schemeClr val="tx1"/>
                                  </a:solidFill>
                                  <a:latin typeface="Cambria Math" panose="02040503050406030204" pitchFamily="18" charset="0"/>
                                  <a:ea typeface="黑体" panose="02010609060101010101" pitchFamily="49" charset="-122"/>
                                </a:rPr>
                                <m:t>1</m:t>
                              </m:r>
                            </m:num>
                            <m:den>
                              <m:r>
                                <a:rPr lang="en-US" altLang="zh-CN" sz="2400" i="1">
                                  <a:solidFill>
                                    <a:schemeClr val="tx1"/>
                                  </a:solidFill>
                                  <a:latin typeface="Cambria Math" panose="02040503050406030204" pitchFamily="18" charset="0"/>
                                  <a:ea typeface="黑体" panose="02010609060101010101" pitchFamily="49" charset="-122"/>
                                </a:rPr>
                                <m:t>2</m:t>
                              </m:r>
                            </m:den>
                          </m:f>
                          <m:d>
                            <m:dPr>
                              <m:begChr m:val="["/>
                              <m:endChr m:val="]"/>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𝑅</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𝛾</m:t>
                              </m:r>
                              <m:sSub>
                                <m:sSubPr>
                                  <m:ctrlPr>
                                    <a:rPr lang="en-US" altLang="zh-CN" sz="2400" i="1" smtClean="0">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 </m:t>
                                  </m:r>
                                  <m:limLow>
                                    <m:limLowPr>
                                      <m:ctrlPr>
                                        <a:rPr lang="en-US" altLang="zh-CN" sz="2400" i="1">
                                          <a:solidFill>
                                            <a:srgbClr val="FF0000"/>
                                          </a:solidFill>
                                          <a:latin typeface="Cambria Math" panose="02040503050406030204" pitchFamily="18" charset="0"/>
                                          <a:ea typeface="黑体" panose="02010609060101010101" pitchFamily="49" charset="-122"/>
                                        </a:rPr>
                                      </m:ctrlPr>
                                    </m:limLowPr>
                                    <m:e>
                                      <m:r>
                                        <m:rPr>
                                          <m:sty m:val="p"/>
                                        </m:rPr>
                                        <a:rPr lang="en-US" altLang="zh-CN" sz="2400">
                                          <a:solidFill>
                                            <a:srgbClr val="FF0000"/>
                                          </a:solidFill>
                                          <a:latin typeface="Cambria Math" panose="02040503050406030204" pitchFamily="18" charset="0"/>
                                          <a:ea typeface="黑体" panose="02010609060101010101" pitchFamily="49" charset="-122"/>
                                        </a:rPr>
                                        <m:t>max</m:t>
                                      </m:r>
                                    </m:e>
                                    <m:lim>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i="1">
                                              <a:solidFill>
                                                <a:srgbClr val="FF0000"/>
                                              </a:solidFill>
                                              <a:latin typeface="Cambria Math" panose="02040503050406030204" pitchFamily="18" charset="0"/>
                                              <a:ea typeface="黑体" panose="02010609060101010101" pitchFamily="49" charset="-122"/>
                                            </a:rPr>
                                            <m:t>′</m:t>
                                          </m:r>
                                        </m:sup>
                                      </m:sSup>
                                    </m:lim>
                                  </m:limLow>
                                  <m:r>
                                    <a:rPr lang="en-US" altLang="zh-CN" sz="2400" i="1">
                                      <a:solidFill>
                                        <a:srgbClr val="FF0000"/>
                                      </a:solidFill>
                                      <a:latin typeface="Cambria Math" panose="02040503050406030204" pitchFamily="18" charset="0"/>
                                      <a:ea typeface="黑体" panose="02010609060101010101" pitchFamily="49" charset="-122"/>
                                    </a:rPr>
                                    <m:t> </m:t>
                                  </m:r>
                                  <m:r>
                                    <a:rPr lang="en-US" altLang="zh-CN" sz="2400" i="1">
                                      <a:solidFill>
                                        <a:srgbClr val="FF0000"/>
                                      </a:solidFill>
                                      <a:latin typeface="Cambria Math" panose="02040503050406030204" pitchFamily="18" charset="0"/>
                                      <a:ea typeface="黑体" panose="02010609060101010101" pitchFamily="49" charset="-122"/>
                                    </a:rPr>
                                    <m:t>𝑞</m:t>
                                  </m:r>
                                </m:e>
                                <m:sub>
                                  <m:r>
                                    <a:rPr lang="en-US" altLang="zh-CN" sz="2400" i="1">
                                      <a:solidFill>
                                        <a:srgbClr val="FF0000"/>
                                      </a:solidFill>
                                      <a:latin typeface="Cambria Math" panose="02040503050406030204" pitchFamily="18" charset="0"/>
                                      <a:ea typeface="黑体" panose="02010609060101010101" pitchFamily="49" charset="-122"/>
                                    </a:rPr>
                                    <m:t>𝜋</m:t>
                                  </m:r>
                                </m:sub>
                              </m:sSub>
                              <m:d>
                                <m:dPr>
                                  <m:ctrlPr>
                                    <a:rPr lang="en-US" altLang="zh-CN" sz="2400" i="1">
                                      <a:solidFill>
                                        <a:srgbClr val="FF0000"/>
                                      </a:solidFill>
                                      <a:latin typeface="Cambria Math" panose="02040503050406030204" pitchFamily="18" charset="0"/>
                                      <a:ea typeface="黑体" panose="02010609060101010101" pitchFamily="49" charset="-122"/>
                                    </a:rPr>
                                  </m:ctrlPr>
                                </m:dPr>
                                <m:e>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i="1">
                                          <a:solidFill>
                                            <a:srgbClr val="FF0000"/>
                                          </a:solidFill>
                                          <a:latin typeface="Cambria Math" panose="02040503050406030204" pitchFamily="18" charset="0"/>
                                          <a:ea typeface="黑体" panose="02010609060101010101" pitchFamily="49" charset="-122"/>
                                        </a:rPr>
                                        <m:t>′</m:t>
                                      </m:r>
                                    </m:sup>
                                  </m:sSup>
                                  <m:r>
                                    <a:rPr lang="en-US" altLang="zh-CN" sz="2400" i="1">
                                      <a:solidFill>
                                        <a:srgbClr val="FF0000"/>
                                      </a:solidFill>
                                      <a:latin typeface="Cambria Math" panose="02040503050406030204" pitchFamily="18" charset="0"/>
                                      <a:ea typeface="黑体" panose="02010609060101010101" pitchFamily="49" charset="-122"/>
                                    </a:rPr>
                                    <m:t>,</m:t>
                                  </m:r>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i="1">
                                          <a:solidFill>
                                            <a:srgbClr val="FF0000"/>
                                          </a:solidFill>
                                          <a:latin typeface="Cambria Math" panose="02040503050406030204" pitchFamily="18" charset="0"/>
                                          <a:ea typeface="黑体" panose="02010609060101010101" pitchFamily="49" charset="-122"/>
                                        </a:rPr>
                                        <m:t>′</m:t>
                                      </m:r>
                                    </m:sup>
                                  </m:sSup>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𝜃</m:t>
                                  </m:r>
                                </m:e>
                              </m:d>
                              <m:r>
                                <a:rPr lang="en-US" altLang="zh-CN" sz="2400" i="1">
                                  <a:solidFill>
                                    <a:schemeClr val="tx1"/>
                                  </a:solidFill>
                                  <a:latin typeface="Cambria Math" panose="02040503050406030204" pitchFamily="18" charset="0"/>
                                  <a:ea typeface="黑体" panose="02010609060101010101" pitchFamily="49" charset="-122"/>
                                </a:rPr>
                                <m:t>−</m:t>
                              </m:r>
                              <m:sSub>
                                <m:sSubPr>
                                  <m:ctrlPr>
                                    <a:rPr lang="en-US" altLang="zh-CN" sz="2400" i="1" smtClean="0">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𝑞</m:t>
                                  </m:r>
                                </m:e>
                                <m:sub>
                                  <m:r>
                                    <a:rPr lang="en-US" altLang="zh-CN" sz="2400" i="1">
                                      <a:solidFill>
                                        <a:srgbClr val="FF0000"/>
                                      </a:solidFill>
                                      <a:latin typeface="Cambria Math" panose="02040503050406030204" pitchFamily="18" charset="0"/>
                                      <a:ea typeface="黑体" panose="02010609060101010101" pitchFamily="49" charset="-122"/>
                                    </a:rPr>
                                    <m:t>𝜋</m:t>
                                  </m:r>
                                </m:sub>
                              </m:sSub>
                              <m:d>
                                <m:dPr>
                                  <m:ctrlPr>
                                    <a:rPr lang="en-US" altLang="zh-CN" sz="2400" i="1">
                                      <a:solidFill>
                                        <a:srgbClr val="FF0000"/>
                                      </a:solidFill>
                                      <a:latin typeface="Cambria Math" panose="02040503050406030204" pitchFamily="18" charset="0"/>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𝜃</m:t>
                                  </m:r>
                                </m:e>
                              </m:d>
                            </m:e>
                          </m:d>
                        </m:e>
                        <m:sup>
                          <m:r>
                            <a:rPr lang="en-US" altLang="zh-CN" sz="2400" i="1">
                              <a:solidFill>
                                <a:schemeClr val="tx1"/>
                              </a:solidFill>
                              <a:latin typeface="Cambria Math" panose="02040503050406030204" pitchFamily="18" charset="0"/>
                              <a:ea typeface="黑体" panose="02010609060101010101" pitchFamily="49" charset="-122"/>
                            </a:rPr>
                            <m:t>2</m:t>
                          </m:r>
                        </m:sup>
                      </m:sSup>
                    </m:oMath>
                  </m:oMathPara>
                </a14:m>
                <a:endParaRPr lang="zh-CN" altLang="en-US" sz="2400" dirty="0">
                  <a:solidFill>
                    <a:schemeClr val="tx1"/>
                  </a:solidFill>
                </a:endParaRPr>
              </a:p>
            </p:txBody>
          </p:sp>
        </mc:Choice>
        <mc:Fallback>
          <p:sp>
            <p:nvSpPr>
              <p:cNvPr id="7" name="矩形 6"/>
              <p:cNvSpPr>
                <a:spLocks noRot="1" noChangeAspect="1" noMove="1" noResize="1" noEditPoints="1" noAdjustHandles="1" noChangeArrowheads="1" noChangeShapeType="1" noTextEdit="1"/>
              </p:cNvSpPr>
              <p:nvPr/>
            </p:nvSpPr>
            <p:spPr>
              <a:xfrm>
                <a:off x="3121586" y="5218670"/>
                <a:ext cx="5504840" cy="856773"/>
              </a:xfrm>
              <a:prstGeom prst="rect">
                <a:avLst/>
              </a:prstGeom>
              <a:blipFill rotWithShape="1">
                <a:blip r:embed="rId2"/>
                <a:stretch>
                  <a:fillRect l="-10" t="-28" r="11" b="46"/>
                </a:stretch>
              </a:blipFill>
            </p:spPr>
            <p:txBody>
              <a:bodyPr/>
              <a:lstStyle/>
              <a:p>
                <a:r>
                  <a:rPr lang="zh-CN" altLang="en-US">
                    <a:noFill/>
                  </a:rPr>
                  <a:t> </a:t>
                </a:r>
              </a:p>
            </p:txBody>
          </p:sp>
        </mc:Fallback>
      </mc:AlternateContent>
      <p:grpSp>
        <p:nvGrpSpPr>
          <p:cNvPr id="8" name="组合 7"/>
          <p:cNvGrpSpPr/>
          <p:nvPr/>
        </p:nvGrpSpPr>
        <p:grpSpPr>
          <a:xfrm>
            <a:off x="2077779" y="1953913"/>
            <a:ext cx="1981162" cy="1981154"/>
            <a:chOff x="8158160" y="4067172"/>
            <a:chExt cx="1971676" cy="1971668"/>
          </a:xfrm>
          <a:solidFill>
            <a:srgbClr val="FF0000"/>
          </a:solidFill>
        </p:grpSpPr>
        <p:sp>
          <p:nvSpPr>
            <p:cNvPr id="9" name="矩形 8"/>
            <p:cNvSpPr/>
            <p:nvPr/>
          </p:nvSpPr>
          <p:spPr>
            <a:xfrm>
              <a:off x="8158162" y="406717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矩形 9"/>
            <p:cNvSpPr/>
            <p:nvPr/>
          </p:nvSpPr>
          <p:spPr>
            <a:xfrm>
              <a:off x="8815386" y="406717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矩形 10"/>
            <p:cNvSpPr/>
            <p:nvPr/>
          </p:nvSpPr>
          <p:spPr>
            <a:xfrm>
              <a:off x="9472611" y="406717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 name="矩形 11"/>
            <p:cNvSpPr/>
            <p:nvPr/>
          </p:nvSpPr>
          <p:spPr>
            <a:xfrm>
              <a:off x="8158161" y="4724396"/>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3" name="矩形 12"/>
            <p:cNvSpPr/>
            <p:nvPr/>
          </p:nvSpPr>
          <p:spPr>
            <a:xfrm>
              <a:off x="8815385" y="472439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矩形 13"/>
            <p:cNvSpPr/>
            <p:nvPr/>
          </p:nvSpPr>
          <p:spPr>
            <a:xfrm>
              <a:off x="9472595" y="4719517"/>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矩形 14"/>
            <p:cNvSpPr/>
            <p:nvPr/>
          </p:nvSpPr>
          <p:spPr>
            <a:xfrm>
              <a:off x="8158160" y="537674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矩形 15"/>
            <p:cNvSpPr/>
            <p:nvPr/>
          </p:nvSpPr>
          <p:spPr>
            <a:xfrm>
              <a:off x="8815338" y="5381615"/>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矩形 16"/>
            <p:cNvSpPr/>
            <p:nvPr/>
          </p:nvSpPr>
          <p:spPr>
            <a:xfrm>
              <a:off x="9472546" y="5376741"/>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18" name="矩形 17"/>
          <p:cNvSpPr/>
          <p:nvPr/>
        </p:nvSpPr>
        <p:spPr>
          <a:xfrm>
            <a:off x="2185576" y="3384209"/>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grpSp>
        <p:nvGrpSpPr>
          <p:cNvPr id="19" name="组合 18"/>
          <p:cNvGrpSpPr/>
          <p:nvPr/>
        </p:nvGrpSpPr>
        <p:grpSpPr>
          <a:xfrm>
            <a:off x="4515767" y="1953913"/>
            <a:ext cx="1981162" cy="1981154"/>
            <a:chOff x="8158160" y="4067172"/>
            <a:chExt cx="1971676" cy="1971668"/>
          </a:xfrm>
          <a:solidFill>
            <a:srgbClr val="FF0000"/>
          </a:solidFill>
        </p:grpSpPr>
        <p:sp>
          <p:nvSpPr>
            <p:cNvPr id="20" name="矩形 19"/>
            <p:cNvSpPr/>
            <p:nvPr/>
          </p:nvSpPr>
          <p:spPr>
            <a:xfrm>
              <a:off x="8158162"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矩形 20"/>
            <p:cNvSpPr/>
            <p:nvPr/>
          </p:nvSpPr>
          <p:spPr>
            <a:xfrm>
              <a:off x="8815386"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矩形 21"/>
            <p:cNvSpPr/>
            <p:nvPr/>
          </p:nvSpPr>
          <p:spPr>
            <a:xfrm>
              <a:off x="9472611" y="4067172"/>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矩形 22"/>
            <p:cNvSpPr/>
            <p:nvPr/>
          </p:nvSpPr>
          <p:spPr>
            <a:xfrm>
              <a:off x="8158161" y="4724396"/>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4" name="矩形 23"/>
            <p:cNvSpPr/>
            <p:nvPr/>
          </p:nvSpPr>
          <p:spPr>
            <a:xfrm>
              <a:off x="8815385" y="4724393"/>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5" name="矩形 24"/>
            <p:cNvSpPr/>
            <p:nvPr/>
          </p:nvSpPr>
          <p:spPr>
            <a:xfrm>
              <a:off x="9472595" y="4719517"/>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矩形 25"/>
            <p:cNvSpPr/>
            <p:nvPr/>
          </p:nvSpPr>
          <p:spPr>
            <a:xfrm>
              <a:off x="8158160" y="537674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7" name="矩形 26"/>
            <p:cNvSpPr/>
            <p:nvPr/>
          </p:nvSpPr>
          <p:spPr>
            <a:xfrm>
              <a:off x="8815338" y="5381615"/>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8" name="矩形 27"/>
            <p:cNvSpPr/>
            <p:nvPr/>
          </p:nvSpPr>
          <p:spPr>
            <a:xfrm>
              <a:off x="9472546" y="5376741"/>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29" name="组合 28"/>
          <p:cNvGrpSpPr/>
          <p:nvPr/>
        </p:nvGrpSpPr>
        <p:grpSpPr>
          <a:xfrm>
            <a:off x="6994225" y="1949013"/>
            <a:ext cx="1981162" cy="1981154"/>
            <a:chOff x="8158160" y="4067172"/>
            <a:chExt cx="1971676" cy="1971668"/>
          </a:xfrm>
          <a:solidFill>
            <a:srgbClr val="FF0000"/>
          </a:solidFill>
        </p:grpSpPr>
        <p:sp>
          <p:nvSpPr>
            <p:cNvPr id="30" name="矩形 29"/>
            <p:cNvSpPr/>
            <p:nvPr/>
          </p:nvSpPr>
          <p:spPr>
            <a:xfrm>
              <a:off x="8158162"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1" name="矩形 30"/>
            <p:cNvSpPr/>
            <p:nvPr/>
          </p:nvSpPr>
          <p:spPr>
            <a:xfrm>
              <a:off x="8815386"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2" name="矩形 31"/>
            <p:cNvSpPr/>
            <p:nvPr/>
          </p:nvSpPr>
          <p:spPr>
            <a:xfrm>
              <a:off x="9472611" y="4067172"/>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3" name="矩形 32"/>
            <p:cNvSpPr/>
            <p:nvPr/>
          </p:nvSpPr>
          <p:spPr>
            <a:xfrm>
              <a:off x="8158161" y="4724396"/>
              <a:ext cx="657225" cy="65722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4" name="矩形 33"/>
            <p:cNvSpPr/>
            <p:nvPr/>
          </p:nvSpPr>
          <p:spPr>
            <a:xfrm>
              <a:off x="8815385" y="472439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5" name="矩形 34"/>
            <p:cNvSpPr/>
            <p:nvPr/>
          </p:nvSpPr>
          <p:spPr>
            <a:xfrm>
              <a:off x="9472595" y="4719517"/>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6" name="矩形 35"/>
            <p:cNvSpPr/>
            <p:nvPr/>
          </p:nvSpPr>
          <p:spPr>
            <a:xfrm>
              <a:off x="8158160" y="5376742"/>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7" name="矩形 36"/>
            <p:cNvSpPr/>
            <p:nvPr/>
          </p:nvSpPr>
          <p:spPr>
            <a:xfrm>
              <a:off x="8815338" y="5381615"/>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8" name="矩形 37"/>
            <p:cNvSpPr/>
            <p:nvPr/>
          </p:nvSpPr>
          <p:spPr>
            <a:xfrm>
              <a:off x="9472546" y="5376741"/>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39" name="矩形 38"/>
          <p:cNvSpPr/>
          <p:nvPr/>
        </p:nvSpPr>
        <p:spPr>
          <a:xfrm>
            <a:off x="7102024" y="2056811"/>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0" name="矩形 39"/>
          <p:cNvSpPr/>
          <p:nvPr/>
        </p:nvSpPr>
        <p:spPr>
          <a:xfrm>
            <a:off x="4623573" y="2704654"/>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1" name="矩形 40"/>
          <p:cNvSpPr/>
          <p:nvPr/>
        </p:nvSpPr>
        <p:spPr>
          <a:xfrm>
            <a:off x="9391650" y="1945560"/>
            <a:ext cx="133350" cy="1976257"/>
          </a:xfrm>
          <a:prstGeom prst="rect">
            <a:avLst/>
          </a:prstGeom>
          <a:gradFill>
            <a:gsLst>
              <a:gs pos="0">
                <a:srgbClr val="FF0000"/>
              </a:gs>
              <a:gs pos="74000">
                <a:srgbClr val="FF6464"/>
              </a:gs>
              <a:gs pos="83000">
                <a:srgbClr val="FF9696"/>
              </a:gs>
              <a:gs pos="100000">
                <a:schemeClr val="bg1"/>
              </a:gs>
            </a:gsLst>
            <a:lin ang="5400000" scaled="1"/>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2" name="文本框 41"/>
          <p:cNvSpPr txBox="1"/>
          <p:nvPr/>
        </p:nvSpPr>
        <p:spPr>
          <a:xfrm>
            <a:off x="9563696" y="1837466"/>
            <a:ext cx="1338828" cy="369332"/>
          </a:xfrm>
          <a:prstGeom prst="rect">
            <a:avLst/>
          </a:prstGeom>
          <a:noFill/>
        </p:spPr>
        <p:txBody>
          <a:bodyPr wrap="none" rtlCol="0">
            <a:spAutoFit/>
          </a:bodyPr>
          <a:lstStyle/>
          <a:p>
            <a:r>
              <a:rPr lang="zh-CN" altLang="en-US" dirty="0">
                <a:ea typeface="黑体" panose="02010609060101010101" pitchFamily="49" charset="-122"/>
              </a:rPr>
              <a:t>拟合程度高</a:t>
            </a:r>
            <a:endParaRPr lang="zh-CN" altLang="en-US" dirty="0">
              <a:ea typeface="黑体" panose="02010609060101010101" pitchFamily="49" charset="-122"/>
            </a:endParaRPr>
          </a:p>
        </p:txBody>
      </p:sp>
      <p:sp>
        <p:nvSpPr>
          <p:cNvPr id="43" name="文本框 42"/>
          <p:cNvSpPr txBox="1"/>
          <p:nvPr/>
        </p:nvSpPr>
        <p:spPr>
          <a:xfrm>
            <a:off x="9563696" y="3601420"/>
            <a:ext cx="1338828" cy="369332"/>
          </a:xfrm>
          <a:prstGeom prst="rect">
            <a:avLst/>
          </a:prstGeom>
          <a:noFill/>
        </p:spPr>
        <p:txBody>
          <a:bodyPr wrap="none" rtlCol="0">
            <a:spAutoFit/>
          </a:bodyPr>
          <a:lstStyle/>
          <a:p>
            <a:r>
              <a:rPr lang="zh-CN" altLang="en-US" dirty="0">
                <a:ea typeface="黑体" panose="02010609060101010101" pitchFamily="49" charset="-122"/>
              </a:rPr>
              <a:t>拟合程度低</a:t>
            </a:r>
            <a:endParaRPr lang="zh-CN" altLang="en-US" dirty="0">
              <a:ea typeface="黑体" panose="02010609060101010101" pitchFamily="49" charset="-122"/>
            </a:endParaRPr>
          </a:p>
        </p:txBody>
      </p:sp>
      <p:sp>
        <p:nvSpPr>
          <p:cNvPr id="44" name="矩形 43"/>
          <p:cNvSpPr/>
          <p:nvPr/>
        </p:nvSpPr>
        <p:spPr>
          <a:xfrm>
            <a:off x="10317891" y="2669011"/>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5" name="文本框 44"/>
          <p:cNvSpPr txBox="1"/>
          <p:nvPr/>
        </p:nvSpPr>
        <p:spPr>
          <a:xfrm>
            <a:off x="10762683" y="2694415"/>
            <a:ext cx="1107996" cy="369332"/>
          </a:xfrm>
          <a:prstGeom prst="rect">
            <a:avLst/>
          </a:prstGeom>
          <a:noFill/>
        </p:spPr>
        <p:txBody>
          <a:bodyPr wrap="none" rtlCol="0">
            <a:spAutoFit/>
          </a:bodyPr>
          <a:lstStyle/>
          <a:p>
            <a:r>
              <a:rPr lang="zh-CN" altLang="en-US" dirty="0">
                <a:ea typeface="黑体" panose="02010609060101010101" pitchFamily="49" charset="-122"/>
              </a:rPr>
              <a:t>当前位置</a:t>
            </a:r>
            <a:endParaRPr lang="zh-CN" altLang="en-US" dirty="0">
              <a:ea typeface="黑体" panose="02010609060101010101" pitchFamily="49" charset="-122"/>
            </a:endParaRPr>
          </a:p>
        </p:txBody>
      </p:sp>
      <p:sp>
        <p:nvSpPr>
          <p:cNvPr id="46" name="文本框 45"/>
          <p:cNvSpPr txBox="1"/>
          <p:nvPr/>
        </p:nvSpPr>
        <p:spPr>
          <a:xfrm>
            <a:off x="99880" y="2279206"/>
            <a:ext cx="1870102" cy="1477328"/>
          </a:xfrm>
          <a:prstGeom prst="rect">
            <a:avLst/>
          </a:prstGeom>
          <a:noFill/>
          <a:ln>
            <a:solidFill>
              <a:schemeClr val="accent1"/>
            </a:solidFill>
          </a:ln>
        </p:spPr>
        <p:txBody>
          <a:bodyPr wrap="square" rtlCol="0">
            <a:spAutoFit/>
          </a:bodyPr>
          <a:lstStyle/>
          <a:p>
            <a:r>
              <a:rPr lang="zh-CN" altLang="en-US" dirty="0">
                <a:ea typeface="黑体" panose="02010609060101010101" pitchFamily="49" charset="-122"/>
              </a:rPr>
              <a:t>集中优化一条轨迹上的状态时，远离该轨迹的状态的估计值可能会发生较大偏离</a:t>
            </a:r>
            <a:endParaRPr lang="zh-CN" altLang="en-US" dirty="0">
              <a:ea typeface="黑体" panose="02010609060101010101" pitchFamily="49" charset="-122"/>
            </a:endParaRPr>
          </a:p>
        </p:txBody>
      </p:sp>
      <p:cxnSp>
        <p:nvCxnSpPr>
          <p:cNvPr id="47" name="直接连接符 46"/>
          <p:cNvCxnSpPr/>
          <p:nvPr/>
        </p:nvCxnSpPr>
        <p:spPr>
          <a:xfrm>
            <a:off x="3633849" y="6075443"/>
            <a:ext cx="2863015"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919601" y="6063568"/>
            <a:ext cx="132187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4959314" y="623691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预测值</a:t>
            </a:r>
            <a:endParaRPr lang="zh-CN" altLang="en-US" b="1" dirty="0">
              <a:latin typeface="微软雅黑" panose="020B0503020204020204" pitchFamily="34" charset="-122"/>
              <a:ea typeface="微软雅黑" panose="020B0503020204020204" pitchFamily="34" charset="-122"/>
            </a:endParaRPr>
          </a:p>
        </p:txBody>
      </p:sp>
      <p:sp>
        <p:nvSpPr>
          <p:cNvPr id="50" name="矩形 49"/>
          <p:cNvSpPr/>
          <p:nvPr/>
        </p:nvSpPr>
        <p:spPr>
          <a:xfrm>
            <a:off x="7216032" y="6225432"/>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当前值</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经验重现</a:t>
            </a:r>
            <a:r>
              <a:rPr lang="en-US" altLang="zh-CN" dirty="0"/>
              <a:t>(Experience Replay)</a:t>
            </a:r>
            <a:endParaRPr lang="zh-CN" altLang="en-US" dirty="0"/>
          </a:p>
        </p:txBody>
      </p:sp>
      <p:sp>
        <p:nvSpPr>
          <p:cNvPr id="3" name="内容占位符 2"/>
          <p:cNvSpPr>
            <a:spLocks noGrp="1"/>
          </p:cNvSpPr>
          <p:nvPr>
            <p:ph idx="1"/>
          </p:nvPr>
        </p:nvSpPr>
        <p:spPr/>
        <p:txBody>
          <a:bodyPr>
            <a:normAutofit/>
          </a:bodyPr>
          <a:lstStyle/>
          <a:p>
            <a:r>
              <a:rPr lang="zh-CN" altLang="en-US" sz="2400" dirty="0"/>
              <a:t>相邻的样本来自同一条轨迹，样本之间相关性太强，集中优化相关性强的样本可能导致神经网络在其他样本上效果下降。</a:t>
            </a:r>
            <a:endParaRPr lang="zh-CN" altLang="en-US" sz="2400" dirty="0"/>
          </a:p>
          <a:p>
            <a:pPr marL="0" indent="0">
              <a:buNone/>
            </a:pPr>
            <a:r>
              <a:rPr lang="zh-CN" altLang="en-US" sz="2400" dirty="0"/>
              <a:t>将过去的经验存储下来，每次将新的样本加入到存储中去，并从存储中采样一批样本进行优化</a:t>
            </a:r>
            <a:endParaRPr lang="zh-CN" altLang="en-US" sz="2400" dirty="0"/>
          </a:p>
          <a:p>
            <a:r>
              <a:rPr lang="zh-CN" altLang="en-US" sz="2400" dirty="0"/>
              <a:t>解决了样本相关性强的问题</a:t>
            </a:r>
            <a:endParaRPr lang="zh-CN" altLang="en-US" sz="2400" dirty="0"/>
          </a:p>
          <a:p>
            <a:r>
              <a:rPr lang="zh-CN" altLang="en-US" sz="2400" dirty="0"/>
              <a:t>重用经验，提高了信息利用的效率</a:t>
            </a:r>
            <a:endParaRPr lang="zh-CN" altLang="en-US" sz="2400" dirty="0"/>
          </a:p>
          <a:p>
            <a:endParaRPr lang="zh-CN" altLang="en-US" sz="24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7446317" y="3703172"/>
              <a:ext cx="2651125" cy="2225040"/>
            </p:xfrm>
            <a:graphic>
              <a:graphicData uri="http://schemas.openxmlformats.org/drawingml/2006/table">
                <a:tbl>
                  <a:tblPr firstRow="1" bandRow="1">
                    <a:tableStyleId>{5940675A-B579-460E-94D1-54222C63F5DA}</a:tableStyleId>
                  </a:tblPr>
                  <a:tblGrid>
                    <a:gridCol w="2651125"/>
                  </a:tblGrid>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r>
                </a:tbl>
              </a:graphicData>
            </a:graphic>
          </p:graphicFrame>
        </mc:Choice>
        <mc:Fallback xmlns="">
          <p:graphicFrame>
            <p:nvGraphicFramePr>
              <p:cNvPr id="4" name="表格 3"/>
              <p:cNvGraphicFramePr>
                <a:graphicFrameLocks noGrp="1"/>
              </p:cNvGraphicFramePr>
              <p:nvPr/>
            </p:nvGraphicFramePr>
            <p:xfrm>
              <a:off x="7446317" y="3703172"/>
              <a:ext cx="2651125" cy="2225040"/>
            </p:xfrm>
            <a:graphic>
              <a:graphicData uri="http://schemas.openxmlformats.org/drawingml/2006/table">
                <a:tbl>
                  <a:tblPr firstRow="1" bandRow="1">
                    <a:tableStyleId>{5940675A-B579-460E-94D1-54222C63F5DA}</a:tableStyleId>
                  </a:tblPr>
                  <a:tblGrid>
                    <a:gridCol w="2651125"/>
                  </a:tblGrid>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bl>
              </a:graphicData>
            </a:graphic>
          </p:graphicFrame>
        </mc:Fallback>
      </mc:AlternateContent>
      <p:sp>
        <p:nvSpPr>
          <p:cNvPr id="5" name="文本框 4"/>
          <p:cNvSpPr txBox="1"/>
          <p:nvPr/>
        </p:nvSpPr>
        <p:spPr>
          <a:xfrm>
            <a:off x="10458725" y="5154655"/>
            <a:ext cx="1338828"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第二个片段</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箭头: 右 5"/>
          <p:cNvSpPr/>
          <p:nvPr/>
        </p:nvSpPr>
        <p:spPr>
          <a:xfrm rot="10800000">
            <a:off x="7022236" y="4527145"/>
            <a:ext cx="307592" cy="136614"/>
          </a:xfrm>
          <a:prstGeom prst="rightArrow">
            <a:avLst/>
          </a:prstGeom>
          <a:ln>
            <a:solidFill>
              <a:srgbClr val="FF323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文本框 6"/>
          <p:cNvSpPr txBox="1"/>
          <p:nvPr/>
        </p:nvSpPr>
        <p:spPr>
          <a:xfrm>
            <a:off x="7179135" y="5928212"/>
            <a:ext cx="3185487"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记录智能主体过去经验的存储</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箭头: 右 7"/>
          <p:cNvSpPr/>
          <p:nvPr/>
        </p:nvSpPr>
        <p:spPr>
          <a:xfrm>
            <a:off x="7005134" y="5682013"/>
            <a:ext cx="307592" cy="136614"/>
          </a:xfrm>
          <a:prstGeom prst="rightArrow">
            <a:avLst/>
          </a:prstGeom>
          <a:ln>
            <a:solidFill>
              <a:srgbClr val="FF323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9" name="文本框 8"/>
              <p:cNvSpPr txBox="1"/>
              <p:nvPr/>
            </p:nvSpPr>
            <p:spPr>
              <a:xfrm>
                <a:off x="4548249" y="5518029"/>
                <a:ext cx="2492477"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加入新样本</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1</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2</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548249" y="5518029"/>
                <a:ext cx="2492477" cy="369332"/>
              </a:xfrm>
              <a:prstGeom prst="rect">
                <a:avLst/>
              </a:prstGeom>
              <a:blipFill rotWithShape="1">
                <a:blip r:embed="rId2"/>
                <a:stretch>
                  <a:fillRect l="-15" t="-139" r="19"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5035321" y="4367755"/>
                <a:ext cx="1928670"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采样</a:t>
                </a:r>
                <a14:m>
                  <m:oMath xmlns:m="http://schemas.openxmlformats.org/officeDocument/2006/math">
                    <m:d>
                      <m:dPr>
                        <m:ctrlPr>
                          <a:rPr lang="en-US" altLang="zh-CN" b="0" i="1" smtClean="0">
                            <a:latin typeface="Cambria Math" panose="02040503050406030204" pitchFamily="18" charset="0"/>
                            <a:ea typeface="黑体" panose="02010609060101010101" pitchFamily="49" charset="-122"/>
                          </a:rPr>
                        </m:ctrlPr>
                      </m:dPr>
                      <m:e>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𝑟</m:t>
                        </m:r>
                        <m:r>
                          <a:rPr lang="en-US" altLang="zh-CN" b="0" i="1" smtClean="0">
                            <a:latin typeface="Cambria Math" panose="02040503050406030204" pitchFamily="18" charset="0"/>
                            <a:ea typeface="黑体" panose="02010609060101010101" pitchFamily="49" charset="-122"/>
                          </a:rPr>
                          <m:t>,</m:t>
                        </m:r>
                        <m:sSup>
                          <m:sSupPr>
                            <m:ctrlPr>
                              <a:rPr lang="en-US" altLang="zh-CN" b="0" i="1" smtClean="0">
                                <a:latin typeface="Cambria Math" panose="02040503050406030204" pitchFamily="18" charset="0"/>
                                <a:ea typeface="黑体" panose="02010609060101010101" pitchFamily="49" charset="-122"/>
                              </a:rPr>
                            </m:ctrlPr>
                          </m:sSupPr>
                          <m:e>
                            <m:r>
                              <a:rPr lang="en-US" altLang="zh-CN" b="0" i="1" smtClean="0">
                                <a:latin typeface="Cambria Math" panose="02040503050406030204" pitchFamily="18" charset="0"/>
                                <a:ea typeface="黑体" panose="02010609060101010101" pitchFamily="49" charset="-122"/>
                              </a:rPr>
                              <m:t>𝑠</m:t>
                            </m:r>
                          </m:e>
                          <m:sup>
                            <m:r>
                              <a:rPr lang="en-US" altLang="zh-CN" b="0" i="1" smtClean="0">
                                <a:latin typeface="Cambria Math" panose="02040503050406030204" pitchFamily="18" charset="0"/>
                                <a:ea typeface="黑体" panose="02010609060101010101" pitchFamily="49" charset="-122"/>
                              </a:rPr>
                              <m:t>′</m:t>
                            </m:r>
                          </m:sup>
                        </m:sSup>
                      </m:e>
                    </m:d>
                    <m:r>
                      <a:rPr lang="en-US" altLang="zh-CN" b="0" i="1" smtClean="0">
                        <a:latin typeface="Cambria Math" panose="02040503050406030204" pitchFamily="18" charset="0"/>
                        <a:ea typeface="黑体" panose="02010609060101010101" pitchFamily="49" charset="-122"/>
                      </a:rPr>
                      <m:t>,⋯</m:t>
                    </m:r>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5035321" y="4367755"/>
                <a:ext cx="1928670" cy="369332"/>
              </a:xfrm>
              <a:prstGeom prst="rect">
                <a:avLst/>
              </a:prstGeom>
              <a:blipFill rotWithShape="1">
                <a:blip r:embed="rId3"/>
                <a:stretch>
                  <a:fillRect l="-21" t="-61" r="30" b="168"/>
                </a:stretch>
              </a:blipFill>
            </p:spPr>
            <p:txBody>
              <a:bodyPr/>
              <a:lstStyle/>
              <a:p>
                <a:r>
                  <a:rPr lang="zh-CN" altLang="en-US">
                    <a:noFill/>
                  </a:rPr>
                  <a:t> </a:t>
                </a:r>
              </a:p>
            </p:txBody>
          </p:sp>
        </mc:Fallback>
      </mc:AlternateContent>
      <p:sp>
        <p:nvSpPr>
          <p:cNvPr id="11" name="文本框 10"/>
          <p:cNvSpPr txBox="1"/>
          <p:nvPr/>
        </p:nvSpPr>
        <p:spPr>
          <a:xfrm>
            <a:off x="10458725" y="3710557"/>
            <a:ext cx="1338828"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第一个片段</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2" name="右大括号 11"/>
          <p:cNvSpPr/>
          <p:nvPr/>
        </p:nvSpPr>
        <p:spPr>
          <a:xfrm>
            <a:off x="10202699" y="3740031"/>
            <a:ext cx="224798" cy="1408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
        <p:nvSpPr>
          <p:cNvPr id="13" name="右大括号 12"/>
          <p:cNvSpPr/>
          <p:nvPr/>
        </p:nvSpPr>
        <p:spPr>
          <a:xfrm>
            <a:off x="10192453" y="5224029"/>
            <a:ext cx="203397" cy="10735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目标网络</a:t>
            </a:r>
            <a:r>
              <a:rPr lang="en-US" altLang="zh-CN" dirty="0"/>
              <a:t>(Target Network)</a:t>
            </a:r>
            <a:endParaRPr lang="zh-CN" altLang="en-US"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512542" y="968048"/>
                <a:ext cx="11390700" cy="112729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cs typeface="Times New Roman" panose="02020603050405020304" pitchFamily="16" charset="0"/>
                  </a:rPr>
                  <a:t>在损失函数中，</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函数的值既用来估计目标值，又用来计算当前值。现在这两处的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函数通过</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有所关联，可能导致优化时不稳定</a:t>
                </a:r>
                <a:endParaRPr lang="en-US" altLang="zh-CN" sz="24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512542" y="968048"/>
                <a:ext cx="11390700" cy="1127296"/>
              </a:xfrm>
              <a:prstGeom prst="rect">
                <a:avLst/>
              </a:prstGeom>
              <a:blipFill rotWithShape="1">
                <a:blip r:embed="rId1"/>
                <a:stretch>
                  <a:fillRect l="-1" t="-27" r="1" b="-13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584779" y="2319533"/>
                <a:ext cx="5687133" cy="8567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ea typeface="黑体" panose="02010609060101010101" pitchFamily="49" charset="-122"/>
                            </a:rPr>
                          </m:ctrlPr>
                        </m:sSupPr>
                        <m:e>
                          <m:f>
                            <m:fPr>
                              <m:ctrlPr>
                                <a:rPr lang="en-US" altLang="zh-CN" sz="2400" i="1">
                                  <a:solidFill>
                                    <a:schemeClr val="tx1"/>
                                  </a:solidFill>
                                  <a:latin typeface="Cambria Math" panose="02040503050406030204" pitchFamily="18" charset="0"/>
                                  <a:ea typeface="黑体" panose="02010609060101010101" pitchFamily="49" charset="-122"/>
                                </a:rPr>
                              </m:ctrlPr>
                            </m:fPr>
                            <m:num>
                              <m:r>
                                <a:rPr lang="en-US" altLang="zh-CN" sz="2400" i="1">
                                  <a:solidFill>
                                    <a:schemeClr val="tx1"/>
                                  </a:solidFill>
                                  <a:latin typeface="Cambria Math" panose="02040503050406030204" pitchFamily="18" charset="0"/>
                                  <a:ea typeface="黑体" panose="02010609060101010101" pitchFamily="49" charset="-122"/>
                                </a:rPr>
                                <m:t>1</m:t>
                              </m:r>
                            </m:num>
                            <m:den>
                              <m:r>
                                <a:rPr lang="en-US" altLang="zh-CN" sz="2400" i="1">
                                  <a:solidFill>
                                    <a:schemeClr val="tx1"/>
                                  </a:solidFill>
                                  <a:latin typeface="Cambria Math" panose="02040503050406030204" pitchFamily="18" charset="0"/>
                                  <a:ea typeface="黑体" panose="02010609060101010101" pitchFamily="49" charset="-122"/>
                                </a:rPr>
                                <m:t>2</m:t>
                              </m:r>
                            </m:den>
                          </m:f>
                          <m:d>
                            <m:dPr>
                              <m:begChr m:val="["/>
                              <m:endChr m:val="]"/>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𝑅</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𝛾</m:t>
                              </m:r>
                              <m:sSub>
                                <m:sSubPr>
                                  <m:ctrlPr>
                                    <a:rPr lang="en-US" altLang="zh-CN" sz="2400" i="1" smtClean="0">
                                      <a:solidFill>
                                        <a:schemeClr val="tx1"/>
                                      </a:solidFill>
                                      <a:latin typeface="Cambria Math" panose="02040503050406030204" pitchFamily="18" charset="0"/>
                                      <a:ea typeface="黑体" panose="02010609060101010101" pitchFamily="49" charset="-122"/>
                                    </a:rPr>
                                  </m:ctrlPr>
                                </m:sSubPr>
                                <m:e>
                                  <m:r>
                                    <a:rPr lang="en-US" altLang="zh-CN" sz="2400" i="1">
                                      <a:solidFill>
                                        <a:schemeClr val="tx1"/>
                                      </a:solidFill>
                                      <a:latin typeface="Cambria Math" panose="02040503050406030204" pitchFamily="18" charset="0"/>
                                      <a:ea typeface="黑体" panose="02010609060101010101" pitchFamily="49" charset="-122"/>
                                    </a:rPr>
                                    <m:t> </m:t>
                                  </m:r>
                                  <m:limLow>
                                    <m:limLowPr>
                                      <m:ctrlPr>
                                        <a:rPr lang="en-US" altLang="zh-CN" sz="2400" i="1">
                                          <a:solidFill>
                                            <a:schemeClr val="tx1"/>
                                          </a:solidFill>
                                          <a:latin typeface="Cambria Math" panose="02040503050406030204" pitchFamily="18" charset="0"/>
                                          <a:ea typeface="黑体" panose="02010609060101010101" pitchFamily="49" charset="-122"/>
                                        </a:rPr>
                                      </m:ctrlPr>
                                    </m:limLowPr>
                                    <m:e>
                                      <m:r>
                                        <m:rPr>
                                          <m:sty m:val="p"/>
                                        </m:rPr>
                                        <a:rPr lang="en-US" altLang="zh-CN" sz="2400">
                                          <a:solidFill>
                                            <a:schemeClr val="tx1"/>
                                          </a:solidFill>
                                          <a:latin typeface="Cambria Math" panose="02040503050406030204" pitchFamily="18" charset="0"/>
                                          <a:ea typeface="黑体" panose="02010609060101010101" pitchFamily="49" charset="-122"/>
                                        </a:rPr>
                                        <m:t>max</m:t>
                                      </m:r>
                                    </m:e>
                                    <m:lim>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𝑎</m:t>
                                          </m:r>
                                        </m:e>
                                        <m:sup>
                                          <m:r>
                                            <a:rPr lang="en-US" altLang="zh-CN" sz="2400" i="1">
                                              <a:solidFill>
                                                <a:schemeClr val="tx1"/>
                                              </a:solidFill>
                                              <a:latin typeface="Cambria Math" panose="02040503050406030204" pitchFamily="18" charset="0"/>
                                              <a:ea typeface="黑体" panose="02010609060101010101" pitchFamily="49" charset="-122"/>
                                            </a:rPr>
                                            <m:t>′</m:t>
                                          </m:r>
                                        </m:sup>
                                      </m:sSup>
                                    </m:lim>
                                  </m:limLow>
                                  <m:r>
                                    <a:rPr lang="en-US" altLang="zh-CN" sz="2400" i="1">
                                      <a:solidFill>
                                        <a:schemeClr val="tx1"/>
                                      </a:solidFill>
                                      <a:latin typeface="Cambria Math" panose="02040503050406030204" pitchFamily="18" charset="0"/>
                                      <a:ea typeface="黑体" panose="02010609060101010101" pitchFamily="49" charset="-122"/>
                                    </a:rPr>
                                    <m:t> </m:t>
                                  </m:r>
                                  <m:r>
                                    <a:rPr lang="en-US" altLang="zh-CN" sz="2400" i="1">
                                      <a:solidFill>
                                        <a:schemeClr val="tx1"/>
                                      </a:solidFill>
                                      <a:latin typeface="Cambria Math" panose="02040503050406030204" pitchFamily="18" charset="0"/>
                                      <a:ea typeface="黑体" panose="02010609060101010101" pitchFamily="49" charset="-122"/>
                                    </a:rPr>
                                    <m:t>𝑞</m:t>
                                  </m:r>
                                </m:e>
                                <m:sub>
                                  <m:r>
                                    <a:rPr lang="en-US" altLang="zh-CN" sz="2400" i="1">
                                      <a:solidFill>
                                        <a:schemeClr val="tx1"/>
                                      </a:solidFill>
                                      <a:latin typeface="Cambria Math" panose="02040503050406030204" pitchFamily="18" charset="0"/>
                                      <a:ea typeface="黑体" panose="02010609060101010101" pitchFamily="49" charset="-122"/>
                                    </a:rPr>
                                    <m:t>𝜋</m:t>
                                  </m:r>
                                </m:sub>
                              </m:sSub>
                              <m:d>
                                <m:dPr>
                                  <m:ctrlPr>
                                    <a:rPr lang="en-US" altLang="zh-CN" sz="2400" i="1">
                                      <a:solidFill>
                                        <a:schemeClr val="tx1"/>
                                      </a:solidFill>
                                      <a:latin typeface="Cambria Math" panose="02040503050406030204" pitchFamily="18" charset="0"/>
                                      <a:ea typeface="黑体" panose="02010609060101010101" pitchFamily="49" charset="-122"/>
                                    </a:rPr>
                                  </m:ctrlPr>
                                </m:dPr>
                                <m:e>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𝑠</m:t>
                                      </m:r>
                                    </m:e>
                                    <m:sup>
                                      <m:r>
                                        <a:rPr lang="en-US" altLang="zh-CN" sz="2400" i="1">
                                          <a:solidFill>
                                            <a:schemeClr val="tx1"/>
                                          </a:solidFill>
                                          <a:latin typeface="Cambria Math" panose="02040503050406030204" pitchFamily="18" charset="0"/>
                                          <a:ea typeface="黑体" panose="02010609060101010101" pitchFamily="49" charset="-122"/>
                                        </a:rPr>
                                        <m:t>′</m:t>
                                      </m:r>
                                    </m:sup>
                                  </m:sSup>
                                  <m:r>
                                    <a:rPr lang="en-US" altLang="zh-CN" sz="2400" i="1">
                                      <a:solidFill>
                                        <a:schemeClr val="tx1"/>
                                      </a:solidFill>
                                      <a:latin typeface="Cambria Math" panose="02040503050406030204" pitchFamily="18" charset="0"/>
                                      <a:ea typeface="黑体" panose="02010609060101010101" pitchFamily="49" charset="-122"/>
                                    </a:rPr>
                                    <m:t>,</m:t>
                                  </m:r>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𝑎</m:t>
                                      </m:r>
                                    </m:e>
                                    <m:sup>
                                      <m:r>
                                        <a:rPr lang="en-US" altLang="zh-CN" sz="2400" i="1">
                                          <a:solidFill>
                                            <a:schemeClr val="tx1"/>
                                          </a:solidFill>
                                          <a:latin typeface="Cambria Math" panose="02040503050406030204" pitchFamily="18" charset="0"/>
                                          <a:ea typeface="黑体" panose="02010609060101010101" pitchFamily="49" charset="-122"/>
                                        </a:rPr>
                                        <m:t>′</m:t>
                                      </m:r>
                                    </m:sup>
                                  </m:sSup>
                                  <m:r>
                                    <a:rPr lang="en-US" altLang="zh-CN" sz="2400" i="1">
                                      <a:solidFill>
                                        <a:schemeClr val="tx1"/>
                                      </a:solidFill>
                                      <a:latin typeface="Cambria Math" panose="02040503050406030204" pitchFamily="18" charset="0"/>
                                      <a:ea typeface="黑体" panose="02010609060101010101" pitchFamily="49" charset="-122"/>
                                    </a:rPr>
                                    <m:t>;</m:t>
                                  </m:r>
                                  <m:sSup>
                                    <m:sSupPr>
                                      <m:ctrlPr>
                                        <a:rPr lang="en-US" altLang="zh-CN" sz="2400" b="0" i="1" smtClean="0">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𝜃</m:t>
                                      </m:r>
                                    </m:e>
                                    <m:sup>
                                      <m:r>
                                        <a:rPr lang="en-US" altLang="zh-CN" sz="2400" b="0" i="1" smtClean="0">
                                          <a:solidFill>
                                            <a:srgbClr val="FF0000"/>
                                          </a:solidFill>
                                          <a:latin typeface="Cambria Math" panose="02040503050406030204" pitchFamily="18" charset="0"/>
                                          <a:ea typeface="黑体" panose="02010609060101010101" pitchFamily="49" charset="-122"/>
                                        </a:rPr>
                                        <m:t>−</m:t>
                                      </m:r>
                                    </m:sup>
                                  </m:sSup>
                                </m:e>
                              </m:d>
                              <m:r>
                                <a:rPr lang="en-US" altLang="zh-CN" sz="2400" i="1">
                                  <a:solidFill>
                                    <a:schemeClr val="tx1"/>
                                  </a:solidFill>
                                  <a:latin typeface="Cambria Math" panose="02040503050406030204" pitchFamily="18" charset="0"/>
                                  <a:ea typeface="黑体" panose="02010609060101010101" pitchFamily="49" charset="-122"/>
                                </a:rPr>
                                <m:t>−</m:t>
                              </m:r>
                              <m:sSub>
                                <m:sSubPr>
                                  <m:ctrlPr>
                                    <a:rPr lang="en-US" altLang="zh-CN" sz="2400" i="1" smtClean="0">
                                      <a:solidFill>
                                        <a:schemeClr val="tx1"/>
                                      </a:solidFill>
                                      <a:latin typeface="Cambria Math" panose="02040503050406030204" pitchFamily="18" charset="0"/>
                                      <a:ea typeface="黑体" panose="02010609060101010101" pitchFamily="49" charset="-122"/>
                                    </a:rPr>
                                  </m:ctrlPr>
                                </m:sSubPr>
                                <m:e>
                                  <m:r>
                                    <a:rPr lang="en-US" altLang="zh-CN" sz="2400" i="1">
                                      <a:solidFill>
                                        <a:schemeClr val="tx1"/>
                                      </a:solidFill>
                                      <a:latin typeface="Cambria Math" panose="02040503050406030204" pitchFamily="18" charset="0"/>
                                      <a:ea typeface="黑体" panose="02010609060101010101" pitchFamily="49" charset="-122"/>
                                    </a:rPr>
                                    <m:t>𝑞</m:t>
                                  </m:r>
                                </m:e>
                                <m:sub>
                                  <m:r>
                                    <a:rPr lang="en-US" altLang="zh-CN" sz="2400" i="1">
                                      <a:solidFill>
                                        <a:schemeClr val="tx1"/>
                                      </a:solidFill>
                                      <a:latin typeface="Cambria Math" panose="02040503050406030204" pitchFamily="18" charset="0"/>
                                      <a:ea typeface="黑体" panose="02010609060101010101" pitchFamily="49" charset="-122"/>
                                    </a:rPr>
                                    <m:t>𝜋</m:t>
                                  </m:r>
                                </m:sub>
                              </m:sSub>
                              <m:d>
                                <m:dPr>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𝑠</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𝑎</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𝜃</m:t>
                                  </m:r>
                                </m:e>
                              </m:d>
                            </m:e>
                          </m:d>
                        </m:e>
                        <m:sup>
                          <m:r>
                            <a:rPr lang="en-US" altLang="zh-CN" sz="2400" i="1">
                              <a:solidFill>
                                <a:schemeClr val="tx1"/>
                              </a:solidFill>
                              <a:latin typeface="Cambria Math" panose="02040503050406030204" pitchFamily="18" charset="0"/>
                              <a:ea typeface="黑体" panose="02010609060101010101" pitchFamily="49" charset="-122"/>
                            </a:rPr>
                            <m:t>2</m:t>
                          </m:r>
                        </m:sup>
                      </m:sSup>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2584779" y="2319533"/>
                <a:ext cx="5687133" cy="856773"/>
              </a:xfrm>
              <a:prstGeom prst="rect">
                <a:avLst/>
              </a:prstGeom>
              <a:blipFill rotWithShape="1">
                <a:blip r:embed="rId2"/>
                <a:stretch>
                  <a:fillRect l="-6" t="-60" r="7"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12542" y="3635101"/>
                <a:ext cx="11037774" cy="2862322"/>
              </a:xfrm>
              <a:prstGeom prst="rect">
                <a:avLst/>
              </a:prstGeom>
            </p:spPr>
            <p:txBody>
              <a:bodyPr wrap="square">
                <a:spAutoFit/>
              </a:bodyPr>
              <a:lstStyle/>
              <a:p>
                <a:pPr>
                  <a:lnSpc>
                    <a:spcPct val="150000"/>
                  </a:lnSpc>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损失函数的两个</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函数使用不同的参数计算</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用于计算估计值的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使用参数</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计算，这个网络叫做目标网络</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用于计算当前值的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使用参数</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计算</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保持</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的值相对稳定，例如</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rPr>
                      <m:t>𝜽</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每更新多次后才同步两者的值</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𝜽</m:t>
                      </m:r>
                    </m:oMath>
                  </m:oMathPara>
                </a14:m>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512542" y="3635101"/>
                <a:ext cx="11037774" cy="2862322"/>
              </a:xfrm>
              <a:prstGeom prst="rect">
                <a:avLst/>
              </a:prstGeom>
              <a:blipFill rotWithShape="1">
                <a:blip r:embed="rId3"/>
                <a:stretch>
                  <a:fillRect l="-1" t="-13" r="3" b="4"/>
                </a:stretch>
              </a:blipFill>
            </p:spPr>
            <p:txBody>
              <a:bodyPr/>
              <a:lstStyle/>
              <a:p>
                <a:r>
                  <a:rPr lang="zh-CN" altLang="en-US">
                    <a:noFill/>
                  </a:rPr>
                  <a:t> </a:t>
                </a:r>
              </a:p>
            </p:txBody>
          </p:sp>
        </mc:Fallback>
      </mc:AlternateContent>
      <p:sp>
        <p:nvSpPr>
          <p:cNvPr id="8" name="矩形 7"/>
          <p:cNvSpPr/>
          <p:nvPr/>
        </p:nvSpPr>
        <p:spPr>
          <a:xfrm>
            <a:off x="4455323" y="2633150"/>
            <a:ext cx="1764501" cy="366586"/>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4820841" y="2237952"/>
            <a:ext cx="1210588" cy="400110"/>
          </a:xfrm>
          <a:prstGeom prst="rect">
            <a:avLst/>
          </a:prstGeom>
          <a:noFill/>
        </p:spPr>
        <p:txBody>
          <a:bodyPr wrap="none" rtlCol="0">
            <a:spAutoFit/>
          </a:bodyPr>
          <a:lstStyle/>
          <a:p>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目标网络</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一、强化学习问题定义</a:t>
            </a:r>
            <a:endParaRPr lang="zh-CN" altLang="en-US" dirty="0"/>
          </a:p>
          <a:p>
            <a:r>
              <a:rPr lang="zh-CN" altLang="en-US" dirty="0"/>
              <a:t>二、基于价值的强化学习</a:t>
            </a:r>
            <a:endParaRPr lang="zh-CN" altLang="en-US" dirty="0"/>
          </a:p>
          <a:p>
            <a:r>
              <a:rPr lang="zh-CN" altLang="en-US" dirty="0">
                <a:solidFill>
                  <a:schemeClr val="accent1"/>
                </a:solidFill>
              </a:rPr>
              <a:t>三、基于策略的强化学习</a:t>
            </a:r>
            <a:endParaRPr lang="zh-CN" altLang="en-US" dirty="0">
              <a:solidFill>
                <a:schemeClr val="accent1"/>
              </a:solidFill>
            </a:endParaRPr>
          </a:p>
          <a:p>
            <a:r>
              <a:rPr lang="zh-CN" altLang="en-US" dirty="0"/>
              <a:t>四、深度强化学习的应用</a:t>
            </a:r>
            <a:endParaRPr lang="zh-CN" altLang="en-US" dirty="0"/>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基于策略的强化学习</a:t>
            </a:r>
            <a:endParaRPr lang="zh-CN" altLang="en-US" dirty="0"/>
          </a:p>
        </p:txBody>
      </p:sp>
      <p:sp>
        <p:nvSpPr>
          <p:cNvPr id="3" name="内容占位符 2"/>
          <p:cNvSpPr>
            <a:spLocks noGrp="1"/>
          </p:cNvSpPr>
          <p:nvPr>
            <p:ph idx="1"/>
          </p:nvPr>
        </p:nvSpPr>
        <p:spPr/>
        <p:txBody>
          <a:bodyPr>
            <a:normAutofit/>
          </a:bodyPr>
          <a:lstStyle/>
          <a:p>
            <a:r>
              <a:rPr lang="zh-CN" altLang="en-US" sz="2800" dirty="0"/>
              <a:t>基于价值的强化学习</a:t>
            </a:r>
            <a:r>
              <a:rPr lang="en-US" altLang="zh-CN" sz="2800" dirty="0"/>
              <a:t>:</a:t>
            </a:r>
            <a:r>
              <a:rPr lang="zh-CN" altLang="en-US" sz="2800" dirty="0"/>
              <a:t>以对价值函数或动作</a:t>
            </a:r>
            <a:r>
              <a:rPr lang="en-US" altLang="zh-CN" sz="2800" dirty="0"/>
              <a:t>-</a:t>
            </a:r>
            <a:r>
              <a:rPr lang="zh-CN" altLang="en-US" sz="2800" dirty="0"/>
              <a:t>价值函数的建模为核心。</a:t>
            </a:r>
            <a:endParaRPr lang="zh-CN" altLang="en-US" sz="2800" dirty="0"/>
          </a:p>
          <a:p>
            <a:r>
              <a:rPr lang="zh-CN" altLang="en-US" sz="2800" dirty="0"/>
              <a:t>基于策略的强化学习</a:t>
            </a:r>
            <a:r>
              <a:rPr lang="en-US" altLang="zh-CN" sz="2800" dirty="0"/>
              <a:t>:</a:t>
            </a:r>
            <a:r>
              <a:rPr lang="zh-CN" altLang="en-US" sz="2800" dirty="0"/>
              <a:t>直接参数化策略函数，求解参数化的策略函数的梯度。</a:t>
            </a:r>
            <a:endParaRPr lang="zh-CN" altLang="en-US" sz="2800" dirty="0"/>
          </a:p>
          <a:p>
            <a:r>
              <a:rPr lang="zh-CN" altLang="en-US" sz="2800" dirty="0"/>
              <a:t>策略函数的参数化可以表示为𝝅</a:t>
            </a:r>
            <a:r>
              <a:rPr lang="en-US" altLang="zh-CN" sz="2800" dirty="0"/>
              <a:t>_</a:t>
            </a:r>
            <a:r>
              <a:rPr lang="zh-CN" altLang="en-US" sz="2800" dirty="0"/>
              <a:t>𝜽 </a:t>
            </a:r>
            <a:r>
              <a:rPr lang="en-US" altLang="zh-CN" sz="2800" dirty="0"/>
              <a:t>(</a:t>
            </a:r>
            <a:r>
              <a:rPr lang="zh-CN" altLang="en-US" sz="2800" dirty="0"/>
              <a:t>𝒔</a:t>
            </a:r>
            <a:r>
              <a:rPr lang="en-US" altLang="zh-CN" sz="2800" dirty="0"/>
              <a:t>,</a:t>
            </a:r>
            <a:r>
              <a:rPr lang="zh-CN" altLang="en-US" sz="2800" dirty="0"/>
              <a:t>𝒂</a:t>
            </a:r>
            <a:r>
              <a:rPr lang="en-US" altLang="zh-CN" sz="2800" dirty="0"/>
              <a:t>)</a:t>
            </a:r>
            <a:r>
              <a:rPr lang="zh-CN" altLang="en-US" sz="2800" dirty="0"/>
              <a:t>，其中𝜽为一组参数，函数取值表示在状态𝒔下选择动作𝒂的概率。和</a:t>
            </a:r>
            <a:r>
              <a:rPr lang="en-US" altLang="zh-CN" sz="2800" dirty="0"/>
              <a:t>Q</a:t>
            </a:r>
            <a:r>
              <a:rPr lang="zh-CN" altLang="en-US" sz="2800" dirty="0"/>
              <a:t>学习的𝝐贪心策略相比，这种参数化的一个显著好处是：选择一个动作的概率是随着参数的改变而光滑变化的，实际上这种光滑性对算法收敛有更好的保证。</a:t>
            </a:r>
            <a:endParaRPr lang="zh-CN" altLang="en-US" sz="2800" dirty="0"/>
          </a:p>
          <a:p>
            <a:endParaRPr lang="zh-CN" altLang="en-US" sz="2800" dirty="0"/>
          </a:p>
          <a:p>
            <a:endParaRPr lang="zh-CN" altLang="en-US" sz="2800" dirty="0"/>
          </a:p>
          <a:p>
            <a:endParaRPr lang="zh-CN" alt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一、强化学习问题定义</a:t>
            </a:r>
            <a:endParaRPr lang="zh-CN" altLang="en-US" dirty="0"/>
          </a:p>
          <a:p>
            <a:r>
              <a:rPr lang="zh-CN" altLang="en-US" dirty="0"/>
              <a:t>二、基于价值的强化学习</a:t>
            </a:r>
            <a:endParaRPr lang="zh-CN" altLang="en-US" dirty="0"/>
          </a:p>
          <a:p>
            <a:r>
              <a:rPr lang="zh-CN" altLang="en-US" dirty="0"/>
              <a:t>三、基于策略的强化学习</a:t>
            </a:r>
            <a:endParaRPr lang="zh-CN" altLang="en-US" dirty="0"/>
          </a:p>
          <a:p>
            <a:r>
              <a:rPr lang="zh-CN" altLang="en-US" dirty="0">
                <a:solidFill>
                  <a:schemeClr val="accent1"/>
                </a:solidFill>
              </a:rPr>
              <a:t>四、深度强化学习的应用</a:t>
            </a:r>
            <a:endParaRPr lang="zh-CN" altLang="en-US" dirty="0">
              <a:solidFill>
                <a:schemeClr val="accent1"/>
              </a:solidFill>
            </a:endParaRP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围棋博弈</a:t>
            </a:r>
            <a:endParaRPr lang="zh-CN" altLang="en-US" dirty="0"/>
          </a:p>
        </p:txBody>
      </p:sp>
      <p:sp>
        <p:nvSpPr>
          <p:cNvPr id="3" name="内容占位符 2"/>
          <p:cNvSpPr>
            <a:spLocks noGrp="1"/>
          </p:cNvSpPr>
          <p:nvPr>
            <p:ph idx="1"/>
          </p:nvPr>
        </p:nvSpPr>
        <p:spPr>
          <a:xfrm>
            <a:off x="394447" y="789710"/>
            <a:ext cx="11355295" cy="669129"/>
          </a:xfrm>
        </p:spPr>
        <p:txBody>
          <a:bodyPr/>
          <a:lstStyle/>
          <a:p>
            <a:r>
              <a:rPr lang="zh-CN" altLang="en-US" dirty="0"/>
              <a:t>围棋游戏一个片段的轨迹</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7942" y="1579419"/>
            <a:ext cx="11056222" cy="291237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围棋博弈</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算法的三个重要组成部分</a:t>
            </a:r>
            <a:endParaRPr lang="zh-CN" altLang="en-US" dirty="0"/>
          </a:p>
          <a:p>
            <a:endParaRPr lang="zh-CN" altLang="en-US" dirty="0"/>
          </a:p>
        </p:txBody>
      </p:sp>
      <p:grpSp>
        <p:nvGrpSpPr>
          <p:cNvPr id="4" name="组合 3"/>
          <p:cNvGrpSpPr/>
          <p:nvPr/>
        </p:nvGrpSpPr>
        <p:grpSpPr>
          <a:xfrm>
            <a:off x="1080654" y="1637181"/>
            <a:ext cx="7626188" cy="4248276"/>
            <a:chOff x="3233983" y="1220695"/>
            <a:chExt cx="3352800" cy="2467360"/>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3983" y="1735430"/>
              <a:ext cx="33528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6016" y="1220695"/>
              <a:ext cx="685800" cy="766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a:xfrm flipH="1" flipV="1">
              <a:off x="4131450" y="1667275"/>
              <a:ext cx="431800" cy="1699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5519983" y="2068418"/>
              <a:ext cx="618547" cy="5047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2" idx="1"/>
            </p:cNvCxnSpPr>
            <p:nvPr/>
          </p:nvCxnSpPr>
          <p:spPr>
            <a:xfrm flipH="1" flipV="1">
              <a:off x="5630050" y="3462210"/>
              <a:ext cx="942987" cy="753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20" name="圆角矩形 16"/>
          <p:cNvSpPr/>
          <p:nvPr/>
        </p:nvSpPr>
        <p:spPr bwMode="auto">
          <a:xfrm>
            <a:off x="3380075" y="1555359"/>
            <a:ext cx="4460531" cy="8810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defTabSz="1219200"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深度学习</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 </a:t>
            </a: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有效编码黑白相间围棋的棋面</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
        <p:nvSpPr>
          <p:cNvPr id="21" name="圆角矩形 17"/>
          <p:cNvSpPr/>
          <p:nvPr/>
        </p:nvSpPr>
        <p:spPr bwMode="auto">
          <a:xfrm>
            <a:off x="7831007" y="2392534"/>
            <a:ext cx="3671729" cy="141053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强化学习</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按照“探索与利用”原则采样</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序列来训练策略与价值函数，</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助力做出长时间序贯决策</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
        <p:nvSpPr>
          <p:cNvPr id="22" name="圆角矩形 18"/>
          <p:cNvSpPr/>
          <p:nvPr/>
        </p:nvSpPr>
        <p:spPr bwMode="auto">
          <a:xfrm>
            <a:off x="8675576" y="4846979"/>
            <a:ext cx="2981409" cy="155863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蒙特卡洛树搜索</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根据策略和价值函数搜</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索并决定动作，支持从</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浩渺样本空间中采样</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给定输入信号和卷积核，当步长为</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时输出各个输出</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h</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的表达式为？</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4598066" y="2858682"/>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a</a:t>
            </a:r>
            <a:endParaRPr lang="zh-CN" altLang="en-US" dirty="0">
              <a:ea typeface="黑体" panose="02010609060101010101" pitchFamily="49" charset="-122"/>
            </a:endParaRPr>
          </a:p>
        </p:txBody>
      </p:sp>
      <p:sp>
        <p:nvSpPr>
          <p:cNvPr id="11" name="矩形 10"/>
          <p:cNvSpPr/>
          <p:nvPr/>
        </p:nvSpPr>
        <p:spPr>
          <a:xfrm>
            <a:off x="4830402" y="2858682"/>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b</a:t>
            </a:r>
            <a:endParaRPr lang="zh-CN" altLang="en-US" dirty="0">
              <a:ea typeface="黑体" panose="02010609060101010101" pitchFamily="49" charset="-122"/>
            </a:endParaRPr>
          </a:p>
        </p:txBody>
      </p:sp>
      <p:sp>
        <p:nvSpPr>
          <p:cNvPr id="12" name="矩形 11"/>
          <p:cNvSpPr/>
          <p:nvPr/>
        </p:nvSpPr>
        <p:spPr>
          <a:xfrm>
            <a:off x="5062739" y="2858682"/>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c</a:t>
            </a:r>
            <a:endParaRPr lang="zh-CN" altLang="en-US" dirty="0">
              <a:ea typeface="黑体" panose="02010609060101010101" pitchFamily="49" charset="-122"/>
            </a:endParaRPr>
          </a:p>
        </p:txBody>
      </p:sp>
      <p:sp>
        <p:nvSpPr>
          <p:cNvPr id="13" name="矩形 12"/>
          <p:cNvSpPr/>
          <p:nvPr/>
        </p:nvSpPr>
        <p:spPr>
          <a:xfrm>
            <a:off x="5295077" y="2858682"/>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d</a:t>
            </a:r>
            <a:endParaRPr lang="zh-CN" altLang="en-US" dirty="0">
              <a:ea typeface="黑体" panose="02010609060101010101" pitchFamily="49" charset="-122"/>
            </a:endParaRPr>
          </a:p>
        </p:txBody>
      </p:sp>
      <p:sp>
        <p:nvSpPr>
          <p:cNvPr id="14" name="矩形 13"/>
          <p:cNvSpPr/>
          <p:nvPr/>
        </p:nvSpPr>
        <p:spPr>
          <a:xfrm>
            <a:off x="5527415" y="2858682"/>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e</a:t>
            </a:r>
            <a:endParaRPr lang="zh-CN" altLang="en-US" dirty="0">
              <a:ea typeface="黑体" panose="02010609060101010101" pitchFamily="49" charset="-122"/>
            </a:endParaRPr>
          </a:p>
        </p:txBody>
      </p:sp>
      <p:sp>
        <p:nvSpPr>
          <p:cNvPr id="17" name="矩形 16"/>
          <p:cNvSpPr/>
          <p:nvPr/>
        </p:nvSpPr>
        <p:spPr>
          <a:xfrm>
            <a:off x="4598066" y="3056947"/>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f</a:t>
            </a:r>
            <a:endParaRPr lang="zh-CN" altLang="en-US" dirty="0">
              <a:ea typeface="黑体" panose="02010609060101010101" pitchFamily="49" charset="-122"/>
            </a:endParaRPr>
          </a:p>
        </p:txBody>
      </p:sp>
      <p:sp>
        <p:nvSpPr>
          <p:cNvPr id="18" name="矩形 17"/>
          <p:cNvSpPr/>
          <p:nvPr/>
        </p:nvSpPr>
        <p:spPr>
          <a:xfrm>
            <a:off x="4830402" y="3056947"/>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g</a:t>
            </a:r>
            <a:endParaRPr lang="zh-CN" altLang="en-US" dirty="0">
              <a:ea typeface="黑体" panose="02010609060101010101" pitchFamily="49" charset="-122"/>
            </a:endParaRPr>
          </a:p>
        </p:txBody>
      </p:sp>
      <p:sp>
        <p:nvSpPr>
          <p:cNvPr id="19" name="矩形 18"/>
          <p:cNvSpPr/>
          <p:nvPr/>
        </p:nvSpPr>
        <p:spPr>
          <a:xfrm>
            <a:off x="5062739" y="3056947"/>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h</a:t>
            </a:r>
            <a:endParaRPr lang="zh-CN" altLang="en-US" dirty="0">
              <a:ea typeface="黑体" panose="02010609060101010101" pitchFamily="49" charset="-122"/>
            </a:endParaRPr>
          </a:p>
        </p:txBody>
      </p:sp>
      <p:sp>
        <p:nvSpPr>
          <p:cNvPr id="20" name="矩形 19"/>
          <p:cNvSpPr/>
          <p:nvPr/>
        </p:nvSpPr>
        <p:spPr>
          <a:xfrm>
            <a:off x="5295077" y="3056947"/>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ea typeface="黑体" panose="02010609060101010101" pitchFamily="49" charset="-122"/>
              </a:rPr>
              <a:t>i</a:t>
            </a:r>
            <a:endParaRPr lang="zh-CN" altLang="en-US" dirty="0">
              <a:ea typeface="黑体" panose="02010609060101010101" pitchFamily="49" charset="-122"/>
            </a:endParaRPr>
          </a:p>
        </p:txBody>
      </p:sp>
      <p:sp>
        <p:nvSpPr>
          <p:cNvPr id="21" name="矩形 20"/>
          <p:cNvSpPr/>
          <p:nvPr/>
        </p:nvSpPr>
        <p:spPr>
          <a:xfrm>
            <a:off x="5527415" y="3056947"/>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j</a:t>
            </a:r>
            <a:endParaRPr lang="zh-CN" altLang="en-US" dirty="0">
              <a:ea typeface="黑体" panose="02010609060101010101" pitchFamily="49" charset="-122"/>
            </a:endParaRPr>
          </a:p>
        </p:txBody>
      </p:sp>
      <p:sp>
        <p:nvSpPr>
          <p:cNvPr id="24" name="矩形 23"/>
          <p:cNvSpPr/>
          <p:nvPr/>
        </p:nvSpPr>
        <p:spPr>
          <a:xfrm>
            <a:off x="4598066" y="3268740"/>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k</a:t>
            </a:r>
            <a:endParaRPr lang="zh-CN" altLang="en-US" dirty="0">
              <a:ea typeface="黑体" panose="02010609060101010101" pitchFamily="49" charset="-122"/>
            </a:endParaRPr>
          </a:p>
        </p:txBody>
      </p:sp>
      <p:sp>
        <p:nvSpPr>
          <p:cNvPr id="25" name="矩形 24"/>
          <p:cNvSpPr/>
          <p:nvPr/>
        </p:nvSpPr>
        <p:spPr>
          <a:xfrm>
            <a:off x="4830402" y="3268740"/>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l</a:t>
            </a:r>
            <a:endParaRPr lang="zh-CN" altLang="en-US" dirty="0">
              <a:ea typeface="黑体" panose="02010609060101010101" pitchFamily="49" charset="-122"/>
            </a:endParaRPr>
          </a:p>
        </p:txBody>
      </p:sp>
      <p:sp>
        <p:nvSpPr>
          <p:cNvPr id="26" name="矩形 25"/>
          <p:cNvSpPr/>
          <p:nvPr/>
        </p:nvSpPr>
        <p:spPr>
          <a:xfrm>
            <a:off x="5062739" y="3268740"/>
            <a:ext cx="232337" cy="211793"/>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m</a:t>
            </a:r>
            <a:endParaRPr lang="zh-CN" altLang="en-US" dirty="0">
              <a:ea typeface="黑体" panose="02010609060101010101" pitchFamily="49" charset="-122"/>
            </a:endParaRPr>
          </a:p>
        </p:txBody>
      </p:sp>
      <p:sp>
        <p:nvSpPr>
          <p:cNvPr id="27" name="矩形 26"/>
          <p:cNvSpPr/>
          <p:nvPr/>
        </p:nvSpPr>
        <p:spPr>
          <a:xfrm>
            <a:off x="5295077" y="3268740"/>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n</a:t>
            </a:r>
            <a:endParaRPr lang="zh-CN" altLang="en-US" dirty="0">
              <a:ea typeface="黑体" panose="02010609060101010101" pitchFamily="49" charset="-122"/>
            </a:endParaRPr>
          </a:p>
        </p:txBody>
      </p:sp>
      <p:sp>
        <p:nvSpPr>
          <p:cNvPr id="28" name="矩形 27"/>
          <p:cNvSpPr/>
          <p:nvPr/>
        </p:nvSpPr>
        <p:spPr>
          <a:xfrm>
            <a:off x="5527415" y="3268740"/>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o</a:t>
            </a:r>
            <a:endParaRPr lang="zh-CN" altLang="en-US" dirty="0">
              <a:ea typeface="黑体" panose="02010609060101010101" pitchFamily="49" charset="-122"/>
            </a:endParaRPr>
          </a:p>
        </p:txBody>
      </p:sp>
      <p:sp>
        <p:nvSpPr>
          <p:cNvPr id="31" name="矩形 30"/>
          <p:cNvSpPr/>
          <p:nvPr/>
        </p:nvSpPr>
        <p:spPr>
          <a:xfrm>
            <a:off x="4598066" y="3467005"/>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p</a:t>
            </a:r>
            <a:endParaRPr lang="zh-CN" altLang="en-US" dirty="0">
              <a:ea typeface="黑体" panose="02010609060101010101" pitchFamily="49" charset="-122"/>
            </a:endParaRPr>
          </a:p>
        </p:txBody>
      </p:sp>
      <p:sp>
        <p:nvSpPr>
          <p:cNvPr id="32" name="矩形 31"/>
          <p:cNvSpPr/>
          <p:nvPr/>
        </p:nvSpPr>
        <p:spPr>
          <a:xfrm>
            <a:off x="4830402" y="3467005"/>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q</a:t>
            </a:r>
            <a:endParaRPr lang="zh-CN" altLang="en-US" dirty="0">
              <a:ea typeface="黑体" panose="02010609060101010101" pitchFamily="49" charset="-122"/>
            </a:endParaRPr>
          </a:p>
        </p:txBody>
      </p:sp>
      <p:sp>
        <p:nvSpPr>
          <p:cNvPr id="33" name="矩形 32"/>
          <p:cNvSpPr/>
          <p:nvPr/>
        </p:nvSpPr>
        <p:spPr>
          <a:xfrm>
            <a:off x="5062739" y="3467005"/>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r</a:t>
            </a:r>
            <a:endParaRPr lang="zh-CN" altLang="en-US" dirty="0">
              <a:ea typeface="黑体" panose="02010609060101010101" pitchFamily="49" charset="-122"/>
            </a:endParaRPr>
          </a:p>
        </p:txBody>
      </p:sp>
      <p:sp>
        <p:nvSpPr>
          <p:cNvPr id="34" name="矩形 33"/>
          <p:cNvSpPr/>
          <p:nvPr/>
        </p:nvSpPr>
        <p:spPr>
          <a:xfrm>
            <a:off x="5295077" y="3467005"/>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s</a:t>
            </a:r>
            <a:endParaRPr lang="zh-CN" altLang="en-US" dirty="0">
              <a:ea typeface="黑体" panose="02010609060101010101" pitchFamily="49" charset="-122"/>
            </a:endParaRPr>
          </a:p>
        </p:txBody>
      </p:sp>
      <p:sp>
        <p:nvSpPr>
          <p:cNvPr id="35" name="矩形 34"/>
          <p:cNvSpPr/>
          <p:nvPr/>
        </p:nvSpPr>
        <p:spPr>
          <a:xfrm>
            <a:off x="5527415" y="3467005"/>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t</a:t>
            </a:r>
            <a:endParaRPr lang="zh-CN" altLang="en-US" dirty="0">
              <a:ea typeface="黑体" panose="02010609060101010101" pitchFamily="49" charset="-122"/>
            </a:endParaRPr>
          </a:p>
        </p:txBody>
      </p:sp>
      <p:sp>
        <p:nvSpPr>
          <p:cNvPr id="38" name="矩形 37"/>
          <p:cNvSpPr/>
          <p:nvPr/>
        </p:nvSpPr>
        <p:spPr>
          <a:xfrm>
            <a:off x="4598066" y="3678798"/>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u</a:t>
            </a:r>
            <a:endParaRPr lang="zh-CN" altLang="en-US" dirty="0">
              <a:ea typeface="黑体" panose="02010609060101010101" pitchFamily="49" charset="-122"/>
            </a:endParaRPr>
          </a:p>
        </p:txBody>
      </p:sp>
      <p:sp>
        <p:nvSpPr>
          <p:cNvPr id="39" name="矩形 38"/>
          <p:cNvSpPr/>
          <p:nvPr/>
        </p:nvSpPr>
        <p:spPr>
          <a:xfrm>
            <a:off x="4830402" y="3678798"/>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v</a:t>
            </a:r>
            <a:endParaRPr lang="zh-CN" altLang="en-US" dirty="0">
              <a:ea typeface="黑体" panose="02010609060101010101" pitchFamily="49" charset="-122"/>
            </a:endParaRPr>
          </a:p>
        </p:txBody>
      </p:sp>
      <p:sp>
        <p:nvSpPr>
          <p:cNvPr id="40" name="矩形 39"/>
          <p:cNvSpPr/>
          <p:nvPr/>
        </p:nvSpPr>
        <p:spPr>
          <a:xfrm>
            <a:off x="5062739" y="3678798"/>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w</a:t>
            </a:r>
            <a:endParaRPr lang="zh-CN" altLang="en-US" dirty="0">
              <a:ea typeface="黑体" panose="02010609060101010101" pitchFamily="49" charset="-122"/>
            </a:endParaRPr>
          </a:p>
        </p:txBody>
      </p:sp>
      <p:sp>
        <p:nvSpPr>
          <p:cNvPr id="41" name="矩形 40"/>
          <p:cNvSpPr/>
          <p:nvPr/>
        </p:nvSpPr>
        <p:spPr>
          <a:xfrm>
            <a:off x="5295077" y="3678798"/>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x</a:t>
            </a:r>
            <a:endParaRPr lang="zh-CN" altLang="en-US" dirty="0">
              <a:ea typeface="黑体" panose="02010609060101010101" pitchFamily="49" charset="-122"/>
            </a:endParaRPr>
          </a:p>
        </p:txBody>
      </p:sp>
      <p:sp>
        <p:nvSpPr>
          <p:cNvPr id="42" name="矩形 41"/>
          <p:cNvSpPr/>
          <p:nvPr/>
        </p:nvSpPr>
        <p:spPr>
          <a:xfrm>
            <a:off x="5527415" y="3678798"/>
            <a:ext cx="232337" cy="211793"/>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y</a:t>
            </a:r>
            <a:endParaRPr lang="zh-CN" altLang="en-US" dirty="0">
              <a:ea typeface="黑体" panose="02010609060101010101" pitchFamily="49" charset="-122"/>
            </a:endParaRPr>
          </a:p>
        </p:txBody>
      </p:sp>
      <p:graphicFrame>
        <p:nvGraphicFramePr>
          <p:cNvPr id="69" name="表格 68"/>
          <p:cNvGraphicFramePr>
            <a:graphicFrameLocks noGrp="1"/>
          </p:cNvGraphicFramePr>
          <p:nvPr/>
        </p:nvGraphicFramePr>
        <p:xfrm>
          <a:off x="6195259" y="3011805"/>
          <a:ext cx="938530" cy="834390"/>
        </p:xfrm>
        <a:graphic>
          <a:graphicData uri="http://schemas.openxmlformats.org/drawingml/2006/table">
            <a:tbl>
              <a:tblPr firstRow="1" bandRow="1">
                <a:tableStyleId>{5C22544A-7EE6-4342-B048-85BDC9FD1C3A}</a:tableStyleId>
              </a:tblPr>
              <a:tblGrid>
                <a:gridCol w="316230"/>
                <a:gridCol w="335915"/>
                <a:gridCol w="286385"/>
              </a:tblGrid>
              <a:tr h="278130">
                <a:tc>
                  <a:txBody>
                    <a:bodyPr/>
                    <a:lstStyle/>
                    <a:p>
                      <a:r>
                        <a:rPr lang="en-US" altLang="zh-CN" sz="825" b="1" dirty="0">
                          <a:solidFill>
                            <a:schemeClr val="tx1"/>
                          </a:solidFill>
                        </a:rPr>
                        <a:t>w1</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w2</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w3</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278130">
                <a:tc>
                  <a:txBody>
                    <a:bodyPr/>
                    <a:lstStyle/>
                    <a:p>
                      <a:r>
                        <a:rPr lang="en-US" altLang="zh-CN" sz="825" b="1" dirty="0">
                          <a:solidFill>
                            <a:schemeClr val="tx1"/>
                          </a:solidFill>
                        </a:rPr>
                        <a:t>w4</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w5</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w6</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278130">
                <a:tc>
                  <a:txBody>
                    <a:bodyPr/>
                    <a:lstStyle/>
                    <a:p>
                      <a:r>
                        <a:rPr lang="en-US" altLang="zh-CN" sz="825" b="1" dirty="0">
                          <a:solidFill>
                            <a:schemeClr val="tx1"/>
                          </a:solidFill>
                        </a:rPr>
                        <a:t>w7</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w8</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825" b="1" dirty="0">
                          <a:solidFill>
                            <a:schemeClr val="tx1"/>
                          </a:solidFill>
                        </a:rPr>
                        <a:t>w9</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
        <p:nvSpPr>
          <p:cNvPr id="70" name="文本框 69"/>
          <p:cNvSpPr txBox="1"/>
          <p:nvPr/>
        </p:nvSpPr>
        <p:spPr>
          <a:xfrm>
            <a:off x="4889013" y="4055807"/>
            <a:ext cx="579789" cy="299085"/>
          </a:xfrm>
          <a:prstGeom prst="rect">
            <a:avLst/>
          </a:prstGeom>
          <a:noFill/>
        </p:spPr>
        <p:txBody>
          <a:bodyPr wrap="square" rtlCol="0">
            <a:spAutoFit/>
          </a:bodyPr>
          <a:lstStyle/>
          <a:p>
            <a:r>
              <a:rPr lang="zh-CN" altLang="en-US" sz="1350" dirty="0"/>
              <a:t>输入</a:t>
            </a:r>
            <a:endParaRPr lang="zh-CN" altLang="en-US" sz="1350" dirty="0"/>
          </a:p>
        </p:txBody>
      </p:sp>
      <p:sp>
        <p:nvSpPr>
          <p:cNvPr id="71" name="文本框 70"/>
          <p:cNvSpPr txBox="1"/>
          <p:nvPr/>
        </p:nvSpPr>
        <p:spPr>
          <a:xfrm>
            <a:off x="6374765" y="4068445"/>
            <a:ext cx="895985" cy="299085"/>
          </a:xfrm>
          <a:prstGeom prst="rect">
            <a:avLst/>
          </a:prstGeom>
          <a:noFill/>
        </p:spPr>
        <p:txBody>
          <a:bodyPr wrap="square" rtlCol="0">
            <a:spAutoFit/>
          </a:bodyPr>
          <a:lstStyle/>
          <a:p>
            <a:r>
              <a:rPr lang="zh-CN" altLang="en-US" sz="1350" dirty="0"/>
              <a:t>卷积核</a:t>
            </a:r>
            <a:endParaRPr lang="zh-CN" altLang="en-US" sz="1350" dirty="0"/>
          </a:p>
        </p:txBody>
      </p:sp>
      <p:graphicFrame>
        <p:nvGraphicFramePr>
          <p:cNvPr id="72" name="表格 71"/>
          <p:cNvGraphicFramePr>
            <a:graphicFrameLocks noGrp="1"/>
          </p:cNvGraphicFramePr>
          <p:nvPr/>
        </p:nvGraphicFramePr>
        <p:xfrm>
          <a:off x="5476488" y="4950014"/>
          <a:ext cx="652145" cy="556260"/>
        </p:xfrm>
        <a:graphic>
          <a:graphicData uri="http://schemas.openxmlformats.org/drawingml/2006/table">
            <a:tbl>
              <a:tblPr firstRow="1" bandRow="1">
                <a:tableStyleId>{5C22544A-7EE6-4342-B048-85BDC9FD1C3A}</a:tableStyleId>
              </a:tblPr>
              <a:tblGrid>
                <a:gridCol w="316865"/>
                <a:gridCol w="335280"/>
              </a:tblGrid>
              <a:tr h="278130">
                <a:tc>
                  <a:txBody>
                    <a:bodyPr/>
                    <a:lstStyle/>
                    <a:p>
                      <a:r>
                        <a:rPr lang="en-US" altLang="zh-CN" sz="825" b="1" dirty="0">
                          <a:solidFill>
                            <a:schemeClr val="tx1"/>
                          </a:solidFill>
                        </a:rPr>
                        <a:t>h1</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sz="825" b="1" dirty="0">
                          <a:solidFill>
                            <a:schemeClr val="tx1"/>
                          </a:solidFill>
                        </a:rPr>
                        <a:t>h2</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r h="278130">
                <a:tc>
                  <a:txBody>
                    <a:bodyPr/>
                    <a:lstStyle/>
                    <a:p>
                      <a:r>
                        <a:rPr lang="en-US" altLang="zh-CN" sz="825" b="1" dirty="0">
                          <a:solidFill>
                            <a:schemeClr val="tx1"/>
                          </a:solidFill>
                        </a:rPr>
                        <a:t>h3</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altLang="zh-CN" sz="825" b="1" dirty="0">
                          <a:solidFill>
                            <a:schemeClr val="tx1"/>
                          </a:solidFill>
                        </a:rPr>
                        <a:t>h4</a:t>
                      </a:r>
                      <a:endParaRPr lang="zh-CN" altLang="en-US" sz="825"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3" name="文本框 72"/>
          <p:cNvSpPr txBox="1"/>
          <p:nvPr/>
        </p:nvSpPr>
        <p:spPr>
          <a:xfrm>
            <a:off x="5542244" y="5538817"/>
            <a:ext cx="579789" cy="299085"/>
          </a:xfrm>
          <a:prstGeom prst="rect">
            <a:avLst/>
          </a:prstGeom>
          <a:noFill/>
        </p:spPr>
        <p:txBody>
          <a:bodyPr wrap="square" rtlCol="0">
            <a:spAutoFit/>
          </a:bodyPr>
          <a:lstStyle/>
          <a:p>
            <a:r>
              <a:rPr lang="zh-CN" altLang="en-US" sz="1350" dirty="0"/>
              <a:t>输出</a:t>
            </a:r>
            <a:endParaRPr lang="zh-CN" altLang="en-US" sz="135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670226" y="3012059"/>
            <a:ext cx="2703195" cy="368300"/>
          </a:xfrm>
          <a:prstGeom prst="rect">
            <a:avLst/>
          </a:prstGeom>
          <a:noFill/>
        </p:spPr>
        <p:txBody>
          <a:bodyPr wrap="none" rtlCol="0" anchor="t">
            <a:spAutoFit/>
          </a:bodyPr>
          <a:p>
            <a:pPr algn="l"/>
            <a:r>
              <a:rPr lang="en-US" altLang="zh-CN"/>
              <a:t>h1=w1xa+w2xb+.....+w9xm</a:t>
            </a:r>
            <a:endParaRPr lang="en-US" altLang="zh-CN"/>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5" name="图片 14" descr="tmpEB0"/>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
        <p:nvSpPr>
          <p:cNvPr id="22" name="文本框 21"/>
          <p:cNvSpPr txBox="1"/>
          <p:nvPr/>
        </p:nvSpPr>
        <p:spPr>
          <a:xfrm>
            <a:off x="8528050" y="3522345"/>
            <a:ext cx="3518535" cy="368300"/>
          </a:xfrm>
          <a:prstGeom prst="rect">
            <a:avLst/>
          </a:prstGeom>
          <a:noFill/>
        </p:spPr>
        <p:txBody>
          <a:bodyPr wrap="none" rtlCol="0">
            <a:spAutoFit/>
          </a:bodyPr>
          <a:p>
            <a:r>
              <a:rPr lang="zh-CN" altLang="en-US"/>
              <a:t>同理滑动卷积窗口可得</a:t>
            </a:r>
            <a:r>
              <a:rPr lang="en-US" altLang="zh-CN"/>
              <a:t>h2,h3,h4</a:t>
            </a:r>
            <a:r>
              <a:rPr lang="zh-CN" altLang="en-US"/>
              <a:t>。</a:t>
            </a:r>
            <a:endParaRPr lang="zh-CN" altLang="en-US"/>
          </a:p>
        </p:txBody>
      </p:sp>
    </p:spTree>
    <p:custDataLst>
      <p:tags r:id="rId10"/>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雅达利游戏</a:t>
            </a:r>
            <a:endParaRPr lang="zh-CN" altLang="en-US" dirty="0"/>
          </a:p>
        </p:txBody>
      </p:sp>
      <p:sp>
        <p:nvSpPr>
          <p:cNvPr id="3" name="内容占位符 2"/>
          <p:cNvSpPr>
            <a:spLocks noGrp="1"/>
          </p:cNvSpPr>
          <p:nvPr>
            <p:ph idx="1"/>
          </p:nvPr>
        </p:nvSpPr>
        <p:spPr>
          <a:xfrm>
            <a:off x="394447" y="789710"/>
            <a:ext cx="11355295" cy="669129"/>
          </a:xfrm>
        </p:spPr>
        <p:txBody>
          <a:bodyPr/>
          <a:lstStyle/>
          <a:p>
            <a:r>
              <a:rPr lang="zh-CN" altLang="en-US" dirty="0"/>
              <a:t>用于游戏的</a:t>
            </a:r>
            <a:r>
              <a:rPr lang="en-US" altLang="zh-CN" dirty="0"/>
              <a:t>DQN</a:t>
            </a:r>
            <a:r>
              <a:rPr lang="zh-CN" altLang="en-US" dirty="0"/>
              <a:t>动作</a:t>
            </a:r>
            <a:r>
              <a:rPr lang="en-US" altLang="zh-CN" dirty="0"/>
              <a:t>-</a:t>
            </a:r>
            <a:r>
              <a:rPr lang="zh-CN" altLang="en-US" dirty="0"/>
              <a:t>价值函数模型</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rot="16200000">
                <a:off x="-48948" y="3198167"/>
                <a:ext cx="2513509"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𝑞</m:t>
                    </m:r>
                  </m:oMath>
                </a14:m>
                <a:r>
                  <a:rPr lang="zh-CN" altLang="en-US" sz="2400" dirty="0">
                    <a:ea typeface="黑体" panose="02010609060101010101" pitchFamily="49" charset="-122"/>
                  </a:rPr>
                  <a:t>函数的学习模型</a:t>
                </a:r>
                <a:endParaRPr lang="zh-CN" altLang="en-US" sz="2400"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rot="16200000">
                <a:off x="-48948" y="3198167"/>
                <a:ext cx="2513509" cy="461665"/>
              </a:xfrm>
              <a:prstGeom prst="rect">
                <a:avLst/>
              </a:prstGeom>
              <a:blipFill rotWithShape="1">
                <a:blip r:embed="rId1"/>
                <a:stretch>
                  <a:fillRect l="40803" t="-222340" r="40831" b="-222203"/>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379001" y="1344742"/>
            <a:ext cx="8645754" cy="5089059"/>
          </a:xfrm>
          <a:prstGeom prst="rect">
            <a:avLst/>
          </a:prstGeom>
        </p:spPr>
      </p:pic>
      <p:sp>
        <p:nvSpPr>
          <p:cNvPr id="5" name="矩形 4"/>
          <p:cNvSpPr/>
          <p:nvPr/>
        </p:nvSpPr>
        <p:spPr>
          <a:xfrm>
            <a:off x="1035983" y="6172199"/>
            <a:ext cx="10120033" cy="369332"/>
          </a:xfrm>
          <a:prstGeom prst="rect">
            <a:avLst/>
          </a:prstGeom>
        </p:spPr>
        <p:txBody>
          <a:bodyPr wrap="square">
            <a:spAutoFit/>
          </a:bodyPr>
          <a:lstStyle/>
          <a:p>
            <a:pPr algn="ctr"/>
            <a:r>
              <a:rPr lang="en-US" altLang="zh-CN" dirty="0" err="1">
                <a:latin typeface="Times New Roman" panose="02020603050405020304" pitchFamily="16" charset="0"/>
                <a:cs typeface="Times New Roman" panose="02020603050405020304" pitchFamily="16" charset="0"/>
              </a:rPr>
              <a:t>Mnih</a:t>
            </a:r>
            <a:r>
              <a:rPr lang="en-US" altLang="zh-CN" dirty="0">
                <a:latin typeface="Times New Roman" panose="02020603050405020304" pitchFamily="16" charset="0"/>
                <a:cs typeface="Times New Roman" panose="02020603050405020304" pitchFamily="16" charset="0"/>
              </a:rPr>
              <a:t>, Volodymyr, et al, Human-level control through deep reinforcement learning, Nature  518.7540 (2015)</a:t>
            </a:r>
            <a:endParaRPr lang="zh-CN" altLang="en-US"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博弈对抗的算法例子</a:t>
            </a:r>
            <a:endParaRPr lang="zh-CN" altLang="en-US" dirty="0"/>
          </a:p>
        </p:txBody>
      </p:sp>
      <p:sp>
        <p:nvSpPr>
          <p:cNvPr id="3" name="内容占位符 2"/>
          <p:cNvSpPr>
            <a:spLocks noGrp="1"/>
          </p:cNvSpPr>
          <p:nvPr>
            <p:ph idx="1"/>
          </p:nvPr>
        </p:nvSpPr>
        <p:spPr>
          <a:xfrm>
            <a:off x="394447" y="789710"/>
            <a:ext cx="11355295" cy="942837"/>
          </a:xfrm>
        </p:spPr>
        <p:txBody>
          <a:bodyPr>
            <a:normAutofit/>
          </a:bodyPr>
          <a:lstStyle/>
          <a:p>
            <a:r>
              <a:rPr lang="en-US" altLang="zh-CN" dirty="0"/>
              <a:t>DOTA2 (</a:t>
            </a:r>
            <a:r>
              <a:rPr lang="zh-CN" altLang="en-US" dirty="0"/>
              <a:t>状态空间极其庞大下完全信息下博弈</a:t>
            </a:r>
            <a:r>
              <a:rPr lang="en-US" altLang="zh-CN" dirty="0"/>
              <a:t>)</a:t>
            </a:r>
            <a:endParaRPr lang="zh-CN" altLang="en-US" dirty="0"/>
          </a:p>
        </p:txBody>
      </p:sp>
      <p:pic>
        <p:nvPicPr>
          <p:cNvPr id="1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2594" y="1402221"/>
            <a:ext cx="6598249" cy="491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圆角矩形 5"/>
          <p:cNvSpPr/>
          <p:nvPr/>
        </p:nvSpPr>
        <p:spPr bwMode="auto">
          <a:xfrm>
            <a:off x="5072310" y="5485867"/>
            <a:ext cx="1277049" cy="975115"/>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lang="zh-CN" altLang="en-US"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决策与控制</a:t>
            </a:r>
            <a:endParaRPr lang="en-US" altLang="zh-CN"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zh-CN" altLang="en-US"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输出：行为</a:t>
            </a:r>
            <a:endParaRPr lang="en-US" altLang="zh-CN"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(450</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个动作</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分钟，</a:t>
            </a:r>
            <a:endPar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共</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17</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万个动作</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4" name="圆角矩形 6"/>
          <p:cNvSpPr/>
          <p:nvPr/>
        </p:nvSpPr>
        <p:spPr bwMode="auto">
          <a:xfrm>
            <a:off x="5732118" y="4194248"/>
            <a:ext cx="1459114" cy="51579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2</a:t>
            </a:r>
            <a:r>
              <a:rPr kumimoji="0" lang="zh-CN" altLang="en-US"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万个场景对象感知</a:t>
            </a:r>
            <a:endPar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输出：场景编码</a:t>
            </a:r>
            <a:endPar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5" name="圆角矩形 7"/>
          <p:cNvSpPr/>
          <p:nvPr/>
        </p:nvSpPr>
        <p:spPr bwMode="auto">
          <a:xfrm>
            <a:off x="1442900" y="5441956"/>
            <a:ext cx="667440" cy="49134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记忆体</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6" name="上箭头 1"/>
          <p:cNvSpPr/>
          <p:nvPr/>
        </p:nvSpPr>
        <p:spPr>
          <a:xfrm rot="1996928">
            <a:off x="6694199" y="3316698"/>
            <a:ext cx="220549" cy="824865"/>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pic>
        <p:nvPicPr>
          <p:cNvPr id="1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051" y="1523213"/>
            <a:ext cx="1979443" cy="1663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7357" y="1523213"/>
            <a:ext cx="1131957" cy="1496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819" y="4728119"/>
            <a:ext cx="1249234" cy="182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p:cNvSpPr txBox="1"/>
          <p:nvPr/>
        </p:nvSpPr>
        <p:spPr>
          <a:xfrm>
            <a:off x="5319395" y="229870"/>
            <a:ext cx="6268720" cy="368300"/>
          </a:xfrm>
          <a:prstGeom prst="rect">
            <a:avLst/>
          </a:prstGeom>
          <a:noFill/>
        </p:spPr>
        <p:txBody>
          <a:bodyPr wrap="square" rtlCol="0" anchor="t">
            <a:spAutoFit/>
          </a:bodyPr>
          <a:p>
            <a:r>
              <a:rPr lang="zh-CN" altLang="en-US"/>
              <a:t>https://www.bilibili.com/video/BV1Eb411T77Z/</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lang="zh-CN" altLang="en-US" dirty="0"/>
              <a:t>强化学习的分类</a:t>
            </a:r>
            <a:endParaRPr lang="zh-CN" altLang="en-US" dirty="0"/>
          </a:p>
        </p:txBody>
      </p:sp>
      <p:sp>
        <p:nvSpPr>
          <p:cNvPr id="4" name="矩形 3"/>
          <p:cNvSpPr/>
          <p:nvPr/>
        </p:nvSpPr>
        <p:spPr>
          <a:xfrm>
            <a:off x="394447" y="4697574"/>
            <a:ext cx="11476711" cy="1866858"/>
          </a:xfrm>
          <a:prstGeom prst="rect">
            <a:avLst/>
          </a:prstGeom>
        </p:spPr>
        <p:txBody>
          <a:bodyPr wrap="square">
            <a:spAutoFit/>
          </a:bodyPr>
          <a:lstStyle/>
          <a:p>
            <a:pPr algn="just">
              <a:lnSpc>
                <a:spcPct val="150000"/>
              </a:lnSpc>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图中</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从两个角度对强化学习算法做了分类，其中依靠对环境</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即马尔可夫随机过程</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的先验知识或建模的算法称为基于模型</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(Model-based)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的方法，反之称为无模型的方法</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(Model-free)</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；只对价值函数建模并利用策略优化定理求解的方法称为基于价值</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(Value-based)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的方法，对策略函数建模并利用策略梯度定理求解的方法称为基于策略</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(Policy-based)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a:t>
            </a:r>
            <a:endParaRPr lang="zh-CN"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5433" y="1566376"/>
            <a:ext cx="6574665" cy="3015100"/>
          </a:xfrm>
          <a:prstGeom prst="rect">
            <a:avLst/>
          </a:prstGeom>
        </p:spPr>
      </p:pic>
      <p:sp>
        <p:nvSpPr>
          <p:cNvPr id="6" name="文本框 5"/>
          <p:cNvSpPr txBox="1"/>
          <p:nvPr/>
        </p:nvSpPr>
        <p:spPr>
          <a:xfrm>
            <a:off x="1845252" y="1138995"/>
            <a:ext cx="6015025" cy="369332"/>
          </a:xfrm>
          <a:prstGeom prst="rect">
            <a:avLst/>
          </a:prstGeom>
          <a:noFill/>
        </p:spPr>
        <p:txBody>
          <a:bodyPr wrap="square">
            <a:spAutoFit/>
          </a:bodyPr>
          <a:lstStyle/>
          <a:p>
            <a:pPr algn="ctr"/>
            <a:r>
              <a:rPr lang="zh-CN" altLang="en-US" b="1" dirty="0">
                <a:latin typeface="Times New Roman" panose="02020603050405020304" pitchFamily="16" charset="0"/>
                <a:ea typeface="楷体" panose="02010609060101010101" pitchFamily="49" charset="-122"/>
                <a:cs typeface="Times New Roman" panose="02020603050405020304" pitchFamily="16" charset="0"/>
              </a:rPr>
              <a:t>所介绍方法之间相互关系示意图</a:t>
            </a:r>
            <a:endParaRPr lang="zh-CN" altLang="en-US"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7" name="矩形 6"/>
          <p:cNvSpPr/>
          <p:nvPr/>
        </p:nvSpPr>
        <p:spPr>
          <a:xfrm>
            <a:off x="713955" y="1226997"/>
            <a:ext cx="531970" cy="3477875"/>
          </a:xfrm>
          <a:prstGeom prst="rect">
            <a:avLst/>
          </a:prstGeom>
        </p:spPr>
        <p:txBody>
          <a:bodyPr wrap="square">
            <a:spAutoFit/>
          </a:bodyPr>
          <a:lstStyle/>
          <a:p>
            <a:r>
              <a:rPr lang="zh-CN"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rPr>
              <a:t>欲粟者务时</a:t>
            </a:r>
            <a:endParaRPr lang="en-US"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endParaRPr>
          </a:p>
          <a:p>
            <a:endParaRPr lang="en-US"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endParaRPr>
          </a:p>
          <a:p>
            <a:r>
              <a:rPr lang="zh-CN"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rPr>
              <a:t>欲治者因势</a:t>
            </a:r>
            <a:endParaRPr lang="zh-CN" altLang="en-US" sz="2000" b="1" dirty="0">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solidFill>
                  <a:schemeClr val="accent1"/>
                </a:solidFill>
              </a:rPr>
              <a:t>一、强化学习问题定义</a:t>
            </a:r>
            <a:endParaRPr lang="zh-CN" altLang="en-US" dirty="0">
              <a:solidFill>
                <a:schemeClr val="accent1"/>
              </a:solidFill>
            </a:endParaRPr>
          </a:p>
          <a:p>
            <a:r>
              <a:rPr lang="zh-CN" altLang="en-US" dirty="0"/>
              <a:t>二、基于价值的强化学习</a:t>
            </a:r>
            <a:endParaRPr lang="zh-CN" altLang="en-US" dirty="0"/>
          </a:p>
          <a:p>
            <a:r>
              <a:rPr lang="zh-CN" altLang="en-US" dirty="0"/>
              <a:t>三、基于策略的强化学习</a:t>
            </a:r>
            <a:endParaRPr lang="zh-CN" altLang="en-US" dirty="0"/>
          </a:p>
          <a:p>
            <a:r>
              <a:rPr lang="zh-CN" altLang="en-US" dirty="0"/>
              <a:t>四、深度强化学习的应用</a:t>
            </a:r>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劳动创造了人</a:t>
            </a:r>
            <a:r>
              <a:rPr lang="en-US" altLang="zh-CN" dirty="0"/>
              <a:t>----</a:t>
            </a:r>
            <a:r>
              <a:rPr lang="zh-CN" altLang="en-US" dirty="0"/>
              <a:t>恩格斯</a:t>
            </a:r>
            <a:endParaRPr lang="zh-CN" altLang="en-US" dirty="0"/>
          </a:p>
        </p:txBody>
      </p:sp>
      <p:pic>
        <p:nvPicPr>
          <p:cNvPr id="1026" name="Picture 2" descr="https://gimg2.baidu.com/image_search/src=http%3A%2F%2Fimg.mp.itc.cn%2Fupload%2F20161202%2F915190c3bd5c46268a3b6cd0a3c9ab3e_th.jpeg&amp;refer=http%3A%2F%2Fimg.mp.itc.cn&amp;app=2002&amp;size=f9999,10000&amp;q=a80&amp;n=0&amp;g=0n&amp;fmt=jpeg?sec=1624456764&amp;t=400c4c0298b05f5e05dab62071d39017"/>
          <p:cNvPicPr>
            <a:picLocks noGrp="1" noChangeAspect="1" noChangeArrowheads="1"/>
          </p:cNvPicPr>
          <p:nvPr>
            <p:ph idx="1"/>
          </p:nvPr>
        </p:nvPicPr>
        <p:blipFill>
          <a:blip r:embed="rId1" cstate="email"/>
          <a:srcRect/>
          <a:stretch>
            <a:fillRect/>
          </a:stretch>
        </p:blipFill>
        <p:spPr bwMode="auto">
          <a:xfrm>
            <a:off x="394447" y="949409"/>
            <a:ext cx="3986478" cy="53879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80925" y="2028616"/>
            <a:ext cx="7428220" cy="2123658"/>
          </a:xfrm>
          <a:prstGeom prst="rect">
            <a:avLst/>
          </a:prstGeom>
        </p:spPr>
        <p:txBody>
          <a:bodyPr wrap="square">
            <a:spAutoFit/>
          </a:bodyPr>
          <a:lstStyle/>
          <a:p>
            <a:pPr lvl="1"/>
            <a:r>
              <a:rPr lang="zh-CN" altLang="en-US" sz="4400" dirty="0">
                <a:latin typeface="楷体" panose="02010609060101010101" pitchFamily="49" charset="-122"/>
                <a:ea typeface="楷体" panose="02010609060101010101" pitchFamily="49" charset="-122"/>
              </a:rPr>
              <a:t>解读：劳动这样一种人与所处环境之间相互作用的实践活动促进了人的智能发育</a:t>
            </a:r>
            <a:endParaRPr lang="zh-CN" altLang="en-US" sz="4400" dirty="0">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Bullet"/>
  <p:tag name="RAINPROBLEMTYPE" val="MultipleChoice"/>
  <p:tag name="RAINBULLET" val="Wrong"/>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Bullet"/>
  <p:tag name="RAINPROBLEMTYPE" val="MultipleChoice"/>
  <p:tag name="RAINBULLET" val="Wrong"/>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Bullet"/>
  <p:tag name="RAINPROBLEMTYPE" val="MultipleChoice"/>
  <p:tag name="RAINBULLET" val="Wrong"/>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Correct"/>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Bullet"/>
  <p:tag name="RAINPROBLEMTYPE" val="MultipleChoice"/>
  <p:tag name="RAINBULLET" val="Wrong"/>
</p:tagLst>
</file>

<file path=ppt/tags/tag59.xml><?xml version="1.0" encoding="utf-8"?>
<p:tagLst xmlns:p="http://schemas.openxmlformats.org/presentationml/2006/main">
  <p:tag name="RAINPROBLEM" val="ProblemBullet"/>
  <p:tag name="RAINPROBLEMTYPE" val="MultipleChoice"/>
  <p:tag name="RAINBULLET" val="Correct"/>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Bullet"/>
  <p:tag name="RAINPROBLEMTYPE" val="MultipleChoice"/>
  <p:tag name="RAINBULLET" val="Wrong"/>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Submit"/>
  <p:tag name="RAINPROBLEMTYPE" val="MultipleChoice"/>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 val="ProblemSetting"/>
  <p:tag name="RAINPROBLEMTYPE" val="MultipleChoice"/>
</p:tagLst>
</file>

<file path=ppt/tags/tag69.xml><?xml version="1.0" encoding="utf-8"?>
<p:tagLst xmlns:p="http://schemas.openxmlformats.org/presentationml/2006/main">
  <p:tag name="RAINPROBLEM" val="MultipleChoice"/>
  <p:tag name="PROBLEMSCORE" val="1.0"/>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RAINPROBLEM" val="ProblemBody"/>
</p:tagLst>
</file>

<file path=ppt/tags/tag71.xml><?xml version="1.0" encoding="utf-8"?>
<p:tagLst xmlns:p="http://schemas.openxmlformats.org/presentationml/2006/main">
  <p:tag name="RAINPROBLEM" val="ProblemItem"/>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Item"/>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Bullet"/>
  <p:tag name="RAINPROBLEMTYPE" val="MultipleChoice"/>
  <p:tag name="RAINBULLET" val="Wrong"/>
</p:tagLst>
</file>

<file path=ppt/tags/tag76.xml><?xml version="1.0" encoding="utf-8"?>
<p:tagLst xmlns:p="http://schemas.openxmlformats.org/presentationml/2006/main">
  <p:tag name="RAINPROBLEM" val="ProblemBullet"/>
  <p:tag name="RAINPROBLEMTYPE" val="MultipleChoice"/>
  <p:tag name="RAINBULLET" val="Correct"/>
</p:tagLst>
</file>

<file path=ppt/tags/tag77.xml><?xml version="1.0" encoding="utf-8"?>
<p:tagLst xmlns:p="http://schemas.openxmlformats.org/presentationml/2006/main">
  <p:tag name="RAINPROBLEM" val="ProblemBullet"/>
  <p:tag name="RAINPROBLEMTYPE" val="MultipleChoice"/>
  <p:tag name="RAINBULLET" val="Wrong"/>
</p:tagLst>
</file>

<file path=ppt/tags/tag78.xml><?xml version="1.0" encoding="utf-8"?>
<p:tagLst xmlns:p="http://schemas.openxmlformats.org/presentationml/2006/main">
  <p:tag name="RAINPROBLEM" val="ProblemBullet"/>
  <p:tag name="RAINPROBLEMTYPE" val="MultipleChoice"/>
  <p:tag name="RAINBULLET" val="Wrong"/>
</p:tagLst>
</file>

<file path=ppt/tags/tag79.xml><?xml version="1.0" encoding="utf-8"?>
<p:tagLst xmlns:p="http://schemas.openxmlformats.org/presentationml/2006/main">
  <p:tag name="RAINPROBLEM" val="ProblemSubmit"/>
  <p:tag name="RAINPROBLEMTYPE" val="MultipleChoice"/>
</p:tagLst>
</file>

<file path=ppt/tags/tag8.xml><?xml version="1.0" encoding="utf-8"?>
<p:tagLst xmlns:p="http://schemas.openxmlformats.org/presentationml/2006/main">
  <p:tag name="RAINPROBLEM" val="ProblemBullet"/>
  <p:tag name="RAINPROBLEMTYPE" val="MultipleChoice"/>
  <p:tag name="RAINBULLET" val="Correct"/>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 val="ProblemSetting"/>
  <p:tag name="RAINPROBLEMTYPE" val="MultipleChoice"/>
</p:tagLst>
</file>

<file path=ppt/tags/tag86.xml><?xml version="1.0" encoding="utf-8"?>
<p:tagLst xmlns:p="http://schemas.openxmlformats.org/presentationml/2006/main">
  <p:tag name="RAINPROBLEM" val="MultipleChoice"/>
  <p:tag name="PROBLEMSCORE" val="1.0"/>
</p:tagLst>
</file>

<file path=ppt/tags/tag87.xml><?xml version="1.0" encoding="utf-8"?>
<p:tagLst xmlns:p="http://schemas.openxmlformats.org/presentationml/2006/main">
  <p:tag name="RAINPROBLEM" val="ProblemBody"/>
</p:tagLst>
</file>

<file path=ppt/tags/tag88.xml><?xml version="1.0" encoding="utf-8"?>
<p:tagLst xmlns:p="http://schemas.openxmlformats.org/presentationml/2006/main">
  <p:tag name="RAINPROBLEM" val="ProblemSubmit"/>
  <p:tag name="RAINPROBLEMTYPE" val="ShortAnswer"/>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 val="ProblemSetting"/>
  <p:tag name="RAINPROBLEMTYPE" val="ShortAnswer"/>
</p:tagLst>
</file>

<file path=ppt/tags/tag95.xml><?xml version="1.0" encoding="utf-8"?>
<p:tagLst xmlns:p="http://schemas.openxmlformats.org/presentationml/2006/main">
  <p:tag name="RAINPROBLEM" val="ShortAnswer"/>
  <p:tag name="PROBLEMSCORE" val="5.0"/>
  <p:tag name="PROBLEMVOICEALLOWED" val="False"/>
</p:tagLst>
</file>

<file path=ppt/tags/tag96.xml><?xml version="1.0" encoding="utf-8"?>
<p:tagLst xmlns:p="http://schemas.openxmlformats.org/presentationml/2006/main">
  <p:tag name="KSO_WM_UNIT_TABLE_BEAUTIFY" val="smartTable{15bf8b60-9586-4d85-a24e-70726d6664b9}"/>
</p:tagLst>
</file>

<file path=ppt/tags/tag97.xml><?xml version="1.0" encoding="utf-8"?>
<p:tagLst xmlns:p="http://schemas.openxmlformats.org/presentationml/2006/main">
  <p:tag name="COMMONDATA" val="eyJoZGlkIjoiYTc2ZGZiNzZiNDVlOGViOWVmM2JhOTY0NGJkNjUyYzgifQ=="/>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23053</Words>
  <Application>WPS 演示</Application>
  <PresentationFormat>宽屏</PresentationFormat>
  <Paragraphs>2082</Paragraphs>
  <Slides>73</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73</vt:i4>
      </vt:variant>
    </vt:vector>
  </HeadingPairs>
  <TitlesOfParts>
    <vt:vector size="90" baseType="lpstr">
      <vt:lpstr>Arial</vt:lpstr>
      <vt:lpstr>宋体</vt:lpstr>
      <vt:lpstr>Wingdings</vt:lpstr>
      <vt:lpstr>Calibri</vt:lpstr>
      <vt:lpstr>黑体</vt:lpstr>
      <vt:lpstr>华文楷体</vt:lpstr>
      <vt:lpstr>华文新魏</vt:lpstr>
      <vt:lpstr>Times New Roman</vt:lpstr>
      <vt:lpstr>微软雅黑</vt:lpstr>
      <vt:lpstr>楷体</vt:lpstr>
      <vt:lpstr>Cambria Math</vt:lpstr>
      <vt:lpstr>Arial Unicode MS</vt:lpstr>
      <vt:lpstr>Cambria Math</vt:lpstr>
      <vt:lpstr>等线</vt:lpstr>
      <vt:lpstr>BatangChe</vt:lpstr>
      <vt:lpstr>Segoe Print</vt:lpstr>
      <vt:lpstr>Office Theme</vt:lpstr>
      <vt:lpstr>强化学习</vt:lpstr>
      <vt:lpstr>PowerPoint 演示文稿</vt:lpstr>
      <vt:lpstr>PowerPoint 演示文稿</vt:lpstr>
      <vt:lpstr>PowerPoint 演示文稿</vt:lpstr>
      <vt:lpstr>PowerPoint 演示文稿</vt:lpstr>
      <vt:lpstr>PowerPoint 演示文稿</vt:lpstr>
      <vt:lpstr>PowerPoint 演示文稿</vt:lpstr>
      <vt:lpstr>提纲</vt:lpstr>
      <vt:lpstr>劳动创造了人----恩格斯</vt:lpstr>
      <vt:lpstr>强化学习：在与环境交互之中进行学习</vt:lpstr>
      <vt:lpstr>强化学习中的概念</vt:lpstr>
      <vt:lpstr>强化学习中的概念</vt:lpstr>
      <vt:lpstr>机器学习的不同类型</vt:lpstr>
      <vt:lpstr>强化学习的特点</vt:lpstr>
      <vt:lpstr>强化学习的特点</vt:lpstr>
      <vt:lpstr>强化学习示例</vt:lpstr>
      <vt:lpstr>离散马尔可夫过程(Discrete Markov Process)</vt:lpstr>
      <vt:lpstr>离散马尔可夫过程(Discrete Markov Process)</vt:lpstr>
      <vt:lpstr>离散马尔可夫过程：机器人移动问题</vt:lpstr>
      <vt:lpstr>马尔可夫随机过程：引入奖励</vt:lpstr>
      <vt:lpstr>马尔可夫奖励过程(Markov Reward Process)</vt:lpstr>
      <vt:lpstr>马尔可夫奖励过程(Markov Reward Process) </vt:lpstr>
      <vt:lpstr>马尔可夫决策过程：引入动作</vt:lpstr>
      <vt:lpstr>马尔可夫决策过程(Markov Decision Process) </vt:lpstr>
      <vt:lpstr>马尔可夫决策过程(Markov Decision Process) </vt:lpstr>
      <vt:lpstr>马尔可夫决策过程(Markov Decision Process)</vt:lpstr>
      <vt:lpstr>马尔可夫决策过程中的策略学习</vt:lpstr>
      <vt:lpstr>强化学习问题定义</vt:lpstr>
      <vt:lpstr>强化学习问题定义</vt:lpstr>
      <vt:lpstr>强化学习问题定义</vt:lpstr>
      <vt:lpstr>贝尔曼方程 (Bellman Equation)</vt:lpstr>
      <vt:lpstr>贝尔曼方程 (Bellman Equation)</vt:lpstr>
      <vt:lpstr>贝尔曼方程 (Bellman Equation)</vt:lpstr>
      <vt:lpstr>贝尔曼方程 (Bellman Equation)</vt:lpstr>
      <vt:lpstr>价值函数与动作-价值函数的关系：动作-价值函数的贝尔曼方程</vt:lpstr>
      <vt:lpstr>价值函数与动作-价值函数的关系：动作-价值函数的贝尔曼方程</vt:lpstr>
      <vt:lpstr>价值函数与动作-价值函数的关系：以状态的计算为例</vt:lpstr>
      <vt:lpstr>提纲</vt:lpstr>
      <vt:lpstr>强化学习的问题与求解</vt:lpstr>
      <vt:lpstr>强化学习中的策略优化</vt:lpstr>
      <vt:lpstr>强化学习中的策略优化</vt:lpstr>
      <vt:lpstr>强化学习中的策略优化：机器人寻路问题为例子</vt:lpstr>
      <vt:lpstr>强化学习中的策略评估方法</vt:lpstr>
      <vt:lpstr>强化学习中的策略评估：动态规划</vt:lpstr>
      <vt:lpstr>强化学习中的策略评估：蒙特卡洛采样</vt:lpstr>
      <vt:lpstr>强化学习中的策略评估：蒙特卡洛采样</vt:lpstr>
      <vt:lpstr>强化学习中的策略评估：时序差分</vt:lpstr>
      <vt:lpstr>强化学习中的策略评估：动态规划</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策略学习中探索(exploration)与利用(exploitation)的平衡</vt:lpstr>
      <vt:lpstr>策略学习中探索(exploration)与利用(exploitation)的平衡</vt:lpstr>
      <vt:lpstr>策略学习中探索(exploration)与利用(exploitation)的平衡</vt:lpstr>
      <vt:lpstr>强化学习中的策略评估：使用𝝐贪心策略的Q学习</vt:lpstr>
      <vt:lpstr>用神经网络拟合(行动)价值函数：Deep Q-learning</vt:lpstr>
      <vt:lpstr>用神经网络拟合(行动)价值函数：Deep Q-learning</vt:lpstr>
      <vt:lpstr>深度Q学习的两个不稳定因素</vt:lpstr>
      <vt:lpstr>经验重现(Experience Replay)</vt:lpstr>
      <vt:lpstr>目标网络(Target Network)</vt:lpstr>
      <vt:lpstr>提纲</vt:lpstr>
      <vt:lpstr>基于策略的强化学习</vt:lpstr>
      <vt:lpstr>提纲</vt:lpstr>
      <vt:lpstr>深度Q学习的应用实例: 围棋博弈</vt:lpstr>
      <vt:lpstr>深度Q学习的应用实例: 围棋博弈</vt:lpstr>
      <vt:lpstr>深度Q学习的应用实例: 雅达利游戏</vt:lpstr>
      <vt:lpstr>博弈对抗的算法例子</vt:lpstr>
      <vt:lpstr>强化学习的分类</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915</cp:revision>
  <dcterms:created xsi:type="dcterms:W3CDTF">2019-08-31T02:02:00Z</dcterms:created>
  <dcterms:modified xsi:type="dcterms:W3CDTF">2022-06-07T04:12:06Z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84FE5FCBF2894121802A604D4214AE0F</vt:lpwstr>
  </property>
</Properties>
</file>